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Lst>
  <p:sldSz cx="18288000" cy="10287000"/>
  <p:notesSz cx="6858000" cy="9144000"/>
  <p:embeddedFontLst>
    <p:embeddedFont>
      <p:font typeface="Calibri" panose="020F0502020204030204" pitchFamily="34" charset="0"/>
      <p:regular r:id="rId172"/>
      <p:bold r:id="rId173"/>
      <p:italic r:id="rId174"/>
      <p:boldItalic r:id="rId175"/>
    </p:embeddedFont>
    <p:embeddedFont>
      <p:font typeface="Canva Sans" panose="020B0604020202020204" charset="0"/>
      <p:regular r:id="rId176"/>
    </p:embeddedFont>
    <p:embeddedFont>
      <p:font typeface="Canva Sans Bold" panose="020B0604020202020204" charset="0"/>
      <p:regular r:id="rId177"/>
    </p:embeddedFont>
    <p:embeddedFont>
      <p:font typeface="Korolev" panose="020B0604020202020204" charset="0"/>
      <p:regular r:id="rId178"/>
    </p:embeddedFont>
    <p:embeddedFont>
      <p:font typeface="TAN Ashford" panose="020B0604020202020204" charset="0"/>
      <p:regular r:id="rId179"/>
    </p:embeddedFont>
    <p:embeddedFont>
      <p:font typeface="TAN Garland" panose="020B0604020202020204" charset="0"/>
      <p:regular r:id="rId1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font" Target="fonts/font6.fntdata"/><Relationship Id="rId172" Type="http://schemas.openxmlformats.org/officeDocument/2006/relationships/font" Target="fonts/font1.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3.fntdata"/><Relationship Id="rId179" Type="http://schemas.openxmlformats.org/officeDocument/2006/relationships/font" Target="fonts/font8.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font" Target="fonts/font9.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4.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5.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Exitticket 'voor jezelf' </a:t>
            </a:r>
          </a:p>
          <a:p>
            <a:r>
              <a:rPr lang="en-US"/>
              <a:t>4 op een blad printen, op stevig papier. Kaartjes meegeven aan leerlingen. </a:t>
            </a:r>
          </a:p>
          <a:p>
            <a:endParaRPr lang="en-US"/>
          </a:p>
          <a:p>
            <a:r>
              <a:rPr lang="en-US"/>
              <a:t>Exit ticket 'voor lkt en voor andere lln' dubbelnemen. </a:t>
            </a:r>
          </a:p>
          <a:p>
            <a:r>
              <a:rPr lang="en-US"/>
              <a:t>-&gt; Exit ticket voor lkt op voorkant, Exit ticket voor andere lln op achterkant. </a:t>
            </a:r>
          </a:p>
          <a:p>
            <a:r>
              <a:rPr lang="en-US"/>
              <a:t>Ook 4 dias op een blad. 1/4de van A4 per kaart. Voor en achterkant invullen.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Exitticket 'voor jezelf' </a:t>
            </a:r>
          </a:p>
          <a:p>
            <a:r>
              <a:rPr lang="en-US"/>
              <a:t>4 op een blad printen, op stevig papier. Kaartjes meegeven aan leerlingen. </a:t>
            </a:r>
          </a:p>
          <a:p>
            <a:endParaRPr lang="en-US"/>
          </a:p>
          <a:p>
            <a:r>
              <a:rPr lang="en-US"/>
              <a:t>Exit ticket 'voor lkt en voor andere lln' dubbelnemen. </a:t>
            </a:r>
          </a:p>
          <a:p>
            <a:r>
              <a:rPr lang="en-US"/>
              <a:t>-&gt; Exit ticket voor lkt op voorkant, Exit ticket voor andere lln op achterkant. </a:t>
            </a:r>
          </a:p>
          <a:p>
            <a:r>
              <a:rPr lang="en-US"/>
              <a:t>Ook 4 dias op een blad. 1/4de van A4 per kaart. Voor en achterkant invullen.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Exitticket 'voor jezelf' </a:t>
            </a:r>
          </a:p>
          <a:p>
            <a:r>
              <a:rPr lang="en-US"/>
              <a:t>4 op een blad printen, op stevig papier. Kaartjes meegeven aan leerlingen. </a:t>
            </a:r>
          </a:p>
          <a:p>
            <a:endParaRPr lang="en-US"/>
          </a:p>
          <a:p>
            <a:r>
              <a:rPr lang="en-US"/>
              <a:t>Exit ticket 'voor lkt en voor andere lln' dubbelnemen. </a:t>
            </a:r>
          </a:p>
          <a:p>
            <a:r>
              <a:rPr lang="en-US"/>
              <a:t>-&gt; Exit ticket voor lkt op voorkant, Exit ticket voor andere lln op achterkant. </a:t>
            </a:r>
          </a:p>
          <a:p>
            <a:r>
              <a:rPr lang="en-US"/>
              <a:t>Ook 4 dias op een blad. 1/4de van A4 per kaart. Voor en achterkant invullen.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‘migratiecorridors’ (twee landen die aan elkaar gelinkt zijn doordat een aanzienlijk aantal mensen geboren in land A, in 2020 in land B verbleef).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Exitticket 'voor jezelf' </a:t>
            </a:r>
          </a:p>
          <a:p>
            <a:r>
              <a:rPr lang="en-US"/>
              <a:t>4 op een blad printen, op stevig papier. Kaartjes meegeven aan leerlingen. </a:t>
            </a:r>
          </a:p>
          <a:p>
            <a:endParaRPr lang="en-US"/>
          </a:p>
          <a:p>
            <a:r>
              <a:rPr lang="en-US"/>
              <a:t>Exit ticket 'voor lkt en voor andere lln' dubbelnemen. </a:t>
            </a:r>
          </a:p>
          <a:p>
            <a:r>
              <a:rPr lang="en-US"/>
              <a:t>-&gt; Exit ticket voor lkt op voorkant, Exit ticket voor andere lln op achterkant. </a:t>
            </a:r>
          </a:p>
          <a:p>
            <a:r>
              <a:rPr lang="en-US"/>
              <a:t>Ook 4 dias op een blad. 1/4de van A4 per kaart. Voor en achterkant invullen.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Welke talen worden gesproken op school? verschillen in de klas/op de speelplaats?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Exitticket 'voor jezelf' </a:t>
            </a:r>
          </a:p>
          <a:p>
            <a:r>
              <a:rPr lang="en-US"/>
              <a:t>4 op een blad printen, op stevig papier. Kaartjes meegeven aan leerlingen. </a:t>
            </a:r>
          </a:p>
          <a:p>
            <a:endParaRPr lang="en-US"/>
          </a:p>
          <a:p>
            <a:r>
              <a:rPr lang="en-US"/>
              <a:t>Exit ticket 'voor lkt en voor andere lln' dubbelnemen. </a:t>
            </a:r>
          </a:p>
          <a:p>
            <a:r>
              <a:rPr lang="en-US"/>
              <a:t>-&gt; Exit ticket voor lkt op voorkant, Exit ticket voor andere lln op achterkant. </a:t>
            </a:r>
          </a:p>
          <a:p>
            <a:r>
              <a:rPr lang="en-US"/>
              <a:t>Ook 4 dias op een blad. 1/4de van A4 per kaart. Voor en achterkant invullen.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dirty="0"/>
              <a:t>https://www.mentimeter.com/app/presentation/albctua6c6po7xr865yfvyrg45vjnkfc/41afm2wbqsd9/edit</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94</a:t>
            </a:fld>
            <a:endParaRPr lang="cs-CZ"/>
          </a:p>
        </p:txBody>
      </p:sp>
    </p:spTree>
    <p:extLst>
      <p:ext uri="{BB962C8B-B14F-4D97-AF65-F5344CB8AC3E}">
        <p14:creationId xmlns:p14="http://schemas.microsoft.com/office/powerpoint/2010/main" val="163830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Exitticket 'voor jezelf' </a:t>
            </a:r>
          </a:p>
          <a:p>
            <a:r>
              <a:rPr lang="en-US"/>
              <a:t>4 op een blad printen, op stevig papier. Kaartjes meegeven aan leerlingen. </a:t>
            </a:r>
          </a:p>
          <a:p>
            <a:endParaRPr lang="en-US"/>
          </a:p>
          <a:p>
            <a:r>
              <a:rPr lang="en-US"/>
              <a:t>Exit ticket 'voor lkt en voor andere lln' dubbelnemen. </a:t>
            </a:r>
          </a:p>
          <a:p>
            <a:r>
              <a:rPr lang="en-US"/>
              <a:t>-&gt; Exit ticket voor lkt op voorkant, Exit ticket voor andere lln op achterkant. </a:t>
            </a:r>
          </a:p>
          <a:p>
            <a:r>
              <a:rPr lang="en-US"/>
              <a:t>Ook 4 dias op een blad. 1/4de van A4 per kaart. Voor en achterkant invullen.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70.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4.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24.png"/></Relationships>
</file>

<file path=ppt/slides/_rels/slide10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10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3.svg"/><Relationship Id="rId18" Type="http://schemas.openxmlformats.org/officeDocument/2006/relationships/image" Target="../media/image73.png"/><Relationship Id="rId3" Type="http://schemas.openxmlformats.org/officeDocument/2006/relationships/image" Target="../media/image57.svg"/><Relationship Id="rId21" Type="http://schemas.openxmlformats.org/officeDocument/2006/relationships/image" Target="../media/image76.png"/><Relationship Id="rId7" Type="http://schemas.openxmlformats.org/officeDocument/2006/relationships/image" Target="../media/image61.svg"/><Relationship Id="rId12" Type="http://schemas.openxmlformats.org/officeDocument/2006/relationships/image" Target="../media/image12.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image" Target="../media/image56.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24" Type="http://schemas.openxmlformats.org/officeDocument/2006/relationships/image" Target="../media/image79.png"/><Relationship Id="rId5" Type="http://schemas.openxmlformats.org/officeDocument/2006/relationships/image" Target="../media/image59.svg"/><Relationship Id="rId15" Type="http://schemas.openxmlformats.org/officeDocument/2006/relationships/image" Target="../media/image4.png"/><Relationship Id="rId23" Type="http://schemas.openxmlformats.org/officeDocument/2006/relationships/image" Target="../media/image78.png"/><Relationship Id="rId10" Type="http://schemas.openxmlformats.org/officeDocument/2006/relationships/image" Target="../media/image64.png"/><Relationship Id="rId19" Type="http://schemas.openxmlformats.org/officeDocument/2006/relationships/image" Target="../media/image7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24.png"/><Relationship Id="rId22" Type="http://schemas.openxmlformats.org/officeDocument/2006/relationships/image" Target="../media/image77.png"/></Relationships>
</file>

<file path=ppt/slides/_rels/slide10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3.svg"/><Relationship Id="rId7"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0.png"/><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0.png"/><Relationship Id="rId3" Type="http://schemas.openxmlformats.org/officeDocument/2006/relationships/image" Target="../media/image13.svg"/><Relationship Id="rId7" Type="http://schemas.openxmlformats.org/officeDocument/2006/relationships/image" Target="../media/image71.png"/><Relationship Id="rId12"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6.png"/><Relationship Id="rId14" Type="http://schemas.openxmlformats.org/officeDocument/2006/relationships/image" Target="../media/image84.png"/></Relationships>
</file>

<file path=ppt/slides/_rels/slide1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hyperlink" Target="https://drive.google.com/file/d/13ykoBYgf2wDj3BAXdNmNXnfLDju4_jFK/view?usp=drive_lin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4.png"/><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2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2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2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2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1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0.png"/><Relationship Id="rId3" Type="http://schemas.openxmlformats.org/officeDocument/2006/relationships/image" Target="../media/image13.svg"/><Relationship Id="rId7" Type="http://schemas.openxmlformats.org/officeDocument/2006/relationships/image" Target="../media/image71.png"/><Relationship Id="rId12"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6.png"/><Relationship Id="rId14" Type="http://schemas.openxmlformats.org/officeDocument/2006/relationships/image" Target="../media/image84.png"/></Relationships>
</file>

<file path=ppt/slides/_rels/slide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3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0.svg"/></Relationships>
</file>

<file path=ppt/slides/_rels/slide13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4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5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6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6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6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6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6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6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hyperlink" Target="https://worldmigrationreport.iom.int/wmr-2022-interactive/" TargetMode="External"/><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hyperlink" Target="https://worldmigrationreport.iom.int/wmr-2022-interactive/"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orldmigrationreport.iom.int/wmr-2022-interactive/"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1.sv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sv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s://worldmigrationreport.iom.int/wmr-2022-interactiv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38.sv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3.pn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2.svg"/></Relationships>
</file>

<file path=ppt/slides/_rels/slide6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2.svg"/></Relationships>
</file>

<file path=ppt/slides/_rels/slide6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svg"/><Relationship Id="rId3" Type="http://schemas.openxmlformats.org/officeDocument/2006/relationships/image" Target="../media/image7.svg"/><Relationship Id="rId7" Type="http://schemas.openxmlformats.org/officeDocument/2006/relationships/image" Target="../media/image4.png"/><Relationship Id="rId12"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6.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2.svg"/></Relationships>
</file>

<file path=ppt/slides/_rels/slide7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9.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42.svg"/></Relationships>
</file>

<file path=ppt/slides/_rels/slide7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1.png"/><Relationship Id="rId5" Type="http://schemas.openxmlformats.org/officeDocument/2006/relationships/image" Target="../media/image9.svg"/><Relationship Id="rId10"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8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svg"/></Relationships>
</file>

<file path=ppt/slides/_rels/slide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9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5.png"/><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3.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4.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3.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4.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nl-BE"/>
          </a:p>
        </p:txBody>
      </p:sp>
      <p:sp>
        <p:nvSpPr>
          <p:cNvPr id="3" name="Freeform 3"/>
          <p:cNvSpPr/>
          <p:nvPr/>
        </p:nvSpPr>
        <p:spPr>
          <a:xfrm>
            <a:off x="10144199" y="6347038"/>
            <a:ext cx="7115101" cy="2911262"/>
          </a:xfrm>
          <a:custGeom>
            <a:avLst/>
            <a:gdLst/>
            <a:ahLst/>
            <a:cxnLst/>
            <a:rect l="l" t="t" r="r" b="b"/>
            <a:pathLst>
              <a:path w="7115101" h="2911262">
                <a:moveTo>
                  <a:pt x="0" y="0"/>
                </a:moveTo>
                <a:lnTo>
                  <a:pt x="7115101" y="0"/>
                </a:lnTo>
                <a:lnTo>
                  <a:pt x="7115101" y="2911262"/>
                </a:lnTo>
                <a:lnTo>
                  <a:pt x="0" y="2911262"/>
                </a:lnTo>
                <a:lnTo>
                  <a:pt x="0" y="0"/>
                </a:lnTo>
                <a:close/>
              </a:path>
            </a:pathLst>
          </a:custGeom>
          <a:blipFill>
            <a:blip r:embed="rId4"/>
            <a:stretch>
              <a:fillRect/>
            </a:stretch>
          </a:blipFill>
        </p:spPr>
        <p:txBody>
          <a:bodyPr/>
          <a:lstStyle/>
          <a:p>
            <a:endParaRPr lang="nl-BE"/>
          </a:p>
        </p:txBody>
      </p:sp>
      <p:sp>
        <p:nvSpPr>
          <p:cNvPr id="4" name="Freeform 4"/>
          <p:cNvSpPr/>
          <p:nvPr/>
        </p:nvSpPr>
        <p:spPr>
          <a:xfrm>
            <a:off x="678387" y="7447921"/>
            <a:ext cx="2557014" cy="2557014"/>
          </a:xfrm>
          <a:custGeom>
            <a:avLst/>
            <a:gdLst/>
            <a:ahLst/>
            <a:cxnLst/>
            <a:rect l="l" t="t" r="r" b="b"/>
            <a:pathLst>
              <a:path w="2557014" h="2557014">
                <a:moveTo>
                  <a:pt x="0" y="0"/>
                </a:moveTo>
                <a:lnTo>
                  <a:pt x="2557014" y="0"/>
                </a:lnTo>
                <a:lnTo>
                  <a:pt x="2557014" y="2557014"/>
                </a:lnTo>
                <a:lnTo>
                  <a:pt x="0" y="2557014"/>
                </a:lnTo>
                <a:lnTo>
                  <a:pt x="0" y="0"/>
                </a:lnTo>
                <a:close/>
              </a:path>
            </a:pathLst>
          </a:custGeom>
          <a:blipFill>
            <a:blip r:embed="rId5"/>
            <a:stretch>
              <a:fillRect/>
            </a:stretch>
          </a:blipFill>
        </p:spPr>
        <p:txBody>
          <a:bodyPr/>
          <a:lstStyle/>
          <a:p>
            <a:endParaRPr lang="nl-BE"/>
          </a:p>
        </p:txBody>
      </p:sp>
      <p:sp>
        <p:nvSpPr>
          <p:cNvPr id="5" name="TextBox 5"/>
          <p:cNvSpPr txBox="1"/>
          <p:nvPr/>
        </p:nvSpPr>
        <p:spPr>
          <a:xfrm>
            <a:off x="4485022" y="2129044"/>
            <a:ext cx="1337586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6" name="TextBox 6"/>
          <p:cNvSpPr txBox="1"/>
          <p:nvPr/>
        </p:nvSpPr>
        <p:spPr>
          <a:xfrm>
            <a:off x="7729831" y="3917752"/>
            <a:ext cx="10131052"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Andere praat?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944074" y="3705351"/>
            <a:ext cx="7055289" cy="863600"/>
          </a:xfrm>
          <a:prstGeom prst="rect">
            <a:avLst/>
          </a:prstGeom>
        </p:spPr>
        <p:txBody>
          <a:bodyPr lIns="0" tIns="0" rIns="0" bIns="0" rtlCol="0" anchor="t">
            <a:spAutoFit/>
          </a:bodyPr>
          <a:lstStyle/>
          <a:p>
            <a:pPr algn="ctr">
              <a:lnSpc>
                <a:spcPts val="7000"/>
              </a:lnSpc>
              <a:spcBef>
                <a:spcPct val="0"/>
              </a:spcBef>
            </a:pPr>
            <a:r>
              <a:rPr lang="en-US" sz="5000" dirty="0">
                <a:solidFill>
                  <a:srgbClr val="000000"/>
                </a:solidFill>
                <a:latin typeface="TAN Garland"/>
              </a:rPr>
              <a:t>(Van)</a:t>
            </a:r>
            <a:r>
              <a:rPr lang="en-US" sz="5000" dirty="0" err="1">
                <a:solidFill>
                  <a:srgbClr val="000000"/>
                </a:solidFill>
                <a:latin typeface="TAN Garland"/>
              </a:rPr>
              <a:t>Waar</a:t>
            </a:r>
            <a:r>
              <a:rPr lang="en-US" sz="5000" dirty="0">
                <a:solidFill>
                  <a:srgbClr val="000000"/>
                </a:solidFill>
                <a:latin typeface="TAN Garland"/>
              </a:rPr>
              <a:t>(Heen)?</a:t>
            </a:r>
          </a:p>
        </p:txBody>
      </p:sp>
      <p:sp>
        <p:nvSpPr>
          <p:cNvPr id="7" name="TextBox 7"/>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sp>
        <p:nvSpPr>
          <p:cNvPr id="8" name="TextBox 8"/>
          <p:cNvSpPr txBox="1"/>
          <p:nvPr/>
        </p:nvSpPr>
        <p:spPr>
          <a:xfrm>
            <a:off x="875921" y="5719434"/>
            <a:ext cx="705528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Wie?</a:t>
            </a:r>
          </a:p>
        </p:txBody>
      </p:sp>
      <p:sp>
        <p:nvSpPr>
          <p:cNvPr id="9" name="TextBox 9"/>
          <p:cNvSpPr txBox="1"/>
          <p:nvPr/>
        </p:nvSpPr>
        <p:spPr>
          <a:xfrm>
            <a:off x="10618999" y="5300334"/>
            <a:ext cx="7055289"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000000"/>
                </a:solidFill>
                <a:latin typeface="TAN Garland"/>
              </a:rPr>
              <a:t>Waarom</a:t>
            </a:r>
            <a:r>
              <a:rPr lang="en-US" sz="5000" dirty="0">
                <a:solidFill>
                  <a:srgbClr val="000000"/>
                </a:solidFill>
                <a:latin typeface="TAN Garland"/>
              </a:rPr>
              <a:t>?</a:t>
            </a:r>
          </a:p>
        </p:txBody>
      </p:sp>
      <p:sp>
        <p:nvSpPr>
          <p:cNvPr id="10" name="TextBox 10"/>
          <p:cNvSpPr txBox="1"/>
          <p:nvPr/>
        </p:nvSpPr>
        <p:spPr>
          <a:xfrm>
            <a:off x="7846583" y="3325938"/>
            <a:ext cx="7055289" cy="863600"/>
          </a:xfrm>
          <a:prstGeom prst="rect">
            <a:avLst/>
          </a:prstGeom>
        </p:spPr>
        <p:txBody>
          <a:bodyPr lIns="0" tIns="0" rIns="0" bIns="0" rtlCol="0" anchor="t">
            <a:spAutoFit/>
          </a:bodyPr>
          <a:lstStyle/>
          <a:p>
            <a:pPr algn="ctr">
              <a:lnSpc>
                <a:spcPts val="7000"/>
              </a:lnSpc>
              <a:spcBef>
                <a:spcPct val="0"/>
              </a:spcBef>
            </a:pPr>
            <a:r>
              <a:rPr lang="en-US" sz="5000" dirty="0">
                <a:solidFill>
                  <a:srgbClr val="000000"/>
                </a:solidFill>
                <a:latin typeface="TAN Garland"/>
              </a:rPr>
              <a:t>Hoe?</a:t>
            </a:r>
          </a:p>
        </p:txBody>
      </p:sp>
      <p:sp>
        <p:nvSpPr>
          <p:cNvPr id="11" name="TextBox 11"/>
          <p:cNvSpPr txBox="1"/>
          <p:nvPr/>
        </p:nvSpPr>
        <p:spPr>
          <a:xfrm>
            <a:off x="6302643" y="6897529"/>
            <a:ext cx="7643253"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Invloed samenleving?</a:t>
            </a:r>
          </a:p>
        </p:txBody>
      </p:sp>
      <p:sp>
        <p:nvSpPr>
          <p:cNvPr id="12" name="Freeform 12"/>
          <p:cNvSpPr/>
          <p:nvPr/>
        </p:nvSpPr>
        <p:spPr>
          <a:xfrm>
            <a:off x="16517889" y="1135389"/>
            <a:ext cx="1241025" cy="1164495"/>
          </a:xfrm>
          <a:custGeom>
            <a:avLst/>
            <a:gdLst/>
            <a:ahLst/>
            <a:cxnLst/>
            <a:rect l="l" t="t" r="r" b="b"/>
            <a:pathLst>
              <a:path w="1241025" h="1164495">
                <a:moveTo>
                  <a:pt x="0" y="0"/>
                </a:moveTo>
                <a:lnTo>
                  <a:pt x="1241025" y="0"/>
                </a:lnTo>
                <a:lnTo>
                  <a:pt x="1241025" y="1164495"/>
                </a:lnTo>
                <a:lnTo>
                  <a:pt x="0" y="1164495"/>
                </a:lnTo>
                <a:lnTo>
                  <a:pt x="0" y="0"/>
                </a:lnTo>
                <a:close/>
              </a:path>
            </a:pathLst>
          </a:custGeom>
          <a:blipFill>
            <a:blip r:embed="rId4"/>
            <a:stretch>
              <a:fillRect/>
            </a:stretch>
          </a:blipFill>
        </p:spPr>
        <p:txBody>
          <a:bodyPr/>
          <a:lstStyle/>
          <a:p>
            <a:endParaRPr lang="nl-BE"/>
          </a:p>
        </p:txBody>
      </p:sp>
      <p:sp>
        <p:nvSpPr>
          <p:cNvPr id="13" name="Freeform 13"/>
          <p:cNvSpPr/>
          <p:nvPr/>
        </p:nvSpPr>
        <p:spPr>
          <a:xfrm>
            <a:off x="15213347" y="330339"/>
            <a:ext cx="1610101" cy="1610101"/>
          </a:xfrm>
          <a:custGeom>
            <a:avLst/>
            <a:gdLst/>
            <a:ahLst/>
            <a:cxnLst/>
            <a:rect l="l" t="t" r="r" b="b"/>
            <a:pathLst>
              <a:path w="1610101" h="1610101">
                <a:moveTo>
                  <a:pt x="0" y="0"/>
                </a:moveTo>
                <a:lnTo>
                  <a:pt x="1610101" y="0"/>
                </a:lnTo>
                <a:lnTo>
                  <a:pt x="1610101" y="1610101"/>
                </a:lnTo>
                <a:lnTo>
                  <a:pt x="0" y="1610101"/>
                </a:lnTo>
                <a:lnTo>
                  <a:pt x="0" y="0"/>
                </a:lnTo>
                <a:close/>
              </a:path>
            </a:pathLst>
          </a:custGeom>
          <a:blipFill>
            <a:blip r:embed="rId5"/>
            <a:stretch>
              <a:fillRect/>
            </a:stretch>
          </a:blipFill>
        </p:spPr>
        <p:txBody>
          <a:bodyPr/>
          <a:lstStyle/>
          <a:p>
            <a:endParaRPr lang="nl-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87314" y="1624918"/>
            <a:ext cx="8670468" cy="5575982"/>
          </a:xfrm>
          <a:custGeom>
            <a:avLst/>
            <a:gdLst/>
            <a:ahLst/>
            <a:cxnLst/>
            <a:rect l="l" t="t" r="r" b="b"/>
            <a:pathLst>
              <a:path w="8670468" h="5575982">
                <a:moveTo>
                  <a:pt x="0" y="0"/>
                </a:moveTo>
                <a:lnTo>
                  <a:pt x="8670467" y="0"/>
                </a:lnTo>
                <a:lnTo>
                  <a:pt x="8670467" y="5575982"/>
                </a:lnTo>
                <a:lnTo>
                  <a:pt x="0" y="5575982"/>
                </a:lnTo>
                <a:lnTo>
                  <a:pt x="0" y="0"/>
                </a:lnTo>
                <a:close/>
              </a:path>
            </a:pathLst>
          </a:custGeom>
          <a:blipFill>
            <a:blip r:embed="rId4"/>
            <a:stretch>
              <a:fillRect/>
            </a:stretch>
          </a:blipFill>
        </p:spPr>
        <p:txBody>
          <a:bodyPr/>
          <a:lstStyle/>
          <a:p>
            <a:endParaRPr lang="nl-BE"/>
          </a:p>
        </p:txBody>
      </p:sp>
      <p:sp>
        <p:nvSpPr>
          <p:cNvPr id="5" name="Freeform 5"/>
          <p:cNvSpPr/>
          <p:nvPr/>
        </p:nvSpPr>
        <p:spPr>
          <a:xfrm>
            <a:off x="8381876" y="6516308"/>
            <a:ext cx="9659747" cy="3593085"/>
          </a:xfrm>
          <a:custGeom>
            <a:avLst/>
            <a:gdLst/>
            <a:ahLst/>
            <a:cxnLst/>
            <a:rect l="l" t="t" r="r" b="b"/>
            <a:pathLst>
              <a:path w="9659747" h="3593085">
                <a:moveTo>
                  <a:pt x="0" y="0"/>
                </a:moveTo>
                <a:lnTo>
                  <a:pt x="9659747" y="0"/>
                </a:lnTo>
                <a:lnTo>
                  <a:pt x="9659747" y="3593084"/>
                </a:lnTo>
                <a:lnTo>
                  <a:pt x="0" y="3593084"/>
                </a:lnTo>
                <a:lnTo>
                  <a:pt x="0" y="0"/>
                </a:lnTo>
                <a:close/>
              </a:path>
            </a:pathLst>
          </a:custGeom>
          <a:blipFill>
            <a:blip r:embed="rId5"/>
            <a:stretch>
              <a:fillRect/>
            </a:stretch>
          </a:blipFill>
        </p:spPr>
        <p:txBody>
          <a:bodyPr/>
          <a:lstStyle/>
          <a:p>
            <a:endParaRPr lang="nl-BE"/>
          </a:p>
        </p:txBody>
      </p:sp>
      <p:sp>
        <p:nvSpPr>
          <p:cNvPr id="6" name="Freeform 6"/>
          <p:cNvSpPr/>
          <p:nvPr/>
        </p:nvSpPr>
        <p:spPr>
          <a:xfrm>
            <a:off x="10537121" y="378074"/>
            <a:ext cx="7180900" cy="6028884"/>
          </a:xfrm>
          <a:custGeom>
            <a:avLst/>
            <a:gdLst/>
            <a:ahLst/>
            <a:cxnLst/>
            <a:rect l="l" t="t" r="r" b="b"/>
            <a:pathLst>
              <a:path w="7180900" h="6028884">
                <a:moveTo>
                  <a:pt x="0" y="0"/>
                </a:moveTo>
                <a:lnTo>
                  <a:pt x="7180900" y="0"/>
                </a:lnTo>
                <a:lnTo>
                  <a:pt x="7180900" y="6028884"/>
                </a:lnTo>
                <a:lnTo>
                  <a:pt x="0" y="6028884"/>
                </a:lnTo>
                <a:lnTo>
                  <a:pt x="0" y="0"/>
                </a:lnTo>
                <a:close/>
              </a:path>
            </a:pathLst>
          </a:custGeom>
          <a:blipFill>
            <a:blip r:embed="rId6"/>
            <a:stretch>
              <a:fillRect/>
            </a:stretch>
          </a:blipFill>
        </p:spPr>
        <p:txBody>
          <a:bodyPr/>
          <a:lstStyle/>
          <a:p>
            <a:endParaRPr lang="nl-BE"/>
          </a:p>
        </p:txBody>
      </p:sp>
      <p:sp>
        <p:nvSpPr>
          <p:cNvPr id="7" name="TextBox 7"/>
          <p:cNvSpPr txBox="1"/>
          <p:nvPr/>
        </p:nvSpPr>
        <p:spPr>
          <a:xfrm>
            <a:off x="-1329614" y="22567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Nieuws?</a:t>
            </a:r>
          </a:p>
        </p:txBody>
      </p:sp>
      <p:sp>
        <p:nvSpPr>
          <p:cNvPr id="8" name="TextBox 8"/>
          <p:cNvSpPr txBox="1"/>
          <p:nvPr/>
        </p:nvSpPr>
        <p:spPr>
          <a:xfrm>
            <a:off x="10579421" y="1074055"/>
            <a:ext cx="7138600" cy="1054100"/>
          </a:xfrm>
          <a:prstGeom prst="rect">
            <a:avLst/>
          </a:prstGeom>
        </p:spPr>
        <p:txBody>
          <a:bodyPr lIns="0" tIns="0" rIns="0" bIns="0" rtlCol="0" anchor="t">
            <a:spAutoFit/>
          </a:bodyPr>
          <a:lstStyle/>
          <a:p>
            <a:pPr algn="ctr">
              <a:lnSpc>
                <a:spcPts val="2800"/>
              </a:lnSpc>
            </a:pPr>
            <a:r>
              <a:rPr lang="en-US" sz="2000" dirty="0">
                <a:solidFill>
                  <a:srgbClr val="992800"/>
                </a:solidFill>
                <a:highlight>
                  <a:srgbClr val="C0C0C0"/>
                </a:highlight>
                <a:latin typeface="Canva Sans Bold"/>
              </a:rPr>
              <a:t>Philippe Guibert over het </a:t>
            </a:r>
            <a:r>
              <a:rPr lang="en-US" sz="2000" dirty="0" err="1">
                <a:solidFill>
                  <a:srgbClr val="992800"/>
                </a:solidFill>
                <a:highlight>
                  <a:srgbClr val="C0C0C0"/>
                </a:highlight>
                <a:latin typeface="Canva Sans Bold"/>
              </a:rPr>
              <a:t>dragen</a:t>
            </a:r>
            <a:r>
              <a:rPr lang="en-US" sz="2000" dirty="0">
                <a:solidFill>
                  <a:srgbClr val="992800"/>
                </a:solidFill>
                <a:highlight>
                  <a:srgbClr val="C0C0C0"/>
                </a:highlight>
                <a:latin typeface="Canva Sans Bold"/>
              </a:rPr>
              <a:t> van de hijab door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speler</a:t>
            </a:r>
            <a:r>
              <a:rPr lang="en-US" sz="2000" dirty="0">
                <a:solidFill>
                  <a:srgbClr val="992800"/>
                </a:solidFill>
                <a:highlight>
                  <a:srgbClr val="C0C0C0"/>
                </a:highlight>
                <a:latin typeface="Canva Sans Bold"/>
              </a:rPr>
              <a:t> op het WK </a:t>
            </a:r>
            <a:r>
              <a:rPr lang="en-US" sz="2000" dirty="0" err="1">
                <a:solidFill>
                  <a:srgbClr val="992800"/>
                </a:solidFill>
                <a:highlight>
                  <a:srgbClr val="C0C0C0"/>
                </a:highlight>
                <a:latin typeface="Canva Sans Bold"/>
              </a:rPr>
              <a:t>damesvoetbal</a:t>
            </a:r>
            <a:r>
              <a:rPr lang="en-US" sz="2000" dirty="0">
                <a:solidFill>
                  <a:srgbClr val="992800"/>
                </a:solidFill>
                <a:highlight>
                  <a:srgbClr val="C0C0C0"/>
                </a:highlight>
                <a:latin typeface="Canva Sans Bold"/>
              </a:rPr>
              <a:t>: "Het is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ongelooflijke</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achteruitgang</a:t>
            </a:r>
            <a:r>
              <a:rPr lang="en-US" sz="2000" dirty="0">
                <a:solidFill>
                  <a:srgbClr val="992800"/>
                </a:solidFill>
                <a:highlight>
                  <a:srgbClr val="C0C0C0"/>
                </a:highlight>
                <a:latin typeface="Canva Sans Bold"/>
              </a:rPr>
              <a:t>", in #HDPros</a:t>
            </a:r>
          </a:p>
        </p:txBody>
      </p:sp>
      <p:sp>
        <p:nvSpPr>
          <p:cNvPr id="9" name="TextBox 9"/>
          <p:cNvSpPr txBox="1"/>
          <p:nvPr/>
        </p:nvSpPr>
        <p:spPr>
          <a:xfrm>
            <a:off x="10427893" y="5434457"/>
            <a:ext cx="7138600" cy="335541"/>
          </a:xfrm>
          <a:prstGeom prst="rect">
            <a:avLst/>
          </a:prstGeom>
        </p:spPr>
        <p:txBody>
          <a:bodyPr lIns="0" tIns="0" rIns="0" bIns="0" rtlCol="0" anchor="t">
            <a:spAutoFit/>
          </a:bodyPr>
          <a:lstStyle/>
          <a:p>
            <a:pPr algn="ctr">
              <a:lnSpc>
                <a:spcPts val="2800"/>
              </a:lnSpc>
            </a:pPr>
            <a:r>
              <a:rPr lang="en-US" sz="2000" dirty="0">
                <a:solidFill>
                  <a:srgbClr val="992800"/>
                </a:solidFill>
                <a:highlight>
                  <a:srgbClr val="C0C0C0"/>
                </a:highlight>
                <a:latin typeface="Canva Sans Bold"/>
              </a:rPr>
              <a:t>Had de FIFA </a:t>
            </a:r>
            <a:r>
              <a:rPr lang="en-US" sz="2000" dirty="0" err="1">
                <a:solidFill>
                  <a:srgbClr val="992800"/>
                </a:solidFill>
                <a:highlight>
                  <a:srgbClr val="C0C0C0"/>
                </a:highlight>
                <a:latin typeface="Canva Sans Bold"/>
              </a:rPr>
              <a:t>gelijk</a:t>
            </a:r>
            <a:r>
              <a:rPr lang="en-US" sz="2000" dirty="0">
                <a:solidFill>
                  <a:srgbClr val="992800"/>
                </a:solidFill>
                <a:highlight>
                  <a:srgbClr val="C0C0C0"/>
                </a:highlight>
                <a:latin typeface="Canva Sans Bold"/>
              </a:rPr>
              <a:t> om het </a:t>
            </a:r>
            <a:r>
              <a:rPr lang="en-US" sz="2000" dirty="0" err="1">
                <a:solidFill>
                  <a:srgbClr val="992800"/>
                </a:solidFill>
                <a:highlight>
                  <a:srgbClr val="C0C0C0"/>
                </a:highlight>
                <a:latin typeface="Canva Sans Bold"/>
              </a:rPr>
              <a:t>verbod</a:t>
            </a:r>
            <a:r>
              <a:rPr lang="en-US" sz="2000" dirty="0">
                <a:solidFill>
                  <a:srgbClr val="992800"/>
                </a:solidFill>
                <a:highlight>
                  <a:srgbClr val="C0C0C0"/>
                </a:highlight>
                <a:latin typeface="Canva Sans Bold"/>
              </a:rPr>
              <a:t> op </a:t>
            </a:r>
            <a:r>
              <a:rPr lang="en-US" sz="2000" dirty="0" err="1">
                <a:solidFill>
                  <a:srgbClr val="992800"/>
                </a:solidFill>
                <a:highlight>
                  <a:srgbClr val="C0C0C0"/>
                </a:highlight>
                <a:latin typeface="Canva Sans Bold"/>
              </a:rPr>
              <a:t>te</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heffen</a:t>
            </a:r>
            <a:r>
              <a:rPr lang="en-US" sz="2000" dirty="0">
                <a:solidFill>
                  <a:srgbClr val="992800"/>
                </a:solidFill>
                <a:highlight>
                  <a:srgbClr val="C0C0C0"/>
                </a:highlight>
                <a:latin typeface="Canva Sans Bold"/>
              </a:rPr>
              <a:t>?</a:t>
            </a:r>
          </a:p>
        </p:txBody>
      </p:sp>
      <p:sp>
        <p:nvSpPr>
          <p:cNvPr id="10" name="TextBox 10"/>
          <p:cNvSpPr txBox="1"/>
          <p:nvPr/>
        </p:nvSpPr>
        <p:spPr>
          <a:xfrm>
            <a:off x="2586052" y="7645592"/>
            <a:ext cx="7138600" cy="2489977"/>
          </a:xfrm>
          <a:prstGeom prst="rect">
            <a:avLst/>
          </a:prstGeom>
        </p:spPr>
        <p:txBody>
          <a:bodyPr lIns="0" tIns="0" rIns="0" bIns="0" rtlCol="0" anchor="t">
            <a:spAutoFit/>
          </a:bodyPr>
          <a:lstStyle/>
          <a:p>
            <a:pPr algn="ctr">
              <a:lnSpc>
                <a:spcPts val="2800"/>
              </a:lnSpc>
            </a:pPr>
            <a:r>
              <a:rPr lang="en-US" sz="2000" dirty="0">
                <a:solidFill>
                  <a:srgbClr val="992800"/>
                </a:solidFill>
                <a:highlight>
                  <a:srgbClr val="C0C0C0"/>
                </a:highlight>
                <a:latin typeface="Canva Sans Bold"/>
              </a:rPr>
              <a:t>Het WK van Zuid-Korea is </a:t>
            </a:r>
            <a:r>
              <a:rPr lang="en-US" sz="2000" dirty="0" err="1">
                <a:solidFill>
                  <a:srgbClr val="992800"/>
                </a:solidFill>
                <a:highlight>
                  <a:srgbClr val="C0C0C0"/>
                </a:highlight>
                <a:latin typeface="Canva Sans Bold"/>
              </a:rPr>
              <a:t>na</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2e </a:t>
            </a:r>
            <a:r>
              <a:rPr lang="en-US" sz="2000" dirty="0" err="1">
                <a:solidFill>
                  <a:srgbClr val="992800"/>
                </a:solidFill>
                <a:highlight>
                  <a:srgbClr val="C0C0C0"/>
                </a:highlight>
                <a:latin typeface="Canva Sans Bold"/>
              </a:rPr>
              <a:t>nederlaag</a:t>
            </a:r>
            <a:r>
              <a:rPr lang="en-US" sz="2000" dirty="0">
                <a:solidFill>
                  <a:srgbClr val="992800"/>
                </a:solidFill>
                <a:highlight>
                  <a:srgbClr val="C0C0C0"/>
                </a:highlight>
                <a:latin typeface="Canva Sans Bold"/>
              </a:rPr>
              <a:t> op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rij</a:t>
            </a:r>
            <a:r>
              <a:rPr lang="en-US" sz="2000" dirty="0">
                <a:solidFill>
                  <a:srgbClr val="992800"/>
                </a:solidFill>
                <a:highlight>
                  <a:srgbClr val="C0C0C0"/>
                </a:highlight>
                <a:latin typeface="Canva Sans Bold"/>
              </a:rPr>
              <a:t> zo </a:t>
            </a:r>
            <a:r>
              <a:rPr lang="en-US" sz="2000" dirty="0" err="1">
                <a:solidFill>
                  <a:srgbClr val="992800"/>
                </a:solidFill>
                <a:highlight>
                  <a:srgbClr val="C0C0C0"/>
                </a:highlight>
                <a:latin typeface="Canva Sans Bold"/>
              </a:rPr>
              <a:t>goed</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als</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afgelopen</a:t>
            </a:r>
            <a:r>
              <a:rPr lang="en-US" sz="2000" dirty="0">
                <a:solidFill>
                  <a:srgbClr val="992800"/>
                </a:solidFill>
                <a:highlight>
                  <a:srgbClr val="C0C0C0"/>
                </a:highlight>
                <a:latin typeface="Canva Sans Bold"/>
              </a:rPr>
              <a:t>. De Zuid-</a:t>
            </a:r>
            <a:r>
              <a:rPr lang="en-US" sz="2000" dirty="0" err="1">
                <a:solidFill>
                  <a:srgbClr val="992800"/>
                </a:solidFill>
                <a:highlight>
                  <a:srgbClr val="C0C0C0"/>
                </a:highlight>
                <a:latin typeface="Canva Sans Bold"/>
              </a:rPr>
              <a:t>Koreaanse</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vrouwen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werden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opgeschrikt</a:t>
            </a:r>
            <a:r>
              <a:rPr lang="en-US" sz="2000" dirty="0">
                <a:solidFill>
                  <a:srgbClr val="992800"/>
                </a:solidFill>
                <a:highlight>
                  <a:srgbClr val="C0C0C0"/>
                </a:highlight>
                <a:latin typeface="Canva Sans Bold"/>
              </a:rPr>
              <a:t> door </a:t>
            </a:r>
            <a:r>
              <a:rPr lang="en-US" sz="2000" dirty="0" err="1">
                <a:solidFill>
                  <a:srgbClr val="992800"/>
                </a:solidFill>
                <a:highlight>
                  <a:srgbClr val="C0C0C0"/>
                </a:highlight>
                <a:latin typeface="Canva Sans Bold"/>
              </a:rPr>
              <a:t>Marokko</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dat</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dankzij</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vroege</a:t>
            </a:r>
            <a:r>
              <a:rPr lang="en-US" sz="2000" dirty="0">
                <a:solidFill>
                  <a:srgbClr val="992800"/>
                </a:solidFill>
                <a:highlight>
                  <a:srgbClr val="C0C0C0"/>
                </a:highlight>
                <a:latin typeface="Canva Sans Bold"/>
              </a:rPr>
              <a:t> goal van </a:t>
            </a:r>
            <a:r>
              <a:rPr lang="en-US" sz="2000" dirty="0" err="1">
                <a:solidFill>
                  <a:srgbClr val="992800"/>
                </a:solidFill>
                <a:highlight>
                  <a:srgbClr val="C0C0C0"/>
                </a:highlight>
                <a:latin typeface="Canva Sans Bold"/>
              </a:rPr>
              <a:t>Jraidi</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voor</a:t>
            </a:r>
            <a:r>
              <a:rPr lang="en-US" sz="2000" dirty="0">
                <a:solidFill>
                  <a:srgbClr val="992800"/>
                </a:solidFill>
                <a:highlight>
                  <a:srgbClr val="C0C0C0"/>
                </a:highlight>
                <a:latin typeface="Canva Sans Bold"/>
              </a:rPr>
              <a:t> het </a:t>
            </a:r>
            <a:r>
              <a:rPr lang="en-US" sz="2000" dirty="0" err="1">
                <a:solidFill>
                  <a:srgbClr val="992800"/>
                </a:solidFill>
                <a:highlight>
                  <a:srgbClr val="C0C0C0"/>
                </a:highlight>
                <a:latin typeface="Canva Sans Bold"/>
              </a:rPr>
              <a:t>eerst</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kon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winnen</a:t>
            </a:r>
            <a:r>
              <a:rPr lang="en-US" sz="2000" dirty="0">
                <a:solidFill>
                  <a:srgbClr val="992800"/>
                </a:solidFill>
                <a:highlight>
                  <a:srgbClr val="C0C0C0"/>
                </a:highlight>
                <a:latin typeface="Canva Sans Bold"/>
              </a:rPr>
              <a:t> op het WK. </a:t>
            </a:r>
            <a:r>
              <a:rPr lang="en-US" sz="2000" dirty="0" err="1">
                <a:solidFill>
                  <a:srgbClr val="992800"/>
                </a:solidFill>
                <a:highlight>
                  <a:srgbClr val="C0C0C0"/>
                </a:highlight>
                <a:latin typeface="Canva Sans Bold"/>
              </a:rPr>
              <a:t>Verdedigster</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Nouhaila</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Benzina</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werd</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bovendien</a:t>
            </a:r>
            <a:r>
              <a:rPr lang="en-US" sz="2000" dirty="0">
                <a:solidFill>
                  <a:srgbClr val="992800"/>
                </a:solidFill>
                <a:highlight>
                  <a:srgbClr val="C0C0C0"/>
                </a:highlight>
                <a:latin typeface="Canva Sans Bold"/>
              </a:rPr>
              <a:t> de </a:t>
            </a:r>
            <a:r>
              <a:rPr lang="en-US" sz="2000" dirty="0" err="1">
                <a:solidFill>
                  <a:srgbClr val="992800"/>
                </a:solidFill>
                <a:highlight>
                  <a:srgbClr val="C0C0C0"/>
                </a:highlight>
                <a:latin typeface="Canva Sans Bold"/>
              </a:rPr>
              <a:t>eerste</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speelster</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ooit</a:t>
            </a:r>
            <a:r>
              <a:rPr lang="en-US" sz="2000" dirty="0">
                <a:solidFill>
                  <a:srgbClr val="992800"/>
                </a:solidFill>
                <a:highlight>
                  <a:srgbClr val="C0C0C0"/>
                </a:highlight>
                <a:latin typeface="Canva Sans Bold"/>
              </a:rPr>
              <a:t> die in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hijab het veld </a:t>
            </a:r>
            <a:r>
              <a:rPr lang="en-US" sz="2000" dirty="0" err="1">
                <a:solidFill>
                  <a:srgbClr val="992800"/>
                </a:solidFill>
                <a:highlight>
                  <a:srgbClr val="C0C0C0"/>
                </a:highlight>
                <a:latin typeface="Canva Sans Bold"/>
              </a:rPr>
              <a:t>betrad</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tijdens</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Wereldbeker</a:t>
            </a:r>
            <a:r>
              <a:rPr lang="en-US" sz="2000" dirty="0">
                <a:solidFill>
                  <a:srgbClr val="992800"/>
                </a:solidFill>
                <a:highlight>
                  <a:srgbClr val="C0C0C0"/>
                </a:highlight>
                <a:latin typeface="Canva Sans Bold"/>
              </a:rPr>
              <a:t>.</a:t>
            </a:r>
          </a:p>
        </p:txBody>
      </p:sp>
      <p:sp>
        <p:nvSpPr>
          <p:cNvPr id="11" name="TextBox 11"/>
          <p:cNvSpPr txBox="1"/>
          <p:nvPr/>
        </p:nvSpPr>
        <p:spPr>
          <a:xfrm>
            <a:off x="5456859" y="2469031"/>
            <a:ext cx="3687141" cy="2489977"/>
          </a:xfrm>
          <a:prstGeom prst="rect">
            <a:avLst/>
          </a:prstGeom>
        </p:spPr>
        <p:txBody>
          <a:bodyPr lIns="0" tIns="0" rIns="0" bIns="0" rtlCol="0" anchor="t">
            <a:spAutoFit/>
          </a:bodyPr>
          <a:lstStyle/>
          <a:p>
            <a:pPr algn="ctr">
              <a:lnSpc>
                <a:spcPts val="2800"/>
              </a:lnSpc>
            </a:pPr>
            <a:r>
              <a:rPr lang="en-US" sz="2000" dirty="0" err="1">
                <a:solidFill>
                  <a:srgbClr val="992800"/>
                </a:solidFill>
                <a:highlight>
                  <a:srgbClr val="C0C0C0"/>
                </a:highlight>
                <a:latin typeface="Canva Sans Bold"/>
              </a:rPr>
              <a:t>Marokko</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heeft</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historische</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mijlpaal</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bereikt</a:t>
            </a:r>
            <a:r>
              <a:rPr lang="en-US" sz="2000" dirty="0">
                <a:solidFill>
                  <a:srgbClr val="992800"/>
                </a:solidFill>
                <a:highlight>
                  <a:srgbClr val="C0C0C0"/>
                </a:highlight>
                <a:latin typeface="Canva Sans Bold"/>
              </a:rPr>
              <a:t> in het </a:t>
            </a:r>
            <a:r>
              <a:rPr lang="en-US" sz="2000" dirty="0" err="1">
                <a:solidFill>
                  <a:srgbClr val="992800"/>
                </a:solidFill>
                <a:highlight>
                  <a:srgbClr val="C0C0C0"/>
                </a:highlight>
                <a:latin typeface="Canva Sans Bold"/>
              </a:rPr>
              <a:t>voetbal</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Nouhaila</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Benzina</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wordt</a:t>
            </a:r>
            <a:r>
              <a:rPr lang="en-US" sz="2000" dirty="0">
                <a:solidFill>
                  <a:srgbClr val="992800"/>
                </a:solidFill>
                <a:highlight>
                  <a:srgbClr val="C0C0C0"/>
                </a:highlight>
                <a:latin typeface="Canva Sans Bold"/>
              </a:rPr>
              <a:t> de </a:t>
            </a:r>
            <a:r>
              <a:rPr lang="en-US" sz="2000" dirty="0" err="1">
                <a:solidFill>
                  <a:srgbClr val="992800"/>
                </a:solidFill>
                <a:highlight>
                  <a:srgbClr val="C0C0C0"/>
                </a:highlight>
                <a:latin typeface="Canva Sans Bold"/>
              </a:rPr>
              <a:t>eerste</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speelster</a:t>
            </a:r>
            <a:r>
              <a:rPr lang="en-US" sz="2000" dirty="0">
                <a:solidFill>
                  <a:srgbClr val="992800"/>
                </a:solidFill>
                <a:highlight>
                  <a:srgbClr val="C0C0C0"/>
                </a:highlight>
                <a:latin typeface="Canva Sans Bold"/>
              </a:rPr>
              <a:t> die </a:t>
            </a:r>
            <a:r>
              <a:rPr lang="en-US" sz="2000" dirty="0" err="1">
                <a:solidFill>
                  <a:srgbClr val="992800"/>
                </a:solidFill>
                <a:highlight>
                  <a:srgbClr val="C0C0C0"/>
                </a:highlight>
                <a:latin typeface="Canva Sans Bold"/>
              </a:rPr>
              <a:t>tijdens</a:t>
            </a:r>
            <a:r>
              <a:rPr lang="en-US" sz="2000" dirty="0">
                <a:solidFill>
                  <a:srgbClr val="992800"/>
                </a:solidFill>
                <a:highlight>
                  <a:srgbClr val="C0C0C0"/>
                </a:highlight>
                <a:latin typeface="Canva Sans Bold"/>
              </a:rPr>
              <a:t> de FIFA World Cup </a:t>
            </a:r>
            <a:r>
              <a:rPr lang="en-US" sz="2000" dirty="0" err="1">
                <a:solidFill>
                  <a:srgbClr val="992800"/>
                </a:solidFill>
                <a:highlight>
                  <a:srgbClr val="C0C0C0"/>
                </a:highlight>
                <a:latin typeface="Canva Sans Bold"/>
              </a:rPr>
              <a:t>een</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hoofddoek</a:t>
            </a:r>
            <a:r>
              <a:rPr lang="en-US" sz="2000" dirty="0">
                <a:solidFill>
                  <a:srgbClr val="992800"/>
                </a:solidFill>
                <a:highlight>
                  <a:srgbClr val="C0C0C0"/>
                </a:highlight>
                <a:latin typeface="Canva Sans Bold"/>
              </a:rPr>
              <a:t> </a:t>
            </a:r>
            <a:r>
              <a:rPr lang="en-US" sz="2000" dirty="0" err="1">
                <a:solidFill>
                  <a:srgbClr val="992800"/>
                </a:solidFill>
                <a:highlight>
                  <a:srgbClr val="C0C0C0"/>
                </a:highlight>
                <a:latin typeface="Canva Sans Bold"/>
              </a:rPr>
              <a:t>draagt</a:t>
            </a:r>
            <a:r>
              <a:rPr lang="en-US" sz="2000" dirty="0">
                <a:solidFill>
                  <a:srgbClr val="992800"/>
                </a:solidFill>
                <a:highlight>
                  <a:srgbClr val="C0C0C0"/>
                </a:highlight>
                <a:latin typeface="Canva Sans Bold"/>
              </a:rPr>
              <a:t>. </a:t>
            </a:r>
          </a:p>
        </p:txBody>
      </p:sp>
    </p:spTree>
    <p:extLst>
      <p:ext uri="{BB962C8B-B14F-4D97-AF65-F5344CB8AC3E}">
        <p14:creationId xmlns:p14="http://schemas.microsoft.com/office/powerpoint/2010/main" val="33468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853896" y="1853896"/>
            <a:ext cx="5898762" cy="2190969"/>
          </a:xfrm>
          <a:custGeom>
            <a:avLst/>
            <a:gdLst/>
            <a:ahLst/>
            <a:cxnLst/>
            <a:rect l="l" t="t" r="r" b="b"/>
            <a:pathLst>
              <a:path w="5898762" h="2190969">
                <a:moveTo>
                  <a:pt x="0" y="0"/>
                </a:moveTo>
                <a:lnTo>
                  <a:pt x="5898761" y="0"/>
                </a:lnTo>
                <a:lnTo>
                  <a:pt x="5898761" y="2190969"/>
                </a:lnTo>
                <a:lnTo>
                  <a:pt x="0" y="2190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a:off x="-1853896" y="7241154"/>
            <a:ext cx="5898762" cy="2190969"/>
          </a:xfrm>
          <a:custGeom>
            <a:avLst/>
            <a:gdLst/>
            <a:ahLst/>
            <a:cxnLst/>
            <a:rect l="l" t="t" r="r" b="b"/>
            <a:pathLst>
              <a:path w="5898762" h="2190969">
                <a:moveTo>
                  <a:pt x="0" y="0"/>
                </a:moveTo>
                <a:lnTo>
                  <a:pt x="5898761" y="0"/>
                </a:lnTo>
                <a:lnTo>
                  <a:pt x="5898761" y="2190969"/>
                </a:lnTo>
                <a:lnTo>
                  <a:pt x="0" y="2190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TextBox 4"/>
          <p:cNvSpPr txBox="1"/>
          <p:nvPr/>
        </p:nvSpPr>
        <p:spPr>
          <a:xfrm>
            <a:off x="2752309" y="1162711"/>
            <a:ext cx="1474392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Rara, hoe kan dat?</a:t>
            </a:r>
          </a:p>
        </p:txBody>
      </p:sp>
      <p:grpSp>
        <p:nvGrpSpPr>
          <p:cNvPr id="5" name="Group 5"/>
          <p:cNvGrpSpPr/>
          <p:nvPr/>
        </p:nvGrpSpPr>
        <p:grpSpPr>
          <a:xfrm>
            <a:off x="5438745" y="4285288"/>
            <a:ext cx="9371048" cy="3226947"/>
            <a:chOff x="0" y="0"/>
            <a:chExt cx="12494730" cy="4302596"/>
          </a:xfrm>
        </p:grpSpPr>
        <p:sp>
          <p:nvSpPr>
            <p:cNvPr id="6" name="Freeform 6"/>
            <p:cNvSpPr/>
            <p:nvPr/>
          </p:nvSpPr>
          <p:spPr>
            <a:xfrm>
              <a:off x="0" y="154412"/>
              <a:ext cx="5158117" cy="986490"/>
            </a:xfrm>
            <a:custGeom>
              <a:avLst/>
              <a:gdLst/>
              <a:ahLst/>
              <a:cxnLst/>
              <a:rect l="l" t="t" r="r" b="b"/>
              <a:pathLst>
                <a:path w="5158117" h="986490">
                  <a:moveTo>
                    <a:pt x="0" y="0"/>
                  </a:moveTo>
                  <a:lnTo>
                    <a:pt x="5158117" y="0"/>
                  </a:lnTo>
                  <a:lnTo>
                    <a:pt x="5158117" y="986490"/>
                  </a:lnTo>
                  <a:lnTo>
                    <a:pt x="0" y="986490"/>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nl-BE"/>
            </a:p>
          </p:txBody>
        </p:sp>
        <p:sp>
          <p:nvSpPr>
            <p:cNvPr id="7" name="Freeform 7"/>
            <p:cNvSpPr/>
            <p:nvPr/>
          </p:nvSpPr>
          <p:spPr>
            <a:xfrm>
              <a:off x="9569340" y="0"/>
              <a:ext cx="2925390" cy="1140902"/>
            </a:xfrm>
            <a:custGeom>
              <a:avLst/>
              <a:gdLst/>
              <a:ahLst/>
              <a:cxnLst/>
              <a:rect l="l" t="t" r="r" b="b"/>
              <a:pathLst>
                <a:path w="2925390" h="1140902">
                  <a:moveTo>
                    <a:pt x="0" y="0"/>
                  </a:moveTo>
                  <a:lnTo>
                    <a:pt x="2925390" y="0"/>
                  </a:lnTo>
                  <a:lnTo>
                    <a:pt x="2925390" y="1140902"/>
                  </a:lnTo>
                  <a:lnTo>
                    <a:pt x="0" y="1140902"/>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nl-BE"/>
            </a:p>
          </p:txBody>
        </p:sp>
        <p:sp>
          <p:nvSpPr>
            <p:cNvPr id="8" name="Freeform 8"/>
            <p:cNvSpPr/>
            <p:nvPr/>
          </p:nvSpPr>
          <p:spPr>
            <a:xfrm>
              <a:off x="5378306" y="1243792"/>
              <a:ext cx="3796159" cy="1475757"/>
            </a:xfrm>
            <a:custGeom>
              <a:avLst/>
              <a:gdLst/>
              <a:ahLst/>
              <a:cxnLst/>
              <a:rect l="l" t="t" r="r" b="b"/>
              <a:pathLst>
                <a:path w="3796159" h="1475757">
                  <a:moveTo>
                    <a:pt x="0" y="0"/>
                  </a:moveTo>
                  <a:lnTo>
                    <a:pt x="3796159" y="0"/>
                  </a:lnTo>
                  <a:lnTo>
                    <a:pt x="3796159" y="1475757"/>
                  </a:lnTo>
                  <a:lnTo>
                    <a:pt x="0" y="1475757"/>
                  </a:lnTo>
                  <a:lnTo>
                    <a:pt x="0" y="0"/>
                  </a:lnTo>
                  <a:close/>
                </a:path>
              </a:pathLst>
            </a:custGeom>
            <a:blipFill>
              <a:blip r:embed="rId8">
                <a:alphaModFix amt="42000"/>
                <a:extLst>
                  <a:ext uri="{96DAC541-7B7A-43D3-8B79-37D633B846F1}">
                    <asvg:svgBlip xmlns:asvg="http://schemas.microsoft.com/office/drawing/2016/SVG/main" r:embed="rId9"/>
                  </a:ext>
                </a:extLst>
              </a:blip>
              <a:stretch>
                <a:fillRect/>
              </a:stretch>
            </a:blipFill>
          </p:spPr>
          <p:txBody>
            <a:bodyPr/>
            <a:lstStyle/>
            <a:p>
              <a:endParaRPr lang="nl-BE"/>
            </a:p>
          </p:txBody>
        </p:sp>
        <p:sp>
          <p:nvSpPr>
            <p:cNvPr id="9" name="Freeform 9"/>
            <p:cNvSpPr/>
            <p:nvPr/>
          </p:nvSpPr>
          <p:spPr>
            <a:xfrm>
              <a:off x="9306946" y="2763453"/>
              <a:ext cx="2468022" cy="1338902"/>
            </a:xfrm>
            <a:custGeom>
              <a:avLst/>
              <a:gdLst/>
              <a:ahLst/>
              <a:cxnLst/>
              <a:rect l="l" t="t" r="r" b="b"/>
              <a:pathLst>
                <a:path w="2468022" h="1338902">
                  <a:moveTo>
                    <a:pt x="0" y="0"/>
                  </a:moveTo>
                  <a:lnTo>
                    <a:pt x="2468022" y="0"/>
                  </a:lnTo>
                  <a:lnTo>
                    <a:pt x="2468022" y="1338902"/>
                  </a:lnTo>
                  <a:lnTo>
                    <a:pt x="0" y="1338902"/>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10" name="Freeform 10"/>
            <p:cNvSpPr/>
            <p:nvPr/>
          </p:nvSpPr>
          <p:spPr>
            <a:xfrm>
              <a:off x="1657750" y="2179256"/>
              <a:ext cx="3175088" cy="2123340"/>
            </a:xfrm>
            <a:custGeom>
              <a:avLst/>
              <a:gdLst/>
              <a:ahLst/>
              <a:cxnLst/>
              <a:rect l="l" t="t" r="r" b="b"/>
              <a:pathLst>
                <a:path w="3175088" h="2123340">
                  <a:moveTo>
                    <a:pt x="0" y="0"/>
                  </a:moveTo>
                  <a:lnTo>
                    <a:pt x="3175088" y="0"/>
                  </a:lnTo>
                  <a:lnTo>
                    <a:pt x="3175088" y="2123340"/>
                  </a:lnTo>
                  <a:lnTo>
                    <a:pt x="0" y="2123340"/>
                  </a:lnTo>
                  <a:lnTo>
                    <a:pt x="0" y="0"/>
                  </a:lnTo>
                  <a:close/>
                </a:path>
              </a:pathLst>
            </a:custGeom>
            <a:blipFill>
              <a:blip r:embed="rId12">
                <a:alphaModFix amt="42000"/>
                <a:extLst>
                  <a:ext uri="{96DAC541-7B7A-43D3-8B79-37D633B846F1}">
                    <asvg:svgBlip xmlns:asvg="http://schemas.microsoft.com/office/drawing/2016/SVG/main" r:embed="rId13"/>
                  </a:ext>
                </a:extLst>
              </a:blip>
              <a:stretch>
                <a:fillRect/>
              </a:stretch>
            </a:blipFill>
          </p:spPr>
          <p:txBody>
            <a:bodyPr/>
            <a:lstStyle/>
            <a:p>
              <a:endParaRPr lang="nl-BE"/>
            </a:p>
          </p:txBody>
        </p:sp>
      </p:grpSp>
      <p:grpSp>
        <p:nvGrpSpPr>
          <p:cNvPr id="11" name="Group 11"/>
          <p:cNvGrpSpPr/>
          <p:nvPr/>
        </p:nvGrpSpPr>
        <p:grpSpPr>
          <a:xfrm>
            <a:off x="16392194" y="8743612"/>
            <a:ext cx="1635828" cy="1265666"/>
            <a:chOff x="0" y="0"/>
            <a:chExt cx="2181103" cy="1687554"/>
          </a:xfrm>
        </p:grpSpPr>
        <p:sp>
          <p:nvSpPr>
            <p:cNvPr id="12" name="Freeform 12"/>
            <p:cNvSpPr/>
            <p:nvPr/>
          </p:nvSpPr>
          <p:spPr>
            <a:xfrm>
              <a:off x="1117764" y="689787"/>
              <a:ext cx="1063340" cy="997767"/>
            </a:xfrm>
            <a:custGeom>
              <a:avLst/>
              <a:gdLst/>
              <a:ahLst/>
              <a:cxnLst/>
              <a:rect l="l" t="t" r="r" b="b"/>
              <a:pathLst>
                <a:path w="1063340" h="997767">
                  <a:moveTo>
                    <a:pt x="0" y="0"/>
                  </a:moveTo>
                  <a:lnTo>
                    <a:pt x="1063339" y="0"/>
                  </a:lnTo>
                  <a:lnTo>
                    <a:pt x="1063339" y="997767"/>
                  </a:lnTo>
                  <a:lnTo>
                    <a:pt x="0" y="997767"/>
                  </a:lnTo>
                  <a:lnTo>
                    <a:pt x="0" y="0"/>
                  </a:lnTo>
                  <a:close/>
                </a:path>
              </a:pathLst>
            </a:custGeom>
            <a:blipFill>
              <a:blip r:embed="rId14"/>
              <a:stretch>
                <a:fillRect/>
              </a:stretch>
            </a:blipFill>
          </p:spPr>
          <p:txBody>
            <a:bodyPr/>
            <a:lstStyle/>
            <a:p>
              <a:endParaRPr lang="nl-BE"/>
            </a:p>
          </p:txBody>
        </p:sp>
        <p:sp>
          <p:nvSpPr>
            <p:cNvPr id="13" name="Freeform 13"/>
            <p:cNvSpPr/>
            <p:nvPr/>
          </p:nvSpPr>
          <p:spPr>
            <a:xfrm>
              <a:off x="0" y="0"/>
              <a:ext cx="1379573" cy="1379573"/>
            </a:xfrm>
            <a:custGeom>
              <a:avLst/>
              <a:gdLst/>
              <a:ahLst/>
              <a:cxnLst/>
              <a:rect l="l" t="t" r="r" b="b"/>
              <a:pathLst>
                <a:path w="1379573" h="1379573">
                  <a:moveTo>
                    <a:pt x="0" y="0"/>
                  </a:moveTo>
                  <a:lnTo>
                    <a:pt x="1379573" y="0"/>
                  </a:lnTo>
                  <a:lnTo>
                    <a:pt x="1379573" y="1379573"/>
                  </a:lnTo>
                  <a:lnTo>
                    <a:pt x="0" y="1379573"/>
                  </a:lnTo>
                  <a:lnTo>
                    <a:pt x="0" y="0"/>
                  </a:lnTo>
                  <a:close/>
                </a:path>
              </a:pathLst>
            </a:custGeom>
            <a:blipFill>
              <a:blip r:embed="rId15"/>
              <a:stretch>
                <a:fillRect/>
              </a:stretch>
            </a:blipFill>
          </p:spPr>
          <p:txBody>
            <a:bodyPr/>
            <a:lstStyle/>
            <a:p>
              <a:endParaRPr lang="nl-BE"/>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853896" y="1853896"/>
            <a:ext cx="5898762" cy="2190969"/>
          </a:xfrm>
          <a:custGeom>
            <a:avLst/>
            <a:gdLst/>
            <a:ahLst/>
            <a:cxnLst/>
            <a:rect l="l" t="t" r="r" b="b"/>
            <a:pathLst>
              <a:path w="5898762" h="2190969">
                <a:moveTo>
                  <a:pt x="0" y="0"/>
                </a:moveTo>
                <a:lnTo>
                  <a:pt x="5898761" y="0"/>
                </a:lnTo>
                <a:lnTo>
                  <a:pt x="5898761" y="2190969"/>
                </a:lnTo>
                <a:lnTo>
                  <a:pt x="0" y="2190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a:off x="-1853896" y="7241154"/>
            <a:ext cx="5898762" cy="2190969"/>
          </a:xfrm>
          <a:custGeom>
            <a:avLst/>
            <a:gdLst/>
            <a:ahLst/>
            <a:cxnLst/>
            <a:rect l="l" t="t" r="r" b="b"/>
            <a:pathLst>
              <a:path w="5898762" h="2190969">
                <a:moveTo>
                  <a:pt x="0" y="0"/>
                </a:moveTo>
                <a:lnTo>
                  <a:pt x="5898761" y="0"/>
                </a:lnTo>
                <a:lnTo>
                  <a:pt x="5898761" y="2190969"/>
                </a:lnTo>
                <a:lnTo>
                  <a:pt x="0" y="2190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TextBox 4"/>
          <p:cNvSpPr txBox="1"/>
          <p:nvPr/>
        </p:nvSpPr>
        <p:spPr>
          <a:xfrm>
            <a:off x="2500179" y="904875"/>
            <a:ext cx="14759121" cy="1038225"/>
          </a:xfrm>
          <a:prstGeom prst="rect">
            <a:avLst/>
          </a:prstGeom>
        </p:spPr>
        <p:txBody>
          <a:bodyPr lIns="0" tIns="0" rIns="0" bIns="0" rtlCol="0" anchor="t">
            <a:spAutoFit/>
          </a:bodyPr>
          <a:lstStyle/>
          <a:p>
            <a:pPr algn="ctr">
              <a:lnSpc>
                <a:spcPts val="8400"/>
              </a:lnSpc>
              <a:spcBef>
                <a:spcPct val="0"/>
              </a:spcBef>
            </a:pPr>
            <a:r>
              <a:rPr lang="en-US" sz="6000">
                <a:solidFill>
                  <a:srgbClr val="992800"/>
                </a:solidFill>
                <a:latin typeface="TAN Ashford"/>
              </a:rPr>
              <a:t>Stereotype beeldvorming</a:t>
            </a:r>
          </a:p>
        </p:txBody>
      </p:sp>
      <p:sp>
        <p:nvSpPr>
          <p:cNvPr id="5" name="TextBox 5"/>
          <p:cNvSpPr txBox="1"/>
          <p:nvPr/>
        </p:nvSpPr>
        <p:spPr>
          <a:xfrm>
            <a:off x="4048150" y="2317306"/>
            <a:ext cx="11663180" cy="2635250"/>
          </a:xfrm>
          <a:prstGeom prst="rect">
            <a:avLst/>
          </a:prstGeom>
        </p:spPr>
        <p:txBody>
          <a:bodyPr lIns="0" tIns="0" rIns="0" bIns="0" rtlCol="0" anchor="t">
            <a:spAutoFit/>
          </a:bodyPr>
          <a:lstStyle/>
          <a:p>
            <a:pPr algn="ctr">
              <a:lnSpc>
                <a:spcPts val="7000"/>
              </a:lnSpc>
              <a:spcBef>
                <a:spcPct val="0"/>
              </a:spcBef>
            </a:pPr>
            <a:r>
              <a:rPr lang="en-US" sz="5000" dirty="0" err="1">
                <a:solidFill>
                  <a:srgbClr val="000000"/>
                </a:solidFill>
                <a:latin typeface="TAN Garland"/>
              </a:rPr>
              <a:t>Wanneer</a:t>
            </a:r>
            <a:r>
              <a:rPr lang="en-US" sz="5000" dirty="0">
                <a:solidFill>
                  <a:srgbClr val="000000"/>
                </a:solidFill>
                <a:latin typeface="TAN Garland"/>
              </a:rPr>
              <a:t> </a:t>
            </a:r>
            <a:r>
              <a:rPr lang="en-US" sz="5000" dirty="0" err="1">
                <a:solidFill>
                  <a:srgbClr val="000000"/>
                </a:solidFill>
                <a:latin typeface="TAN Garland"/>
              </a:rPr>
              <a:t>iets</a:t>
            </a:r>
            <a:r>
              <a:rPr lang="en-US" sz="5000" dirty="0">
                <a:solidFill>
                  <a:srgbClr val="000000"/>
                </a:solidFill>
                <a:latin typeface="TAN Garland"/>
              </a:rPr>
              <a:t> of </a:t>
            </a:r>
            <a:r>
              <a:rPr lang="en-US" sz="5000" dirty="0" err="1">
                <a:solidFill>
                  <a:srgbClr val="000000"/>
                </a:solidFill>
                <a:latin typeface="TAN Garland"/>
              </a:rPr>
              <a:t>iemand</a:t>
            </a:r>
            <a:r>
              <a:rPr lang="en-US" sz="5000" dirty="0">
                <a:solidFill>
                  <a:srgbClr val="000000"/>
                </a:solidFill>
                <a:latin typeface="TAN Garland"/>
              </a:rPr>
              <a:t> </a:t>
            </a:r>
            <a:r>
              <a:rPr lang="en-US" sz="5000" dirty="0" err="1">
                <a:solidFill>
                  <a:srgbClr val="000000"/>
                </a:solidFill>
                <a:latin typeface="TAN Garland"/>
              </a:rPr>
              <a:t>telkens</a:t>
            </a:r>
            <a:r>
              <a:rPr lang="en-US" sz="5000" dirty="0">
                <a:solidFill>
                  <a:srgbClr val="000000"/>
                </a:solidFill>
                <a:latin typeface="TAN Garland"/>
              </a:rPr>
              <a:t> </a:t>
            </a:r>
            <a:r>
              <a:rPr lang="en-US" sz="5000" dirty="0" err="1">
                <a:solidFill>
                  <a:srgbClr val="000000"/>
                </a:solidFill>
                <a:latin typeface="TAN Garland"/>
              </a:rPr>
              <a:t>opnieuw</a:t>
            </a:r>
            <a:r>
              <a:rPr lang="en-US" sz="5000" dirty="0">
                <a:solidFill>
                  <a:srgbClr val="000000"/>
                </a:solidFill>
                <a:latin typeface="TAN Garland"/>
              </a:rPr>
              <a:t> op </a:t>
            </a:r>
            <a:r>
              <a:rPr lang="en-US" sz="5000" dirty="0" err="1">
                <a:solidFill>
                  <a:srgbClr val="000000"/>
                </a:solidFill>
                <a:latin typeface="TAN Garland"/>
              </a:rPr>
              <a:t>dezelfde</a:t>
            </a:r>
            <a:r>
              <a:rPr lang="en-US" sz="5000" dirty="0">
                <a:solidFill>
                  <a:srgbClr val="000000"/>
                </a:solidFill>
                <a:latin typeface="TAN Garland"/>
              </a:rPr>
              <a:t> </a:t>
            </a:r>
            <a:r>
              <a:rPr lang="en-US" sz="5000" dirty="0" err="1">
                <a:solidFill>
                  <a:srgbClr val="000000"/>
                </a:solidFill>
                <a:latin typeface="TAN Garland"/>
              </a:rPr>
              <a:t>manier</a:t>
            </a:r>
            <a:r>
              <a:rPr lang="en-US" sz="5000" dirty="0">
                <a:solidFill>
                  <a:srgbClr val="000000"/>
                </a:solidFill>
                <a:latin typeface="TAN Garland"/>
              </a:rPr>
              <a:t> in </a:t>
            </a:r>
            <a:r>
              <a:rPr lang="en-US" sz="5000" dirty="0" err="1">
                <a:solidFill>
                  <a:srgbClr val="000000"/>
                </a:solidFill>
                <a:latin typeface="TAN Garland"/>
              </a:rPr>
              <a:t>beeld</a:t>
            </a:r>
            <a:r>
              <a:rPr lang="en-US" sz="5000" dirty="0">
                <a:solidFill>
                  <a:srgbClr val="000000"/>
                </a:solidFill>
                <a:latin typeface="TAN Garland"/>
              </a:rPr>
              <a:t> </a:t>
            </a:r>
            <a:r>
              <a:rPr lang="en-US" sz="5000" dirty="0" err="1">
                <a:solidFill>
                  <a:srgbClr val="000000"/>
                </a:solidFill>
                <a:latin typeface="TAN Garland"/>
              </a:rPr>
              <a:t>wordt</a:t>
            </a:r>
            <a:r>
              <a:rPr lang="en-US" sz="5000" dirty="0">
                <a:solidFill>
                  <a:srgbClr val="000000"/>
                </a:solidFill>
                <a:latin typeface="TAN Garland"/>
              </a:rPr>
              <a:t> </a:t>
            </a:r>
            <a:r>
              <a:rPr lang="en-US" sz="5000" dirty="0" err="1">
                <a:solidFill>
                  <a:srgbClr val="000000"/>
                </a:solidFill>
                <a:latin typeface="TAN Garland"/>
              </a:rPr>
              <a:t>gebracht</a:t>
            </a:r>
            <a:r>
              <a:rPr lang="en-US" sz="5000" dirty="0">
                <a:solidFill>
                  <a:srgbClr val="000000"/>
                </a:solidFill>
                <a:latin typeface="TAN Garland"/>
              </a:rPr>
              <a:t>. </a:t>
            </a:r>
          </a:p>
        </p:txBody>
      </p:sp>
      <p:sp>
        <p:nvSpPr>
          <p:cNvPr id="6" name="TextBox 6"/>
          <p:cNvSpPr txBox="1"/>
          <p:nvPr/>
        </p:nvSpPr>
        <p:spPr>
          <a:xfrm>
            <a:off x="3357858" y="6210078"/>
            <a:ext cx="13043764" cy="863600"/>
          </a:xfrm>
          <a:prstGeom prst="rect">
            <a:avLst/>
          </a:prstGeom>
        </p:spPr>
        <p:txBody>
          <a:bodyPr lIns="0" tIns="0" rIns="0" bIns="0" rtlCol="0" anchor="t">
            <a:spAutoFit/>
          </a:bodyPr>
          <a:lstStyle/>
          <a:p>
            <a:pPr algn="ctr">
              <a:lnSpc>
                <a:spcPts val="7000"/>
              </a:lnSpc>
              <a:spcBef>
                <a:spcPct val="0"/>
              </a:spcBef>
            </a:pPr>
            <a:r>
              <a:rPr lang="en-US" sz="5000" dirty="0" err="1">
                <a:solidFill>
                  <a:srgbClr val="992800"/>
                </a:solidFill>
                <a:latin typeface="TAN Ashford"/>
              </a:rPr>
              <a:t>Een</a:t>
            </a:r>
            <a:r>
              <a:rPr lang="en-US" sz="5000" dirty="0">
                <a:solidFill>
                  <a:srgbClr val="992800"/>
                </a:solidFill>
                <a:latin typeface="TAN Ashford"/>
              </a:rPr>
              <a:t> </a:t>
            </a:r>
            <a:r>
              <a:rPr lang="en-US" sz="5000" dirty="0" err="1">
                <a:solidFill>
                  <a:srgbClr val="992800"/>
                </a:solidFill>
                <a:latin typeface="TAN Ashford"/>
              </a:rPr>
              <a:t>probleem</a:t>
            </a:r>
            <a:r>
              <a:rPr lang="en-US" sz="5000" dirty="0">
                <a:solidFill>
                  <a:srgbClr val="992800"/>
                </a:solidFill>
                <a:latin typeface="TAN Ashford"/>
              </a:rPr>
              <a:t>?</a:t>
            </a:r>
          </a:p>
        </p:txBody>
      </p:sp>
      <p:sp>
        <p:nvSpPr>
          <p:cNvPr id="7" name="TextBox 7"/>
          <p:cNvSpPr txBox="1"/>
          <p:nvPr/>
        </p:nvSpPr>
        <p:spPr>
          <a:xfrm>
            <a:off x="3357858" y="7837632"/>
            <a:ext cx="13043764" cy="1749425"/>
          </a:xfrm>
          <a:prstGeom prst="rect">
            <a:avLst/>
          </a:prstGeom>
        </p:spPr>
        <p:txBody>
          <a:bodyPr lIns="0" tIns="0" rIns="0" bIns="0" rtlCol="0" anchor="t">
            <a:spAutoFit/>
          </a:bodyPr>
          <a:lstStyle/>
          <a:p>
            <a:pPr algn="ctr">
              <a:lnSpc>
                <a:spcPts val="7000"/>
              </a:lnSpc>
              <a:spcBef>
                <a:spcPct val="0"/>
              </a:spcBef>
            </a:pPr>
            <a:r>
              <a:rPr lang="en-US" sz="5000" dirty="0">
                <a:solidFill>
                  <a:srgbClr val="000000"/>
                </a:solidFill>
                <a:latin typeface="TAN Garland"/>
              </a:rPr>
              <a:t>We </a:t>
            </a:r>
            <a:r>
              <a:rPr lang="en-US" sz="5000" dirty="0" err="1">
                <a:solidFill>
                  <a:srgbClr val="000000"/>
                </a:solidFill>
                <a:latin typeface="TAN Garland"/>
              </a:rPr>
              <a:t>gaan</a:t>
            </a:r>
            <a:r>
              <a:rPr lang="en-US" sz="5000" dirty="0">
                <a:solidFill>
                  <a:srgbClr val="000000"/>
                </a:solidFill>
                <a:latin typeface="TAN Garland"/>
              </a:rPr>
              <a:t> </a:t>
            </a:r>
            <a:r>
              <a:rPr lang="en-US" sz="5000" dirty="0" err="1">
                <a:solidFill>
                  <a:srgbClr val="000000"/>
                </a:solidFill>
                <a:latin typeface="TAN Garland"/>
              </a:rPr>
              <a:t>geloven</a:t>
            </a:r>
            <a:r>
              <a:rPr lang="en-US" sz="5000" dirty="0">
                <a:solidFill>
                  <a:srgbClr val="000000"/>
                </a:solidFill>
                <a:latin typeface="TAN Garland"/>
              </a:rPr>
              <a:t> </a:t>
            </a:r>
            <a:r>
              <a:rPr lang="en-US" sz="5000" dirty="0" err="1">
                <a:solidFill>
                  <a:srgbClr val="000000"/>
                </a:solidFill>
                <a:latin typeface="TAN Garland"/>
              </a:rPr>
              <a:t>dat</a:t>
            </a:r>
            <a:r>
              <a:rPr lang="en-US" sz="5000" dirty="0">
                <a:solidFill>
                  <a:srgbClr val="000000"/>
                </a:solidFill>
                <a:latin typeface="TAN Garland"/>
              </a:rPr>
              <a:t> </a:t>
            </a:r>
            <a:r>
              <a:rPr lang="en-US" sz="5000" dirty="0" err="1">
                <a:solidFill>
                  <a:srgbClr val="000000"/>
                </a:solidFill>
                <a:latin typeface="TAN Garland"/>
              </a:rPr>
              <a:t>iets</a:t>
            </a:r>
            <a:r>
              <a:rPr lang="en-US" sz="5000" dirty="0">
                <a:solidFill>
                  <a:srgbClr val="000000"/>
                </a:solidFill>
                <a:latin typeface="TAN Garland"/>
              </a:rPr>
              <a:t> of </a:t>
            </a:r>
            <a:r>
              <a:rPr lang="en-US" sz="5000" dirty="0" err="1">
                <a:solidFill>
                  <a:srgbClr val="000000"/>
                </a:solidFill>
                <a:latin typeface="TAN Garland"/>
              </a:rPr>
              <a:t>iemand</a:t>
            </a:r>
            <a:r>
              <a:rPr lang="en-US" sz="5000" dirty="0">
                <a:solidFill>
                  <a:srgbClr val="000000"/>
                </a:solidFill>
                <a:latin typeface="TAN Garland"/>
              </a:rPr>
              <a:t> </a:t>
            </a:r>
            <a:r>
              <a:rPr lang="en-US" sz="5000" dirty="0" err="1">
                <a:solidFill>
                  <a:srgbClr val="000000"/>
                </a:solidFill>
                <a:latin typeface="TAN Garland"/>
              </a:rPr>
              <a:t>écht</a:t>
            </a:r>
            <a:r>
              <a:rPr lang="en-US" sz="5000" dirty="0">
                <a:solidFill>
                  <a:srgbClr val="000000"/>
                </a:solidFill>
                <a:latin typeface="TAN Garland"/>
              </a:rPr>
              <a:t> </a:t>
            </a:r>
            <a:r>
              <a:rPr lang="en-US" sz="5000" dirty="0" err="1">
                <a:solidFill>
                  <a:srgbClr val="000000"/>
                </a:solidFill>
                <a:latin typeface="TAN Garland"/>
              </a:rPr>
              <a:t>en</a:t>
            </a:r>
            <a:r>
              <a:rPr lang="en-US" sz="5000" dirty="0">
                <a:solidFill>
                  <a:srgbClr val="000000"/>
                </a:solidFill>
                <a:latin typeface="TAN Garland"/>
              </a:rPr>
              <a:t> </a:t>
            </a:r>
            <a:r>
              <a:rPr lang="en-US" sz="5000" dirty="0" err="1">
                <a:solidFill>
                  <a:srgbClr val="000000"/>
                </a:solidFill>
                <a:latin typeface="TAN Garland"/>
              </a:rPr>
              <a:t>altijd</a:t>
            </a:r>
            <a:r>
              <a:rPr lang="en-US" sz="5000" dirty="0">
                <a:solidFill>
                  <a:srgbClr val="000000"/>
                </a:solidFill>
                <a:latin typeface="TAN Garland"/>
              </a:rPr>
              <a:t> zo is.</a:t>
            </a:r>
          </a:p>
        </p:txBody>
      </p:sp>
      <p:grpSp>
        <p:nvGrpSpPr>
          <p:cNvPr id="8" name="Group 8"/>
          <p:cNvGrpSpPr/>
          <p:nvPr/>
        </p:nvGrpSpPr>
        <p:grpSpPr>
          <a:xfrm>
            <a:off x="16388189" y="8764732"/>
            <a:ext cx="1742221" cy="1347984"/>
            <a:chOff x="0" y="0"/>
            <a:chExt cx="2322961" cy="1797312"/>
          </a:xfrm>
        </p:grpSpPr>
        <p:sp>
          <p:nvSpPr>
            <p:cNvPr id="9" name="Freeform 9"/>
            <p:cNvSpPr/>
            <p:nvPr/>
          </p:nvSpPr>
          <p:spPr>
            <a:xfrm>
              <a:off x="1190462" y="734650"/>
              <a:ext cx="1132499" cy="1062662"/>
            </a:xfrm>
            <a:custGeom>
              <a:avLst/>
              <a:gdLst/>
              <a:ahLst/>
              <a:cxnLst/>
              <a:rect l="l" t="t" r="r" b="b"/>
              <a:pathLst>
                <a:path w="1132499" h="1062662">
                  <a:moveTo>
                    <a:pt x="0" y="0"/>
                  </a:moveTo>
                  <a:lnTo>
                    <a:pt x="1132499" y="0"/>
                  </a:lnTo>
                  <a:lnTo>
                    <a:pt x="1132499" y="1062662"/>
                  </a:lnTo>
                  <a:lnTo>
                    <a:pt x="0" y="1062662"/>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1469300" cy="1469300"/>
            </a:xfrm>
            <a:custGeom>
              <a:avLst/>
              <a:gdLst/>
              <a:ahLst/>
              <a:cxnLst/>
              <a:rect l="l" t="t" r="r" b="b"/>
              <a:pathLst>
                <a:path w="1469300" h="1469300">
                  <a:moveTo>
                    <a:pt x="0" y="0"/>
                  </a:moveTo>
                  <a:lnTo>
                    <a:pt x="1469300" y="0"/>
                  </a:lnTo>
                  <a:lnTo>
                    <a:pt x="1469300" y="1469300"/>
                  </a:lnTo>
                  <a:lnTo>
                    <a:pt x="0" y="1469300"/>
                  </a:lnTo>
                  <a:lnTo>
                    <a:pt x="0" y="0"/>
                  </a:lnTo>
                  <a:close/>
                </a:path>
              </a:pathLst>
            </a:custGeom>
            <a:blipFill>
              <a:blip r:embed="rId5"/>
              <a:stretch>
                <a:fillRect/>
              </a:stretch>
            </a:blipFill>
          </p:spPr>
          <p:txBody>
            <a:bodyPr/>
            <a:lstStyle/>
            <a:p>
              <a:endParaRPr lang="nl-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38745" y="4285288"/>
            <a:ext cx="9371048" cy="3226947"/>
            <a:chOff x="0" y="0"/>
            <a:chExt cx="12494730" cy="4302596"/>
          </a:xfrm>
        </p:grpSpPr>
        <p:sp>
          <p:nvSpPr>
            <p:cNvPr id="3" name="Freeform 3"/>
            <p:cNvSpPr/>
            <p:nvPr/>
          </p:nvSpPr>
          <p:spPr>
            <a:xfrm>
              <a:off x="0" y="154412"/>
              <a:ext cx="5158117" cy="986490"/>
            </a:xfrm>
            <a:custGeom>
              <a:avLst/>
              <a:gdLst/>
              <a:ahLst/>
              <a:cxnLst/>
              <a:rect l="l" t="t" r="r" b="b"/>
              <a:pathLst>
                <a:path w="5158117" h="986490">
                  <a:moveTo>
                    <a:pt x="0" y="0"/>
                  </a:moveTo>
                  <a:lnTo>
                    <a:pt x="5158117" y="0"/>
                  </a:lnTo>
                  <a:lnTo>
                    <a:pt x="5158117" y="986490"/>
                  </a:lnTo>
                  <a:lnTo>
                    <a:pt x="0" y="986490"/>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9569340" y="0"/>
              <a:ext cx="2925390" cy="1140902"/>
            </a:xfrm>
            <a:custGeom>
              <a:avLst/>
              <a:gdLst/>
              <a:ahLst/>
              <a:cxnLst/>
              <a:rect l="l" t="t" r="r" b="b"/>
              <a:pathLst>
                <a:path w="2925390" h="1140902">
                  <a:moveTo>
                    <a:pt x="0" y="0"/>
                  </a:moveTo>
                  <a:lnTo>
                    <a:pt x="2925390" y="0"/>
                  </a:lnTo>
                  <a:lnTo>
                    <a:pt x="2925390" y="1140902"/>
                  </a:lnTo>
                  <a:lnTo>
                    <a:pt x="0" y="1140902"/>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Freeform 5"/>
            <p:cNvSpPr/>
            <p:nvPr/>
          </p:nvSpPr>
          <p:spPr>
            <a:xfrm>
              <a:off x="5378306" y="1243792"/>
              <a:ext cx="3796159" cy="1475757"/>
            </a:xfrm>
            <a:custGeom>
              <a:avLst/>
              <a:gdLst/>
              <a:ahLst/>
              <a:cxnLst/>
              <a:rect l="l" t="t" r="r" b="b"/>
              <a:pathLst>
                <a:path w="3796159" h="1475757">
                  <a:moveTo>
                    <a:pt x="0" y="0"/>
                  </a:moveTo>
                  <a:lnTo>
                    <a:pt x="3796159" y="0"/>
                  </a:lnTo>
                  <a:lnTo>
                    <a:pt x="3796159" y="1475757"/>
                  </a:lnTo>
                  <a:lnTo>
                    <a:pt x="0" y="1475757"/>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nl-BE"/>
            </a:p>
          </p:txBody>
        </p:sp>
        <p:sp>
          <p:nvSpPr>
            <p:cNvPr id="6" name="Freeform 6"/>
            <p:cNvSpPr/>
            <p:nvPr/>
          </p:nvSpPr>
          <p:spPr>
            <a:xfrm>
              <a:off x="9306946" y="2763453"/>
              <a:ext cx="2468022" cy="1338902"/>
            </a:xfrm>
            <a:custGeom>
              <a:avLst/>
              <a:gdLst/>
              <a:ahLst/>
              <a:cxnLst/>
              <a:rect l="l" t="t" r="r" b="b"/>
              <a:pathLst>
                <a:path w="2468022" h="1338902">
                  <a:moveTo>
                    <a:pt x="0" y="0"/>
                  </a:moveTo>
                  <a:lnTo>
                    <a:pt x="2468022" y="0"/>
                  </a:lnTo>
                  <a:lnTo>
                    <a:pt x="2468022" y="1338902"/>
                  </a:lnTo>
                  <a:lnTo>
                    <a:pt x="0" y="1338902"/>
                  </a:lnTo>
                  <a:lnTo>
                    <a:pt x="0" y="0"/>
                  </a:lnTo>
                  <a:close/>
                </a:path>
              </a:pathLst>
            </a:custGeom>
            <a:blipFill>
              <a:blip r:embed="rId8">
                <a:alphaModFix amt="42000"/>
                <a:extLst>
                  <a:ext uri="{96DAC541-7B7A-43D3-8B79-37D633B846F1}">
                    <asvg:svgBlip xmlns:asvg="http://schemas.microsoft.com/office/drawing/2016/SVG/main" r:embed="rId9"/>
                  </a:ext>
                </a:extLst>
              </a:blip>
              <a:stretch>
                <a:fillRect/>
              </a:stretch>
            </a:blipFill>
          </p:spPr>
          <p:txBody>
            <a:bodyPr/>
            <a:lstStyle/>
            <a:p>
              <a:endParaRPr lang="nl-BE"/>
            </a:p>
          </p:txBody>
        </p:sp>
        <p:sp>
          <p:nvSpPr>
            <p:cNvPr id="7" name="Freeform 7"/>
            <p:cNvSpPr/>
            <p:nvPr/>
          </p:nvSpPr>
          <p:spPr>
            <a:xfrm>
              <a:off x="1657750" y="2179256"/>
              <a:ext cx="3175088" cy="2123340"/>
            </a:xfrm>
            <a:custGeom>
              <a:avLst/>
              <a:gdLst/>
              <a:ahLst/>
              <a:cxnLst/>
              <a:rect l="l" t="t" r="r" b="b"/>
              <a:pathLst>
                <a:path w="3175088" h="2123340">
                  <a:moveTo>
                    <a:pt x="0" y="0"/>
                  </a:moveTo>
                  <a:lnTo>
                    <a:pt x="3175088" y="0"/>
                  </a:lnTo>
                  <a:lnTo>
                    <a:pt x="3175088" y="2123340"/>
                  </a:lnTo>
                  <a:lnTo>
                    <a:pt x="0" y="212334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nl-BE"/>
            </a:p>
          </p:txBody>
        </p:sp>
      </p:grpSp>
      <p:sp>
        <p:nvSpPr>
          <p:cNvPr id="8" name="Freeform 8"/>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BE"/>
          </a:p>
        </p:txBody>
      </p:sp>
      <p:sp>
        <p:nvSpPr>
          <p:cNvPr id="9" name="Freeform 9"/>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BE"/>
          </a:p>
        </p:txBody>
      </p:sp>
      <p:grpSp>
        <p:nvGrpSpPr>
          <p:cNvPr id="10" name="Group 10"/>
          <p:cNvGrpSpPr/>
          <p:nvPr/>
        </p:nvGrpSpPr>
        <p:grpSpPr>
          <a:xfrm>
            <a:off x="16388189" y="8764732"/>
            <a:ext cx="1742221" cy="1347984"/>
            <a:chOff x="0" y="0"/>
            <a:chExt cx="2322961" cy="1797312"/>
          </a:xfrm>
        </p:grpSpPr>
        <p:sp>
          <p:nvSpPr>
            <p:cNvPr id="11" name="Freeform 11"/>
            <p:cNvSpPr/>
            <p:nvPr/>
          </p:nvSpPr>
          <p:spPr>
            <a:xfrm>
              <a:off x="1190462" y="734650"/>
              <a:ext cx="1132499" cy="1062662"/>
            </a:xfrm>
            <a:custGeom>
              <a:avLst/>
              <a:gdLst/>
              <a:ahLst/>
              <a:cxnLst/>
              <a:rect l="l" t="t" r="r" b="b"/>
              <a:pathLst>
                <a:path w="1132499" h="1062662">
                  <a:moveTo>
                    <a:pt x="0" y="0"/>
                  </a:moveTo>
                  <a:lnTo>
                    <a:pt x="1132499" y="0"/>
                  </a:lnTo>
                  <a:lnTo>
                    <a:pt x="1132499" y="1062662"/>
                  </a:lnTo>
                  <a:lnTo>
                    <a:pt x="0" y="1062662"/>
                  </a:lnTo>
                  <a:lnTo>
                    <a:pt x="0" y="0"/>
                  </a:lnTo>
                  <a:close/>
                </a:path>
              </a:pathLst>
            </a:custGeom>
            <a:blipFill>
              <a:blip r:embed="rId14"/>
              <a:stretch>
                <a:fillRect/>
              </a:stretch>
            </a:blipFill>
          </p:spPr>
          <p:txBody>
            <a:bodyPr/>
            <a:lstStyle/>
            <a:p>
              <a:endParaRPr lang="nl-BE"/>
            </a:p>
          </p:txBody>
        </p:sp>
        <p:sp>
          <p:nvSpPr>
            <p:cNvPr id="12" name="Freeform 12"/>
            <p:cNvSpPr/>
            <p:nvPr/>
          </p:nvSpPr>
          <p:spPr>
            <a:xfrm>
              <a:off x="0" y="0"/>
              <a:ext cx="1469300" cy="1469300"/>
            </a:xfrm>
            <a:custGeom>
              <a:avLst/>
              <a:gdLst/>
              <a:ahLst/>
              <a:cxnLst/>
              <a:rect l="l" t="t" r="r" b="b"/>
              <a:pathLst>
                <a:path w="1469300" h="1469300">
                  <a:moveTo>
                    <a:pt x="0" y="0"/>
                  </a:moveTo>
                  <a:lnTo>
                    <a:pt x="1469300" y="0"/>
                  </a:lnTo>
                  <a:lnTo>
                    <a:pt x="1469300" y="1469300"/>
                  </a:lnTo>
                  <a:lnTo>
                    <a:pt x="0" y="1469300"/>
                  </a:lnTo>
                  <a:lnTo>
                    <a:pt x="0" y="0"/>
                  </a:lnTo>
                  <a:close/>
                </a:path>
              </a:pathLst>
            </a:custGeom>
            <a:blipFill>
              <a:blip r:embed="rId15"/>
              <a:stretch>
                <a:fillRect/>
              </a:stretch>
            </a:blipFill>
          </p:spPr>
          <p:txBody>
            <a:bodyPr/>
            <a:lstStyle/>
            <a:p>
              <a:endParaRPr lang="nl-BE"/>
            </a:p>
          </p:txBody>
        </p:sp>
      </p:grpSp>
      <p:sp>
        <p:nvSpPr>
          <p:cNvPr id="13" name="Freeform 13"/>
          <p:cNvSpPr/>
          <p:nvPr/>
        </p:nvSpPr>
        <p:spPr>
          <a:xfrm>
            <a:off x="8490655" y="4285288"/>
            <a:ext cx="1306690" cy="1258294"/>
          </a:xfrm>
          <a:custGeom>
            <a:avLst/>
            <a:gdLst/>
            <a:ahLst/>
            <a:cxnLst/>
            <a:rect l="l" t="t" r="r" b="b"/>
            <a:pathLst>
              <a:path w="1306690" h="1258294">
                <a:moveTo>
                  <a:pt x="0" y="0"/>
                </a:moveTo>
                <a:lnTo>
                  <a:pt x="1306690" y="0"/>
                </a:lnTo>
                <a:lnTo>
                  <a:pt x="1306690" y="1258294"/>
                </a:lnTo>
                <a:lnTo>
                  <a:pt x="0" y="1258294"/>
                </a:lnTo>
                <a:lnTo>
                  <a:pt x="0" y="0"/>
                </a:lnTo>
                <a:close/>
              </a:path>
            </a:pathLst>
          </a:custGeom>
          <a:blipFill>
            <a:blip r:embed="rId16"/>
            <a:stretch>
              <a:fillRect/>
            </a:stretch>
          </a:blipFill>
        </p:spPr>
        <p:txBody>
          <a:bodyPr/>
          <a:lstStyle/>
          <a:p>
            <a:endParaRPr lang="nl-BE"/>
          </a:p>
        </p:txBody>
      </p:sp>
      <p:sp>
        <p:nvSpPr>
          <p:cNvPr id="14" name="Freeform 14"/>
          <p:cNvSpPr/>
          <p:nvPr/>
        </p:nvSpPr>
        <p:spPr>
          <a:xfrm>
            <a:off x="7310517" y="6534581"/>
            <a:ext cx="1180138" cy="1189972"/>
          </a:xfrm>
          <a:custGeom>
            <a:avLst/>
            <a:gdLst/>
            <a:ahLst/>
            <a:cxnLst/>
            <a:rect l="l" t="t" r="r" b="b"/>
            <a:pathLst>
              <a:path w="1180138" h="1189972">
                <a:moveTo>
                  <a:pt x="0" y="0"/>
                </a:moveTo>
                <a:lnTo>
                  <a:pt x="1180138" y="0"/>
                </a:lnTo>
                <a:lnTo>
                  <a:pt x="1180138" y="1189973"/>
                </a:lnTo>
                <a:lnTo>
                  <a:pt x="0" y="1189973"/>
                </a:lnTo>
                <a:lnTo>
                  <a:pt x="0" y="0"/>
                </a:lnTo>
                <a:close/>
              </a:path>
            </a:pathLst>
          </a:custGeom>
          <a:blipFill>
            <a:blip r:embed="rId17"/>
            <a:stretch>
              <a:fillRect/>
            </a:stretch>
          </a:blipFill>
        </p:spPr>
        <p:txBody>
          <a:bodyPr/>
          <a:lstStyle/>
          <a:p>
            <a:endParaRPr lang="nl-BE"/>
          </a:p>
        </p:txBody>
      </p:sp>
      <p:sp>
        <p:nvSpPr>
          <p:cNvPr id="15" name="Freeform 15"/>
          <p:cNvSpPr/>
          <p:nvPr/>
        </p:nvSpPr>
        <p:spPr>
          <a:xfrm>
            <a:off x="12009994" y="4039753"/>
            <a:ext cx="1388646" cy="1377712"/>
          </a:xfrm>
          <a:custGeom>
            <a:avLst/>
            <a:gdLst/>
            <a:ahLst/>
            <a:cxnLst/>
            <a:rect l="l" t="t" r="r" b="b"/>
            <a:pathLst>
              <a:path w="1388646" h="1377712">
                <a:moveTo>
                  <a:pt x="0" y="0"/>
                </a:moveTo>
                <a:lnTo>
                  <a:pt x="1388647" y="0"/>
                </a:lnTo>
                <a:lnTo>
                  <a:pt x="1388647" y="1377712"/>
                </a:lnTo>
                <a:lnTo>
                  <a:pt x="0" y="1377712"/>
                </a:lnTo>
                <a:lnTo>
                  <a:pt x="0" y="0"/>
                </a:lnTo>
                <a:close/>
              </a:path>
            </a:pathLst>
          </a:custGeom>
          <a:blipFill>
            <a:blip r:embed="rId18"/>
            <a:stretch>
              <a:fillRect/>
            </a:stretch>
          </a:blipFill>
        </p:spPr>
        <p:txBody>
          <a:bodyPr/>
          <a:lstStyle/>
          <a:p>
            <a:endParaRPr lang="nl-BE"/>
          </a:p>
        </p:txBody>
      </p:sp>
      <p:sp>
        <p:nvSpPr>
          <p:cNvPr id="16" name="Freeform 16"/>
          <p:cNvSpPr/>
          <p:nvPr/>
        </p:nvSpPr>
        <p:spPr>
          <a:xfrm>
            <a:off x="13398641" y="6534581"/>
            <a:ext cx="1606437" cy="1561565"/>
          </a:xfrm>
          <a:custGeom>
            <a:avLst/>
            <a:gdLst/>
            <a:ahLst/>
            <a:cxnLst/>
            <a:rect l="l" t="t" r="r" b="b"/>
            <a:pathLst>
              <a:path w="1606437" h="1561565">
                <a:moveTo>
                  <a:pt x="0" y="0"/>
                </a:moveTo>
                <a:lnTo>
                  <a:pt x="1606437" y="0"/>
                </a:lnTo>
                <a:lnTo>
                  <a:pt x="1606437" y="1561565"/>
                </a:lnTo>
                <a:lnTo>
                  <a:pt x="0" y="1561565"/>
                </a:lnTo>
                <a:lnTo>
                  <a:pt x="0" y="0"/>
                </a:lnTo>
                <a:close/>
              </a:path>
            </a:pathLst>
          </a:custGeom>
          <a:blipFill>
            <a:blip r:embed="rId19"/>
            <a:stretch>
              <a:fillRect/>
            </a:stretch>
          </a:blipFill>
        </p:spPr>
        <p:txBody>
          <a:bodyPr/>
          <a:lstStyle/>
          <a:p>
            <a:endParaRPr lang="nl-BE"/>
          </a:p>
        </p:txBody>
      </p:sp>
      <p:sp>
        <p:nvSpPr>
          <p:cNvPr id="17" name="Freeform 17"/>
          <p:cNvSpPr/>
          <p:nvPr/>
        </p:nvSpPr>
        <p:spPr>
          <a:xfrm>
            <a:off x="4686302" y="3367025"/>
            <a:ext cx="1475933" cy="1452128"/>
          </a:xfrm>
          <a:custGeom>
            <a:avLst/>
            <a:gdLst/>
            <a:ahLst/>
            <a:cxnLst/>
            <a:rect l="l" t="t" r="r" b="b"/>
            <a:pathLst>
              <a:path w="1475933" h="1452128">
                <a:moveTo>
                  <a:pt x="0" y="0"/>
                </a:moveTo>
                <a:lnTo>
                  <a:pt x="1475934" y="0"/>
                </a:lnTo>
                <a:lnTo>
                  <a:pt x="1475934" y="1452128"/>
                </a:lnTo>
                <a:lnTo>
                  <a:pt x="0" y="1452128"/>
                </a:lnTo>
                <a:lnTo>
                  <a:pt x="0" y="0"/>
                </a:lnTo>
                <a:close/>
              </a:path>
            </a:pathLst>
          </a:custGeom>
          <a:blipFill>
            <a:blip r:embed="rId20"/>
            <a:stretch>
              <a:fillRect/>
            </a:stretch>
          </a:blipFill>
        </p:spPr>
        <p:txBody>
          <a:bodyPr/>
          <a:lstStyle/>
          <a:p>
            <a:endParaRPr lang="nl-BE"/>
          </a:p>
        </p:txBody>
      </p:sp>
      <p:sp>
        <p:nvSpPr>
          <p:cNvPr id="18" name="Freeform 18"/>
          <p:cNvSpPr/>
          <p:nvPr/>
        </p:nvSpPr>
        <p:spPr>
          <a:xfrm>
            <a:off x="9797345" y="6928324"/>
            <a:ext cx="1207410" cy="1167823"/>
          </a:xfrm>
          <a:custGeom>
            <a:avLst/>
            <a:gdLst/>
            <a:ahLst/>
            <a:cxnLst/>
            <a:rect l="l" t="t" r="r" b="b"/>
            <a:pathLst>
              <a:path w="1207410" h="1167823">
                <a:moveTo>
                  <a:pt x="0" y="0"/>
                </a:moveTo>
                <a:lnTo>
                  <a:pt x="1207410" y="0"/>
                </a:lnTo>
                <a:lnTo>
                  <a:pt x="1207410" y="1167822"/>
                </a:lnTo>
                <a:lnTo>
                  <a:pt x="0" y="1167822"/>
                </a:lnTo>
                <a:lnTo>
                  <a:pt x="0" y="0"/>
                </a:lnTo>
                <a:close/>
              </a:path>
            </a:pathLst>
          </a:custGeom>
          <a:blipFill>
            <a:blip r:embed="rId21"/>
            <a:stretch>
              <a:fillRect/>
            </a:stretch>
          </a:blipFill>
        </p:spPr>
        <p:txBody>
          <a:bodyPr/>
          <a:lstStyle/>
          <a:p>
            <a:endParaRPr lang="nl-BE"/>
          </a:p>
        </p:txBody>
      </p:sp>
      <p:sp>
        <p:nvSpPr>
          <p:cNvPr id="19" name="Freeform 19"/>
          <p:cNvSpPr/>
          <p:nvPr/>
        </p:nvSpPr>
        <p:spPr>
          <a:xfrm>
            <a:off x="4715255" y="7512235"/>
            <a:ext cx="1446981" cy="1497165"/>
          </a:xfrm>
          <a:custGeom>
            <a:avLst/>
            <a:gdLst/>
            <a:ahLst/>
            <a:cxnLst/>
            <a:rect l="l" t="t" r="r" b="b"/>
            <a:pathLst>
              <a:path w="1446981" h="1497165">
                <a:moveTo>
                  <a:pt x="0" y="0"/>
                </a:moveTo>
                <a:lnTo>
                  <a:pt x="1446981" y="0"/>
                </a:lnTo>
                <a:lnTo>
                  <a:pt x="1446981" y="1497165"/>
                </a:lnTo>
                <a:lnTo>
                  <a:pt x="0" y="1497165"/>
                </a:lnTo>
                <a:lnTo>
                  <a:pt x="0" y="0"/>
                </a:lnTo>
                <a:close/>
              </a:path>
            </a:pathLst>
          </a:custGeom>
          <a:blipFill>
            <a:blip r:embed="rId22"/>
            <a:stretch>
              <a:fillRect/>
            </a:stretch>
          </a:blipFill>
        </p:spPr>
        <p:txBody>
          <a:bodyPr/>
          <a:lstStyle/>
          <a:p>
            <a:endParaRPr lang="nl-BE"/>
          </a:p>
        </p:txBody>
      </p:sp>
      <p:sp>
        <p:nvSpPr>
          <p:cNvPr id="20" name="Freeform 20"/>
          <p:cNvSpPr/>
          <p:nvPr/>
        </p:nvSpPr>
        <p:spPr>
          <a:xfrm>
            <a:off x="2798571" y="5479045"/>
            <a:ext cx="1425714" cy="1449279"/>
          </a:xfrm>
          <a:custGeom>
            <a:avLst/>
            <a:gdLst/>
            <a:ahLst/>
            <a:cxnLst/>
            <a:rect l="l" t="t" r="r" b="b"/>
            <a:pathLst>
              <a:path w="1425714" h="1449279">
                <a:moveTo>
                  <a:pt x="0" y="0"/>
                </a:moveTo>
                <a:lnTo>
                  <a:pt x="1425714" y="0"/>
                </a:lnTo>
                <a:lnTo>
                  <a:pt x="1425714" y="1449279"/>
                </a:lnTo>
                <a:lnTo>
                  <a:pt x="0" y="1449279"/>
                </a:lnTo>
                <a:lnTo>
                  <a:pt x="0" y="0"/>
                </a:lnTo>
                <a:close/>
              </a:path>
            </a:pathLst>
          </a:custGeom>
          <a:blipFill>
            <a:blip r:embed="rId23"/>
            <a:stretch>
              <a:fillRect/>
            </a:stretch>
          </a:blipFill>
        </p:spPr>
        <p:txBody>
          <a:bodyPr/>
          <a:lstStyle/>
          <a:p>
            <a:endParaRPr lang="nl-BE"/>
          </a:p>
        </p:txBody>
      </p:sp>
      <p:sp>
        <p:nvSpPr>
          <p:cNvPr id="21" name="Freeform 21"/>
          <p:cNvSpPr/>
          <p:nvPr/>
        </p:nvSpPr>
        <p:spPr>
          <a:xfrm>
            <a:off x="1504409" y="2987249"/>
            <a:ext cx="1581691" cy="1528375"/>
          </a:xfrm>
          <a:custGeom>
            <a:avLst/>
            <a:gdLst/>
            <a:ahLst/>
            <a:cxnLst/>
            <a:rect l="l" t="t" r="r" b="b"/>
            <a:pathLst>
              <a:path w="1581691" h="1528375">
                <a:moveTo>
                  <a:pt x="0" y="0"/>
                </a:moveTo>
                <a:lnTo>
                  <a:pt x="1581691" y="0"/>
                </a:lnTo>
                <a:lnTo>
                  <a:pt x="1581691" y="1528376"/>
                </a:lnTo>
                <a:lnTo>
                  <a:pt x="0" y="1528376"/>
                </a:lnTo>
                <a:lnTo>
                  <a:pt x="0" y="0"/>
                </a:lnTo>
                <a:close/>
              </a:path>
            </a:pathLst>
          </a:custGeom>
          <a:blipFill>
            <a:blip r:embed="rId24"/>
            <a:stretch>
              <a:fillRect/>
            </a:stretch>
          </a:blipFill>
        </p:spPr>
        <p:txBody>
          <a:bodyPr/>
          <a:lstStyle/>
          <a:p>
            <a:endParaRPr lang="nl-BE"/>
          </a:p>
        </p:txBody>
      </p:sp>
      <p:sp>
        <p:nvSpPr>
          <p:cNvPr id="22" name="Freeform 22"/>
          <p:cNvSpPr/>
          <p:nvPr/>
        </p:nvSpPr>
        <p:spPr>
          <a:xfrm>
            <a:off x="15611290" y="3916041"/>
            <a:ext cx="1553800" cy="1501424"/>
          </a:xfrm>
          <a:custGeom>
            <a:avLst/>
            <a:gdLst/>
            <a:ahLst/>
            <a:cxnLst/>
            <a:rect l="l" t="t" r="r" b="b"/>
            <a:pathLst>
              <a:path w="1553800" h="1501424">
                <a:moveTo>
                  <a:pt x="0" y="0"/>
                </a:moveTo>
                <a:lnTo>
                  <a:pt x="1553799" y="0"/>
                </a:lnTo>
                <a:lnTo>
                  <a:pt x="1553799" y="1501424"/>
                </a:lnTo>
                <a:lnTo>
                  <a:pt x="0" y="1501424"/>
                </a:lnTo>
                <a:lnTo>
                  <a:pt x="0" y="0"/>
                </a:lnTo>
                <a:close/>
              </a:path>
            </a:pathLst>
          </a:custGeom>
          <a:blipFill>
            <a:blip r:embed="rId24"/>
            <a:stretch>
              <a:fillRect/>
            </a:stretch>
          </a:blipFill>
        </p:spPr>
        <p:txBody>
          <a:bodyPr/>
          <a:lstStyle/>
          <a:p>
            <a:endParaRPr lang="nl-BE"/>
          </a:p>
        </p:txBody>
      </p:sp>
      <p:sp>
        <p:nvSpPr>
          <p:cNvPr id="23" name="Freeform 23"/>
          <p:cNvSpPr/>
          <p:nvPr/>
        </p:nvSpPr>
        <p:spPr>
          <a:xfrm>
            <a:off x="12009994" y="8661070"/>
            <a:ext cx="1254685" cy="1194460"/>
          </a:xfrm>
          <a:custGeom>
            <a:avLst/>
            <a:gdLst/>
            <a:ahLst/>
            <a:cxnLst/>
            <a:rect l="l" t="t" r="r" b="b"/>
            <a:pathLst>
              <a:path w="1254685" h="1194460">
                <a:moveTo>
                  <a:pt x="0" y="0"/>
                </a:moveTo>
                <a:lnTo>
                  <a:pt x="1254685" y="0"/>
                </a:lnTo>
                <a:lnTo>
                  <a:pt x="1254685" y="1194460"/>
                </a:lnTo>
                <a:lnTo>
                  <a:pt x="0" y="1194460"/>
                </a:lnTo>
                <a:lnTo>
                  <a:pt x="0" y="0"/>
                </a:lnTo>
                <a:close/>
              </a:path>
            </a:pathLst>
          </a:custGeom>
          <a:blipFill>
            <a:blip r:embed="rId25"/>
            <a:stretch>
              <a:fillRect/>
            </a:stretch>
          </a:blipFill>
        </p:spPr>
        <p:txBody>
          <a:bodyPr/>
          <a:lstStyle/>
          <a:p>
            <a:endParaRPr lang="nl-BE"/>
          </a:p>
        </p:txBody>
      </p:sp>
      <p:sp>
        <p:nvSpPr>
          <p:cNvPr id="24" name="TextBox 24"/>
          <p:cNvSpPr txBox="1"/>
          <p:nvPr/>
        </p:nvSpPr>
        <p:spPr>
          <a:xfrm>
            <a:off x="170044" y="876300"/>
            <a:ext cx="15888683"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Frames over migratie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028700" y="2579469"/>
            <a:ext cx="7803395" cy="3894092"/>
          </a:xfrm>
          <a:custGeom>
            <a:avLst/>
            <a:gdLst/>
            <a:ahLst/>
            <a:cxnLst/>
            <a:rect l="l" t="t" r="r" b="b"/>
            <a:pathLst>
              <a:path w="7803395" h="3894092">
                <a:moveTo>
                  <a:pt x="0" y="0"/>
                </a:moveTo>
                <a:lnTo>
                  <a:pt x="7803395" y="0"/>
                </a:lnTo>
                <a:lnTo>
                  <a:pt x="7803395" y="3894092"/>
                </a:lnTo>
                <a:lnTo>
                  <a:pt x="0" y="3894092"/>
                </a:lnTo>
                <a:lnTo>
                  <a:pt x="0" y="0"/>
                </a:lnTo>
                <a:close/>
              </a:path>
            </a:pathLst>
          </a:custGeom>
          <a:blipFill>
            <a:blip r:embed="rId4"/>
            <a:stretch>
              <a:fillRect/>
            </a:stretch>
          </a:blipFill>
        </p:spPr>
        <p:txBody>
          <a:bodyPr/>
          <a:lstStyle/>
          <a:p>
            <a:endParaRPr lang="nl-BE"/>
          </a:p>
        </p:txBody>
      </p:sp>
      <p:sp>
        <p:nvSpPr>
          <p:cNvPr id="5" name="Freeform 5"/>
          <p:cNvSpPr/>
          <p:nvPr/>
        </p:nvSpPr>
        <p:spPr>
          <a:xfrm>
            <a:off x="9426232" y="3086100"/>
            <a:ext cx="7219912" cy="2535335"/>
          </a:xfrm>
          <a:custGeom>
            <a:avLst/>
            <a:gdLst/>
            <a:ahLst/>
            <a:cxnLst/>
            <a:rect l="l" t="t" r="r" b="b"/>
            <a:pathLst>
              <a:path w="7219912" h="2535335">
                <a:moveTo>
                  <a:pt x="0" y="0"/>
                </a:moveTo>
                <a:lnTo>
                  <a:pt x="7219912" y="0"/>
                </a:lnTo>
                <a:lnTo>
                  <a:pt x="7219912" y="2535335"/>
                </a:lnTo>
                <a:lnTo>
                  <a:pt x="0" y="2535335"/>
                </a:lnTo>
                <a:lnTo>
                  <a:pt x="0" y="0"/>
                </a:lnTo>
                <a:close/>
              </a:path>
            </a:pathLst>
          </a:custGeom>
          <a:blipFill>
            <a:blip r:embed="rId5"/>
            <a:stretch>
              <a:fillRect/>
            </a:stretch>
          </a:blipFill>
        </p:spPr>
        <p:txBody>
          <a:bodyPr/>
          <a:lstStyle/>
          <a:p>
            <a:endParaRPr lang="nl-BE"/>
          </a:p>
        </p:txBody>
      </p:sp>
      <p:sp>
        <p:nvSpPr>
          <p:cNvPr id="6" name="Freeform 6"/>
          <p:cNvSpPr/>
          <p:nvPr/>
        </p:nvSpPr>
        <p:spPr>
          <a:xfrm>
            <a:off x="1028700" y="7019216"/>
            <a:ext cx="7531750" cy="2956094"/>
          </a:xfrm>
          <a:custGeom>
            <a:avLst/>
            <a:gdLst/>
            <a:ahLst/>
            <a:cxnLst/>
            <a:rect l="l" t="t" r="r" b="b"/>
            <a:pathLst>
              <a:path w="7531750" h="2956094">
                <a:moveTo>
                  <a:pt x="0" y="0"/>
                </a:moveTo>
                <a:lnTo>
                  <a:pt x="7531750" y="0"/>
                </a:lnTo>
                <a:lnTo>
                  <a:pt x="7531750" y="2956094"/>
                </a:lnTo>
                <a:lnTo>
                  <a:pt x="0" y="2956094"/>
                </a:lnTo>
                <a:lnTo>
                  <a:pt x="0" y="0"/>
                </a:lnTo>
                <a:close/>
              </a:path>
            </a:pathLst>
          </a:custGeom>
          <a:blipFill>
            <a:blip r:embed="rId6"/>
            <a:stretch>
              <a:fillRect/>
            </a:stretch>
          </a:blipFill>
        </p:spPr>
        <p:txBody>
          <a:bodyPr/>
          <a:lstStyle/>
          <a:p>
            <a:endParaRPr lang="nl-BE"/>
          </a:p>
        </p:txBody>
      </p:sp>
      <p:sp>
        <p:nvSpPr>
          <p:cNvPr id="7" name="Freeform 7"/>
          <p:cNvSpPr/>
          <p:nvPr/>
        </p:nvSpPr>
        <p:spPr>
          <a:xfrm>
            <a:off x="9144000" y="7080054"/>
            <a:ext cx="2884988" cy="2932283"/>
          </a:xfrm>
          <a:custGeom>
            <a:avLst/>
            <a:gdLst/>
            <a:ahLst/>
            <a:cxnLst/>
            <a:rect l="l" t="t" r="r" b="b"/>
            <a:pathLst>
              <a:path w="2884988" h="2932283">
                <a:moveTo>
                  <a:pt x="0" y="0"/>
                </a:moveTo>
                <a:lnTo>
                  <a:pt x="2884988" y="0"/>
                </a:lnTo>
                <a:lnTo>
                  <a:pt x="2884988" y="2932283"/>
                </a:lnTo>
                <a:lnTo>
                  <a:pt x="0" y="2932283"/>
                </a:lnTo>
                <a:lnTo>
                  <a:pt x="0" y="0"/>
                </a:lnTo>
                <a:close/>
              </a:path>
            </a:pathLst>
          </a:custGeom>
          <a:blipFill>
            <a:blip r:embed="rId7"/>
            <a:stretch>
              <a:fillRect/>
            </a:stretch>
          </a:blipFill>
        </p:spPr>
        <p:txBody>
          <a:bodyPr/>
          <a:lstStyle/>
          <a:p>
            <a:endParaRPr lang="nl-BE"/>
          </a:p>
        </p:txBody>
      </p:sp>
      <p:sp>
        <p:nvSpPr>
          <p:cNvPr id="8" name="Freeform 8"/>
          <p:cNvSpPr/>
          <p:nvPr/>
        </p:nvSpPr>
        <p:spPr>
          <a:xfrm>
            <a:off x="11879605" y="7080054"/>
            <a:ext cx="3080129" cy="2932283"/>
          </a:xfrm>
          <a:custGeom>
            <a:avLst/>
            <a:gdLst/>
            <a:ahLst/>
            <a:cxnLst/>
            <a:rect l="l" t="t" r="r" b="b"/>
            <a:pathLst>
              <a:path w="3080129" h="2932283">
                <a:moveTo>
                  <a:pt x="0" y="0"/>
                </a:moveTo>
                <a:lnTo>
                  <a:pt x="3080129" y="0"/>
                </a:lnTo>
                <a:lnTo>
                  <a:pt x="3080129" y="2932283"/>
                </a:lnTo>
                <a:lnTo>
                  <a:pt x="0" y="2932283"/>
                </a:lnTo>
                <a:lnTo>
                  <a:pt x="0" y="0"/>
                </a:lnTo>
                <a:close/>
              </a:path>
            </a:pathLst>
          </a:custGeom>
          <a:blipFill>
            <a:blip r:embed="rId8"/>
            <a:stretch>
              <a:fillRect/>
            </a:stretch>
          </a:blipFill>
        </p:spPr>
        <p:txBody>
          <a:bodyPr/>
          <a:lstStyle/>
          <a:p>
            <a:endParaRPr lang="nl-BE"/>
          </a:p>
        </p:txBody>
      </p:sp>
      <p:sp>
        <p:nvSpPr>
          <p:cNvPr id="9" name="Freeform 9"/>
          <p:cNvSpPr/>
          <p:nvPr/>
        </p:nvSpPr>
        <p:spPr>
          <a:xfrm>
            <a:off x="14959734" y="7080054"/>
            <a:ext cx="3034572" cy="2932283"/>
          </a:xfrm>
          <a:custGeom>
            <a:avLst/>
            <a:gdLst/>
            <a:ahLst/>
            <a:cxnLst/>
            <a:rect l="l" t="t" r="r" b="b"/>
            <a:pathLst>
              <a:path w="3034572" h="2932283">
                <a:moveTo>
                  <a:pt x="0" y="0"/>
                </a:moveTo>
                <a:lnTo>
                  <a:pt x="3034572" y="0"/>
                </a:lnTo>
                <a:lnTo>
                  <a:pt x="3034572" y="2932283"/>
                </a:lnTo>
                <a:lnTo>
                  <a:pt x="0" y="2932283"/>
                </a:lnTo>
                <a:lnTo>
                  <a:pt x="0" y="0"/>
                </a:lnTo>
                <a:close/>
              </a:path>
            </a:pathLst>
          </a:custGeom>
          <a:blipFill>
            <a:blip r:embed="rId9"/>
            <a:stretch>
              <a:fillRect/>
            </a:stretch>
          </a:blipFill>
        </p:spPr>
        <p:txBody>
          <a:bodyPr/>
          <a:lstStyle/>
          <a:p>
            <a:endParaRPr lang="nl-BE"/>
          </a:p>
        </p:txBody>
      </p:sp>
      <p:sp>
        <p:nvSpPr>
          <p:cNvPr id="10" name="TextBox 10"/>
          <p:cNvSpPr txBox="1"/>
          <p:nvPr/>
        </p:nvSpPr>
        <p:spPr>
          <a:xfrm>
            <a:off x="170044" y="876300"/>
            <a:ext cx="15888683"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Frames over migratie</a:t>
            </a:r>
          </a:p>
        </p:txBody>
      </p:sp>
      <p:sp>
        <p:nvSpPr>
          <p:cNvPr id="11" name="TextBox 11"/>
          <p:cNvSpPr txBox="1"/>
          <p:nvPr/>
        </p:nvSpPr>
        <p:spPr>
          <a:xfrm>
            <a:off x="12343313" y="6020435"/>
            <a:ext cx="2320524" cy="1180465"/>
          </a:xfrm>
          <a:prstGeom prst="rect">
            <a:avLst/>
          </a:prstGeom>
        </p:spPr>
        <p:txBody>
          <a:bodyPr lIns="0" tIns="0" rIns="0" bIns="0" rtlCol="0" anchor="t">
            <a:spAutoFit/>
          </a:bodyPr>
          <a:lstStyle/>
          <a:p>
            <a:pPr algn="ctr">
              <a:lnSpc>
                <a:spcPts val="4759"/>
              </a:lnSpc>
            </a:pPr>
            <a:r>
              <a:rPr lang="en-US" sz="3399">
                <a:solidFill>
                  <a:srgbClr val="992800"/>
                </a:solidFill>
                <a:latin typeface="Canva Sans"/>
              </a:rPr>
              <a:t>Vijandige Indringer</a:t>
            </a:r>
          </a:p>
        </p:txBody>
      </p:sp>
      <p:sp>
        <p:nvSpPr>
          <p:cNvPr id="12" name="TextBox 12"/>
          <p:cNvSpPr txBox="1"/>
          <p:nvPr/>
        </p:nvSpPr>
        <p:spPr>
          <a:xfrm>
            <a:off x="15316758" y="5969154"/>
            <a:ext cx="2556233" cy="1180465"/>
          </a:xfrm>
          <a:prstGeom prst="rect">
            <a:avLst/>
          </a:prstGeom>
        </p:spPr>
        <p:txBody>
          <a:bodyPr lIns="0" tIns="0" rIns="0" bIns="0" rtlCol="0" anchor="t">
            <a:spAutoFit/>
          </a:bodyPr>
          <a:lstStyle/>
          <a:p>
            <a:pPr algn="ctr">
              <a:lnSpc>
                <a:spcPts val="4759"/>
              </a:lnSpc>
            </a:pPr>
            <a:r>
              <a:rPr lang="en-US" sz="3399">
                <a:solidFill>
                  <a:srgbClr val="992800"/>
                </a:solidFill>
                <a:latin typeface="Canva Sans"/>
              </a:rPr>
              <a:t>Onschuldig slachtoffer</a:t>
            </a:r>
          </a:p>
        </p:txBody>
      </p:sp>
      <p:sp>
        <p:nvSpPr>
          <p:cNvPr id="13" name="TextBox 13"/>
          <p:cNvSpPr txBox="1"/>
          <p:nvPr/>
        </p:nvSpPr>
        <p:spPr>
          <a:xfrm>
            <a:off x="9426232" y="6438826"/>
            <a:ext cx="2320524" cy="580390"/>
          </a:xfrm>
          <a:prstGeom prst="rect">
            <a:avLst/>
          </a:prstGeom>
        </p:spPr>
        <p:txBody>
          <a:bodyPr lIns="0" tIns="0" rIns="0" bIns="0" rtlCol="0" anchor="t">
            <a:spAutoFit/>
          </a:bodyPr>
          <a:lstStyle/>
          <a:p>
            <a:pPr algn="ctr">
              <a:lnSpc>
                <a:spcPts val="4759"/>
              </a:lnSpc>
            </a:pPr>
            <a:r>
              <a:rPr lang="en-US" sz="3399">
                <a:solidFill>
                  <a:srgbClr val="992800"/>
                </a:solidFill>
                <a:latin typeface="Canva Sans"/>
              </a:rPr>
              <a:t>Controle</a:t>
            </a:r>
          </a:p>
        </p:txBody>
      </p:sp>
      <p:sp>
        <p:nvSpPr>
          <p:cNvPr id="14" name="Freeform 14"/>
          <p:cNvSpPr/>
          <p:nvPr/>
        </p:nvSpPr>
        <p:spPr>
          <a:xfrm>
            <a:off x="15489073" y="3086100"/>
            <a:ext cx="1139307" cy="1157985"/>
          </a:xfrm>
          <a:custGeom>
            <a:avLst/>
            <a:gdLst/>
            <a:ahLst/>
            <a:cxnLst/>
            <a:rect l="l" t="t" r="r" b="b"/>
            <a:pathLst>
              <a:path w="1139307" h="1157985">
                <a:moveTo>
                  <a:pt x="0" y="0"/>
                </a:moveTo>
                <a:lnTo>
                  <a:pt x="1139307" y="0"/>
                </a:lnTo>
                <a:lnTo>
                  <a:pt x="1139307" y="1157985"/>
                </a:lnTo>
                <a:lnTo>
                  <a:pt x="0" y="1157985"/>
                </a:lnTo>
                <a:lnTo>
                  <a:pt x="0" y="0"/>
                </a:lnTo>
                <a:close/>
              </a:path>
            </a:pathLst>
          </a:custGeom>
          <a:blipFill>
            <a:blip r:embed="rId7"/>
            <a:stretch>
              <a:fillRect/>
            </a:stretch>
          </a:blipFill>
        </p:spPr>
        <p:txBody>
          <a:bodyPr/>
          <a:lstStyle/>
          <a:p>
            <a:endParaRPr lang="nl-BE"/>
          </a:p>
        </p:txBody>
      </p:sp>
      <p:sp>
        <p:nvSpPr>
          <p:cNvPr id="15" name="Freeform 15"/>
          <p:cNvSpPr/>
          <p:nvPr/>
        </p:nvSpPr>
        <p:spPr>
          <a:xfrm>
            <a:off x="7518320" y="7019216"/>
            <a:ext cx="1025605" cy="976376"/>
          </a:xfrm>
          <a:custGeom>
            <a:avLst/>
            <a:gdLst/>
            <a:ahLst/>
            <a:cxnLst/>
            <a:rect l="l" t="t" r="r" b="b"/>
            <a:pathLst>
              <a:path w="1025605" h="976376">
                <a:moveTo>
                  <a:pt x="0" y="0"/>
                </a:moveTo>
                <a:lnTo>
                  <a:pt x="1025605" y="0"/>
                </a:lnTo>
                <a:lnTo>
                  <a:pt x="1025605" y="976376"/>
                </a:lnTo>
                <a:lnTo>
                  <a:pt x="0" y="976376"/>
                </a:lnTo>
                <a:lnTo>
                  <a:pt x="0" y="0"/>
                </a:lnTo>
                <a:close/>
              </a:path>
            </a:pathLst>
          </a:custGeom>
          <a:blipFill>
            <a:blip r:embed="rId8"/>
            <a:stretch>
              <a:fillRect/>
            </a:stretch>
          </a:blipFill>
        </p:spPr>
        <p:txBody>
          <a:bodyPr/>
          <a:lstStyle/>
          <a:p>
            <a:endParaRPr lang="nl-BE"/>
          </a:p>
        </p:txBody>
      </p:sp>
      <p:sp>
        <p:nvSpPr>
          <p:cNvPr id="16" name="Freeform 16"/>
          <p:cNvSpPr/>
          <p:nvPr/>
        </p:nvSpPr>
        <p:spPr>
          <a:xfrm>
            <a:off x="8114385" y="2579469"/>
            <a:ext cx="717709" cy="693517"/>
          </a:xfrm>
          <a:custGeom>
            <a:avLst/>
            <a:gdLst/>
            <a:ahLst/>
            <a:cxnLst/>
            <a:rect l="l" t="t" r="r" b="b"/>
            <a:pathLst>
              <a:path w="717709" h="693517">
                <a:moveTo>
                  <a:pt x="0" y="0"/>
                </a:moveTo>
                <a:lnTo>
                  <a:pt x="717710" y="0"/>
                </a:lnTo>
                <a:lnTo>
                  <a:pt x="717710" y="693517"/>
                </a:lnTo>
                <a:lnTo>
                  <a:pt x="0" y="693517"/>
                </a:lnTo>
                <a:lnTo>
                  <a:pt x="0" y="0"/>
                </a:lnTo>
                <a:close/>
              </a:path>
            </a:pathLst>
          </a:custGeom>
          <a:blipFill>
            <a:blip r:embed="rId9"/>
            <a:stretch>
              <a:fillRect/>
            </a:stretch>
          </a:blipFill>
        </p:spPr>
        <p:txBody>
          <a:bodyPr/>
          <a:lstStyle/>
          <a:p>
            <a:endParaRPr lang="nl-BE"/>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TextBox 4"/>
          <p:cNvSpPr txBox="1"/>
          <p:nvPr/>
        </p:nvSpPr>
        <p:spPr>
          <a:xfrm>
            <a:off x="170044" y="876300"/>
            <a:ext cx="15888683"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 in het nieuws</a:t>
            </a:r>
          </a:p>
        </p:txBody>
      </p:sp>
      <p:sp>
        <p:nvSpPr>
          <p:cNvPr id="5" name="TextBox 5"/>
          <p:cNvSpPr txBox="1"/>
          <p:nvPr/>
        </p:nvSpPr>
        <p:spPr>
          <a:xfrm>
            <a:off x="1744423" y="2538364"/>
            <a:ext cx="12504999" cy="20891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sym typeface="TAN Garland"/>
              </a:rPr>
              <a:t> </a:t>
            </a:r>
            <a:r>
              <a:rPr lang="en-US" sz="3999">
                <a:solidFill>
                  <a:srgbClr val="E74C3C"/>
                </a:solidFill>
                <a:latin typeface="TAN Garland"/>
              </a:rPr>
              <a:t>Meer dan 50 %</a:t>
            </a:r>
            <a:r>
              <a:rPr lang="en-US" sz="3999">
                <a:solidFill>
                  <a:srgbClr val="000000"/>
                </a:solidFill>
                <a:latin typeface="TAN Garland"/>
              </a:rPr>
              <a:t> van de totale</a:t>
            </a:r>
            <a:r>
              <a:rPr lang="en-US" sz="3999">
                <a:solidFill>
                  <a:srgbClr val="992800"/>
                </a:solidFill>
                <a:latin typeface="TAN Garland"/>
              </a:rPr>
              <a:t>*</a:t>
            </a:r>
            <a:r>
              <a:rPr lang="en-US" sz="3999">
                <a:solidFill>
                  <a:srgbClr val="000000"/>
                </a:solidFill>
                <a:latin typeface="TAN Garland"/>
              </a:rPr>
              <a:t> berichtgeving over migratie wordt gepresenteerd aan de hand van deze </a:t>
            </a:r>
            <a:r>
              <a:rPr lang="en-US" sz="3999" u="sng">
                <a:solidFill>
                  <a:srgbClr val="000000"/>
                </a:solidFill>
                <a:latin typeface="TAN Garland"/>
              </a:rPr>
              <a:t>3 frames</a:t>
            </a:r>
            <a:r>
              <a:rPr lang="en-US" sz="3999">
                <a:solidFill>
                  <a:srgbClr val="000000"/>
                </a:solidFill>
                <a:latin typeface="TAN Garland"/>
              </a:rPr>
              <a:t>.</a:t>
            </a:r>
          </a:p>
        </p:txBody>
      </p:sp>
      <p:sp>
        <p:nvSpPr>
          <p:cNvPr id="6" name="TextBox 6"/>
          <p:cNvSpPr txBox="1"/>
          <p:nvPr/>
        </p:nvSpPr>
        <p:spPr>
          <a:xfrm>
            <a:off x="5302399" y="9456272"/>
            <a:ext cx="13104520" cy="701675"/>
          </a:xfrm>
          <a:prstGeom prst="rect">
            <a:avLst/>
          </a:prstGeom>
        </p:spPr>
        <p:txBody>
          <a:bodyPr wrap="square" lIns="0" tIns="0" rIns="0" bIns="0" rtlCol="0" anchor="t">
            <a:spAutoFit/>
          </a:bodyPr>
          <a:lstStyle/>
          <a:p>
            <a:pPr algn="ctr">
              <a:lnSpc>
                <a:spcPts val="2800"/>
              </a:lnSpc>
            </a:pPr>
            <a:r>
              <a:rPr lang="en-US" sz="2000" dirty="0">
                <a:solidFill>
                  <a:srgbClr val="992800"/>
                </a:solidFill>
                <a:latin typeface="Canva Sans"/>
              </a:rPr>
              <a:t>*De Morgen, De </a:t>
            </a:r>
            <a:r>
              <a:rPr lang="en-US" sz="2000" dirty="0" err="1">
                <a:solidFill>
                  <a:srgbClr val="992800"/>
                </a:solidFill>
                <a:latin typeface="Canva Sans"/>
              </a:rPr>
              <a:t>Standaard</a:t>
            </a:r>
            <a:r>
              <a:rPr lang="en-US" sz="2000" dirty="0">
                <a:solidFill>
                  <a:srgbClr val="992800"/>
                </a:solidFill>
                <a:latin typeface="Canva Sans"/>
              </a:rPr>
              <a:t>, Het </a:t>
            </a:r>
            <a:r>
              <a:rPr lang="en-US" sz="2000" dirty="0" err="1">
                <a:solidFill>
                  <a:srgbClr val="992800"/>
                </a:solidFill>
                <a:latin typeface="Canva Sans"/>
              </a:rPr>
              <a:t>Laatste</a:t>
            </a:r>
            <a:r>
              <a:rPr lang="en-US" sz="2000" dirty="0">
                <a:solidFill>
                  <a:srgbClr val="992800"/>
                </a:solidFill>
                <a:latin typeface="Canva Sans"/>
              </a:rPr>
              <a:t> </a:t>
            </a:r>
            <a:r>
              <a:rPr lang="en-US" sz="2000" dirty="0" err="1">
                <a:solidFill>
                  <a:srgbClr val="992800"/>
                </a:solidFill>
                <a:latin typeface="Canva Sans"/>
              </a:rPr>
              <a:t>Nieuws</a:t>
            </a:r>
            <a:r>
              <a:rPr lang="en-US" sz="2000" dirty="0">
                <a:solidFill>
                  <a:srgbClr val="992800"/>
                </a:solidFill>
                <a:latin typeface="Canva Sans"/>
              </a:rPr>
              <a:t> </a:t>
            </a:r>
            <a:r>
              <a:rPr lang="en-US" sz="2000" dirty="0" err="1">
                <a:solidFill>
                  <a:srgbClr val="992800"/>
                </a:solidFill>
                <a:latin typeface="Canva Sans"/>
              </a:rPr>
              <a:t>en</a:t>
            </a:r>
            <a:r>
              <a:rPr lang="en-US" sz="2000" dirty="0">
                <a:solidFill>
                  <a:srgbClr val="992800"/>
                </a:solidFill>
                <a:latin typeface="Canva Sans"/>
              </a:rPr>
              <a:t> Het </a:t>
            </a:r>
            <a:r>
              <a:rPr lang="en-US" sz="2000" dirty="0" err="1">
                <a:solidFill>
                  <a:srgbClr val="992800"/>
                </a:solidFill>
                <a:latin typeface="Canva Sans"/>
              </a:rPr>
              <a:t>Nieuwsblad</a:t>
            </a:r>
            <a:r>
              <a:rPr lang="en-US" sz="2000" dirty="0">
                <a:solidFill>
                  <a:srgbClr val="992800"/>
                </a:solidFill>
                <a:latin typeface="Canva Sans"/>
              </a:rPr>
              <a:t> – 2014 tot 2019 (</a:t>
            </a:r>
            <a:r>
              <a:rPr lang="en-US" sz="2000" dirty="0" err="1">
                <a:solidFill>
                  <a:srgbClr val="992800"/>
                </a:solidFill>
                <a:latin typeface="Canva Sans"/>
              </a:rPr>
              <a:t>onderzoek</a:t>
            </a:r>
            <a:r>
              <a:rPr lang="en-US" sz="2000" dirty="0">
                <a:solidFill>
                  <a:srgbClr val="992800"/>
                </a:solidFill>
                <a:latin typeface="Canva Sans"/>
              </a:rPr>
              <a:t> KUL)​</a:t>
            </a:r>
          </a:p>
          <a:p>
            <a:pPr algn="ctr">
              <a:lnSpc>
                <a:spcPts val="2800"/>
              </a:lnSpc>
            </a:pPr>
            <a:r>
              <a:rPr lang="en-US" sz="2000" dirty="0" err="1">
                <a:solidFill>
                  <a:srgbClr val="000000"/>
                </a:solidFill>
                <a:latin typeface="Canva Sans"/>
              </a:rPr>
              <a:t>Bron</a:t>
            </a:r>
            <a:r>
              <a:rPr lang="en-US" sz="2000" dirty="0">
                <a:solidFill>
                  <a:srgbClr val="000000"/>
                </a:solidFill>
                <a:latin typeface="Canva Sans"/>
              </a:rPr>
              <a:t>: Anders </a:t>
            </a:r>
            <a:r>
              <a:rPr lang="en-US" sz="2000" dirty="0" err="1">
                <a:solidFill>
                  <a:srgbClr val="000000"/>
                </a:solidFill>
                <a:latin typeface="Canva Sans"/>
              </a:rPr>
              <a:t>communiceren</a:t>
            </a:r>
            <a:r>
              <a:rPr lang="en-US" sz="2000" dirty="0">
                <a:solidFill>
                  <a:srgbClr val="000000"/>
                </a:solidFill>
                <a:latin typeface="Canva Sans"/>
              </a:rPr>
              <a:t> over </a:t>
            </a:r>
            <a:r>
              <a:rPr lang="en-US" sz="2000" dirty="0" err="1">
                <a:solidFill>
                  <a:srgbClr val="000000"/>
                </a:solidFill>
                <a:latin typeface="Canva Sans"/>
              </a:rPr>
              <a:t>migratie</a:t>
            </a:r>
            <a:r>
              <a:rPr lang="en-US" sz="2000" dirty="0">
                <a:solidFill>
                  <a:srgbClr val="000000"/>
                </a:solidFill>
                <a:latin typeface="Canva Sans"/>
              </a:rPr>
              <a:t> </a:t>
            </a:r>
            <a:r>
              <a:rPr lang="en-US" sz="2000" dirty="0" err="1">
                <a:solidFill>
                  <a:srgbClr val="000000"/>
                </a:solidFill>
                <a:latin typeface="Canva Sans"/>
              </a:rPr>
              <a:t>en</a:t>
            </a:r>
            <a:r>
              <a:rPr lang="en-US" sz="2000" dirty="0">
                <a:solidFill>
                  <a:srgbClr val="000000"/>
                </a:solidFill>
                <a:latin typeface="Canva Sans"/>
              </a:rPr>
              <a:t> </a:t>
            </a:r>
            <a:r>
              <a:rPr lang="en-US" sz="2000" dirty="0" err="1">
                <a:solidFill>
                  <a:srgbClr val="000000"/>
                </a:solidFill>
                <a:latin typeface="Canva Sans"/>
              </a:rPr>
              <a:t>vluchtelingen</a:t>
            </a:r>
            <a:r>
              <a:rPr lang="en-US" sz="2000" dirty="0">
                <a:solidFill>
                  <a:srgbClr val="000000"/>
                </a:solidFill>
                <a:latin typeface="Canva Sans"/>
              </a:rPr>
              <a:t>, </a:t>
            </a:r>
            <a:r>
              <a:rPr lang="en-US" sz="2000" dirty="0" err="1">
                <a:solidFill>
                  <a:srgbClr val="000000"/>
                </a:solidFill>
                <a:latin typeface="Canva Sans"/>
              </a:rPr>
              <a:t>eindrapport</a:t>
            </a:r>
            <a:r>
              <a:rPr lang="en-US" sz="2000" dirty="0">
                <a:solidFill>
                  <a:srgbClr val="000000"/>
                </a:solidFill>
                <a:latin typeface="Canva Sans"/>
              </a:rPr>
              <a:t> – Vluchtelingenwerk.be​</a:t>
            </a:r>
          </a:p>
        </p:txBody>
      </p:sp>
      <p:grpSp>
        <p:nvGrpSpPr>
          <p:cNvPr id="7" name="Group 7"/>
          <p:cNvGrpSpPr/>
          <p:nvPr/>
        </p:nvGrpSpPr>
        <p:grpSpPr>
          <a:xfrm>
            <a:off x="10412165" y="5876844"/>
            <a:ext cx="2884988" cy="3381456"/>
            <a:chOff x="0" y="0"/>
            <a:chExt cx="3846650" cy="4508608"/>
          </a:xfrm>
        </p:grpSpPr>
        <p:sp>
          <p:nvSpPr>
            <p:cNvPr id="8" name="Freeform 8"/>
            <p:cNvSpPr/>
            <p:nvPr/>
          </p:nvSpPr>
          <p:spPr>
            <a:xfrm>
              <a:off x="0" y="0"/>
              <a:ext cx="3846650" cy="3909710"/>
            </a:xfrm>
            <a:custGeom>
              <a:avLst/>
              <a:gdLst/>
              <a:ahLst/>
              <a:cxnLst/>
              <a:rect l="l" t="t" r="r" b="b"/>
              <a:pathLst>
                <a:path w="3846650" h="3909710">
                  <a:moveTo>
                    <a:pt x="0" y="0"/>
                  </a:moveTo>
                  <a:lnTo>
                    <a:pt x="3846650" y="0"/>
                  </a:lnTo>
                  <a:lnTo>
                    <a:pt x="3846650" y="3909710"/>
                  </a:lnTo>
                  <a:lnTo>
                    <a:pt x="0" y="3909710"/>
                  </a:lnTo>
                  <a:lnTo>
                    <a:pt x="0" y="0"/>
                  </a:lnTo>
                  <a:close/>
                </a:path>
              </a:pathLst>
            </a:custGeom>
            <a:blipFill>
              <a:blip r:embed="rId4"/>
              <a:stretch>
                <a:fillRect/>
              </a:stretch>
            </a:blipFill>
          </p:spPr>
          <p:txBody>
            <a:bodyPr/>
            <a:lstStyle/>
            <a:p>
              <a:endParaRPr lang="nl-BE"/>
            </a:p>
          </p:txBody>
        </p:sp>
        <p:sp>
          <p:nvSpPr>
            <p:cNvPr id="9" name="TextBox 9"/>
            <p:cNvSpPr txBox="1"/>
            <p:nvPr/>
          </p:nvSpPr>
          <p:spPr>
            <a:xfrm>
              <a:off x="376309" y="3756979"/>
              <a:ext cx="3094031" cy="751628"/>
            </a:xfrm>
            <a:prstGeom prst="rect">
              <a:avLst/>
            </a:prstGeom>
          </p:spPr>
          <p:txBody>
            <a:bodyPr lIns="0" tIns="0" rIns="0" bIns="0" rtlCol="0" anchor="t">
              <a:spAutoFit/>
            </a:bodyPr>
            <a:lstStyle/>
            <a:p>
              <a:pPr algn="ctr">
                <a:lnSpc>
                  <a:spcPts val="4759"/>
                </a:lnSpc>
              </a:pPr>
              <a:r>
                <a:rPr lang="en-US" sz="3399">
                  <a:solidFill>
                    <a:srgbClr val="992800"/>
                  </a:solidFill>
                  <a:latin typeface="Canva Sans"/>
                </a:rPr>
                <a:t>Controle</a:t>
              </a:r>
            </a:p>
          </p:txBody>
        </p:sp>
      </p:grpSp>
      <p:grpSp>
        <p:nvGrpSpPr>
          <p:cNvPr id="10" name="Group 10"/>
          <p:cNvGrpSpPr/>
          <p:nvPr/>
        </p:nvGrpSpPr>
        <p:grpSpPr>
          <a:xfrm>
            <a:off x="5618184" y="5143500"/>
            <a:ext cx="3080129" cy="4046073"/>
            <a:chOff x="0" y="0"/>
            <a:chExt cx="4106838" cy="5394764"/>
          </a:xfrm>
        </p:grpSpPr>
        <p:sp>
          <p:nvSpPr>
            <p:cNvPr id="11" name="Freeform 11"/>
            <p:cNvSpPr/>
            <p:nvPr/>
          </p:nvSpPr>
          <p:spPr>
            <a:xfrm>
              <a:off x="0" y="0"/>
              <a:ext cx="4106838" cy="3909710"/>
            </a:xfrm>
            <a:custGeom>
              <a:avLst/>
              <a:gdLst/>
              <a:ahLst/>
              <a:cxnLst/>
              <a:rect l="l" t="t" r="r" b="b"/>
              <a:pathLst>
                <a:path w="4106838" h="3909710">
                  <a:moveTo>
                    <a:pt x="0" y="0"/>
                  </a:moveTo>
                  <a:lnTo>
                    <a:pt x="4106838" y="0"/>
                  </a:lnTo>
                  <a:lnTo>
                    <a:pt x="4106838" y="3909710"/>
                  </a:lnTo>
                  <a:lnTo>
                    <a:pt x="0" y="3909710"/>
                  </a:lnTo>
                  <a:lnTo>
                    <a:pt x="0" y="0"/>
                  </a:lnTo>
                  <a:close/>
                </a:path>
              </a:pathLst>
            </a:custGeom>
            <a:blipFill>
              <a:blip r:embed="rId5"/>
              <a:stretch>
                <a:fillRect/>
              </a:stretch>
            </a:blipFill>
          </p:spPr>
          <p:txBody>
            <a:bodyPr/>
            <a:lstStyle/>
            <a:p>
              <a:endParaRPr lang="nl-BE"/>
            </a:p>
          </p:txBody>
        </p:sp>
        <p:sp>
          <p:nvSpPr>
            <p:cNvPr id="12" name="TextBox 12"/>
            <p:cNvSpPr txBox="1"/>
            <p:nvPr/>
          </p:nvSpPr>
          <p:spPr>
            <a:xfrm>
              <a:off x="506403" y="3843035"/>
              <a:ext cx="3094031" cy="1551728"/>
            </a:xfrm>
            <a:prstGeom prst="rect">
              <a:avLst/>
            </a:prstGeom>
          </p:spPr>
          <p:txBody>
            <a:bodyPr lIns="0" tIns="0" rIns="0" bIns="0" rtlCol="0" anchor="t">
              <a:spAutoFit/>
            </a:bodyPr>
            <a:lstStyle/>
            <a:p>
              <a:pPr algn="ctr">
                <a:lnSpc>
                  <a:spcPts val="4759"/>
                </a:lnSpc>
              </a:pPr>
              <a:r>
                <a:rPr lang="en-US" sz="3399">
                  <a:solidFill>
                    <a:srgbClr val="992800"/>
                  </a:solidFill>
                  <a:latin typeface="Canva Sans"/>
                </a:rPr>
                <a:t>Vijandige Indringer</a:t>
              </a:r>
            </a:p>
          </p:txBody>
        </p:sp>
      </p:grpSp>
      <p:grpSp>
        <p:nvGrpSpPr>
          <p:cNvPr id="13" name="Group 13"/>
          <p:cNvGrpSpPr/>
          <p:nvPr/>
        </p:nvGrpSpPr>
        <p:grpSpPr>
          <a:xfrm>
            <a:off x="14249423" y="3830871"/>
            <a:ext cx="3034572" cy="3926924"/>
            <a:chOff x="0" y="0"/>
            <a:chExt cx="4046095" cy="5235898"/>
          </a:xfrm>
        </p:grpSpPr>
        <p:sp>
          <p:nvSpPr>
            <p:cNvPr id="14" name="Freeform 14"/>
            <p:cNvSpPr/>
            <p:nvPr/>
          </p:nvSpPr>
          <p:spPr>
            <a:xfrm>
              <a:off x="0" y="0"/>
              <a:ext cx="4046095" cy="3909710"/>
            </a:xfrm>
            <a:custGeom>
              <a:avLst/>
              <a:gdLst/>
              <a:ahLst/>
              <a:cxnLst/>
              <a:rect l="l" t="t" r="r" b="b"/>
              <a:pathLst>
                <a:path w="4046095" h="3909710">
                  <a:moveTo>
                    <a:pt x="0" y="0"/>
                  </a:moveTo>
                  <a:lnTo>
                    <a:pt x="4046095" y="0"/>
                  </a:lnTo>
                  <a:lnTo>
                    <a:pt x="4046095" y="3909710"/>
                  </a:lnTo>
                  <a:lnTo>
                    <a:pt x="0" y="3909710"/>
                  </a:lnTo>
                  <a:lnTo>
                    <a:pt x="0" y="0"/>
                  </a:lnTo>
                  <a:close/>
                </a:path>
              </a:pathLst>
            </a:custGeom>
            <a:blipFill>
              <a:blip r:embed="rId6"/>
              <a:stretch>
                <a:fillRect/>
              </a:stretch>
            </a:blipFill>
          </p:spPr>
          <p:txBody>
            <a:bodyPr/>
            <a:lstStyle/>
            <a:p>
              <a:endParaRPr lang="nl-BE"/>
            </a:p>
          </p:txBody>
        </p:sp>
        <p:sp>
          <p:nvSpPr>
            <p:cNvPr id="15" name="TextBox 15"/>
            <p:cNvSpPr txBox="1"/>
            <p:nvPr/>
          </p:nvSpPr>
          <p:spPr>
            <a:xfrm>
              <a:off x="318892" y="3684170"/>
              <a:ext cx="3408311" cy="1551728"/>
            </a:xfrm>
            <a:prstGeom prst="rect">
              <a:avLst/>
            </a:prstGeom>
          </p:spPr>
          <p:txBody>
            <a:bodyPr lIns="0" tIns="0" rIns="0" bIns="0" rtlCol="0" anchor="t">
              <a:spAutoFit/>
            </a:bodyPr>
            <a:lstStyle/>
            <a:p>
              <a:pPr algn="ctr">
                <a:lnSpc>
                  <a:spcPts val="4759"/>
                </a:lnSpc>
              </a:pPr>
              <a:r>
                <a:rPr lang="en-US" sz="3399">
                  <a:solidFill>
                    <a:srgbClr val="992800"/>
                  </a:solidFill>
                  <a:latin typeface="Canva Sans"/>
                </a:rPr>
                <a:t>Onschuldig slachtoffer</a:t>
              </a:r>
            </a:p>
          </p:txBody>
        </p:sp>
      </p:grpSp>
      <p:sp>
        <p:nvSpPr>
          <p:cNvPr id="16" name="TextBox 16"/>
          <p:cNvSpPr txBox="1"/>
          <p:nvPr/>
        </p:nvSpPr>
        <p:spPr>
          <a:xfrm>
            <a:off x="3912544" y="5140918"/>
            <a:ext cx="2067127" cy="1259205"/>
          </a:xfrm>
          <a:prstGeom prst="rect">
            <a:avLst/>
          </a:prstGeom>
        </p:spPr>
        <p:txBody>
          <a:bodyPr lIns="0" tIns="0" rIns="0" bIns="0" rtlCol="0" anchor="t">
            <a:spAutoFit/>
          </a:bodyPr>
          <a:lstStyle/>
          <a:p>
            <a:pPr algn="ctr">
              <a:lnSpc>
                <a:spcPts val="2520"/>
              </a:lnSpc>
            </a:pPr>
            <a:r>
              <a:rPr lang="en-US" sz="1800">
                <a:solidFill>
                  <a:srgbClr val="000000"/>
                </a:solidFill>
                <a:latin typeface="Korolev"/>
              </a:rPr>
              <a:t>Vuchtelingen en migranten zorgen voor overlast en onveiligheid</a:t>
            </a:r>
          </a:p>
        </p:txBody>
      </p:sp>
      <p:sp>
        <p:nvSpPr>
          <p:cNvPr id="17" name="TextBox 17"/>
          <p:cNvSpPr txBox="1"/>
          <p:nvPr/>
        </p:nvSpPr>
        <p:spPr>
          <a:xfrm>
            <a:off x="8586010" y="5829219"/>
            <a:ext cx="2067127" cy="1887855"/>
          </a:xfrm>
          <a:prstGeom prst="rect">
            <a:avLst/>
          </a:prstGeom>
        </p:spPr>
        <p:txBody>
          <a:bodyPr lIns="0" tIns="0" rIns="0" bIns="0" rtlCol="0" anchor="t">
            <a:spAutoFit/>
          </a:bodyPr>
          <a:lstStyle/>
          <a:p>
            <a:pPr algn="ctr">
              <a:lnSpc>
                <a:spcPts val="2520"/>
              </a:lnSpc>
            </a:pPr>
            <a:r>
              <a:rPr lang="en-US" sz="1800">
                <a:solidFill>
                  <a:srgbClr val="000000"/>
                </a:solidFill>
                <a:latin typeface="Korolev"/>
              </a:rPr>
              <a:t>België heeft een sterk beleid nodig om ervoor te zorgen dat we goed weten wie wel en wie niet binnenkomt. </a:t>
            </a:r>
          </a:p>
        </p:txBody>
      </p:sp>
      <p:sp>
        <p:nvSpPr>
          <p:cNvPr id="18" name="TextBox 18"/>
          <p:cNvSpPr txBox="1"/>
          <p:nvPr/>
        </p:nvSpPr>
        <p:spPr>
          <a:xfrm>
            <a:off x="12459252" y="3906478"/>
            <a:ext cx="2067127" cy="1887855"/>
          </a:xfrm>
          <a:prstGeom prst="rect">
            <a:avLst/>
          </a:prstGeom>
        </p:spPr>
        <p:txBody>
          <a:bodyPr lIns="0" tIns="0" rIns="0" bIns="0" rtlCol="0" anchor="t">
            <a:spAutoFit/>
          </a:bodyPr>
          <a:lstStyle/>
          <a:p>
            <a:pPr algn="ctr">
              <a:lnSpc>
                <a:spcPts val="2520"/>
              </a:lnSpc>
            </a:pPr>
            <a:r>
              <a:rPr lang="en-US" sz="1800">
                <a:solidFill>
                  <a:srgbClr val="000000"/>
                </a:solidFill>
                <a:latin typeface="Korolev"/>
              </a:rPr>
              <a:t>Vluchtelingen en migranten zijn gedwongen geweest om te vertrekken uit hun thuisland. Ze hebben hulp nodig.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170044" y="876300"/>
            <a:ext cx="15888683"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Frames over migratie</a:t>
            </a:r>
          </a:p>
        </p:txBody>
      </p:sp>
      <p:sp>
        <p:nvSpPr>
          <p:cNvPr id="4" name="Freeform 4"/>
          <p:cNvSpPr/>
          <p:nvPr/>
        </p:nvSpPr>
        <p:spPr>
          <a:xfrm rot="5400000" flipH="1" flipV="1">
            <a:off x="-1028700" y="7886320"/>
            <a:ext cx="3429380" cy="3429380"/>
          </a:xfrm>
          <a:custGeom>
            <a:avLst/>
            <a:gdLst/>
            <a:ahLst/>
            <a:cxnLst/>
            <a:rect l="l" t="t" r="r" b="b"/>
            <a:pathLst>
              <a:path w="3429380" h="3429380">
                <a:moveTo>
                  <a:pt x="3429380" y="3429380"/>
                </a:moveTo>
                <a:lnTo>
                  <a:pt x="0" y="3429380"/>
                </a:lnTo>
                <a:lnTo>
                  <a:pt x="0" y="0"/>
                </a:lnTo>
                <a:lnTo>
                  <a:pt x="3429380" y="0"/>
                </a:lnTo>
                <a:lnTo>
                  <a:pt x="3429380" y="34293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5" name="Group 5"/>
          <p:cNvGrpSpPr/>
          <p:nvPr/>
        </p:nvGrpSpPr>
        <p:grpSpPr>
          <a:xfrm>
            <a:off x="10332608" y="6714797"/>
            <a:ext cx="7613222" cy="3453691"/>
            <a:chOff x="0" y="0"/>
            <a:chExt cx="10150962" cy="4604921"/>
          </a:xfrm>
        </p:grpSpPr>
        <p:sp>
          <p:nvSpPr>
            <p:cNvPr id="6" name="Freeform 6"/>
            <p:cNvSpPr/>
            <p:nvPr/>
          </p:nvSpPr>
          <p:spPr>
            <a:xfrm>
              <a:off x="0" y="0"/>
              <a:ext cx="1684331" cy="1712172"/>
            </a:xfrm>
            <a:custGeom>
              <a:avLst/>
              <a:gdLst/>
              <a:ahLst/>
              <a:cxnLst/>
              <a:rect l="l" t="t" r="r" b="b"/>
              <a:pathLst>
                <a:path w="1684331" h="1712172">
                  <a:moveTo>
                    <a:pt x="0" y="0"/>
                  </a:moveTo>
                  <a:lnTo>
                    <a:pt x="1684331" y="0"/>
                  </a:lnTo>
                  <a:lnTo>
                    <a:pt x="1684331" y="1712172"/>
                  </a:lnTo>
                  <a:lnTo>
                    <a:pt x="0" y="1712172"/>
                  </a:lnTo>
                  <a:lnTo>
                    <a:pt x="0" y="0"/>
                  </a:lnTo>
                  <a:close/>
                </a:path>
              </a:pathLst>
            </a:custGeom>
            <a:blipFill>
              <a:blip r:embed="rId4">
                <a:alphaModFix amt="70000"/>
              </a:blip>
              <a:stretch>
                <a:fillRect/>
              </a:stretch>
            </a:blipFill>
          </p:spPr>
          <p:txBody>
            <a:bodyPr/>
            <a:lstStyle/>
            <a:p>
              <a:endParaRPr lang="nl-BE"/>
            </a:p>
          </p:txBody>
        </p:sp>
        <p:sp>
          <p:nvSpPr>
            <p:cNvPr id="7" name="TextBox 7"/>
            <p:cNvSpPr txBox="1"/>
            <p:nvPr/>
          </p:nvSpPr>
          <p:spPr>
            <a:xfrm>
              <a:off x="0" y="1674072"/>
              <a:ext cx="1499531" cy="757835"/>
            </a:xfrm>
            <a:prstGeom prst="rect">
              <a:avLst/>
            </a:prstGeom>
          </p:spPr>
          <p:txBody>
            <a:bodyPr lIns="0" tIns="0" rIns="0" bIns="0" rtlCol="0" anchor="t">
              <a:spAutoFit/>
            </a:bodyPr>
            <a:lstStyle/>
            <a:p>
              <a:pPr algn="ctr">
                <a:lnSpc>
                  <a:spcPts val="2306"/>
                </a:lnSpc>
              </a:pPr>
              <a:r>
                <a:rPr lang="en-US" sz="1647">
                  <a:solidFill>
                    <a:srgbClr val="992800">
                      <a:alpha val="69804"/>
                    </a:srgbClr>
                  </a:solidFill>
                  <a:latin typeface="Canva Sans"/>
                </a:rPr>
                <a:t>Allemaal mensen</a:t>
              </a:r>
            </a:p>
          </p:txBody>
        </p:sp>
        <p:sp>
          <p:nvSpPr>
            <p:cNvPr id="8" name="Freeform 8"/>
            <p:cNvSpPr/>
            <p:nvPr/>
          </p:nvSpPr>
          <p:spPr>
            <a:xfrm>
              <a:off x="1861968" y="217251"/>
              <a:ext cx="1585977" cy="1560396"/>
            </a:xfrm>
            <a:custGeom>
              <a:avLst/>
              <a:gdLst/>
              <a:ahLst/>
              <a:cxnLst/>
              <a:rect l="l" t="t" r="r" b="b"/>
              <a:pathLst>
                <a:path w="1585977" h="1560396">
                  <a:moveTo>
                    <a:pt x="0" y="0"/>
                  </a:moveTo>
                  <a:lnTo>
                    <a:pt x="1585976" y="0"/>
                  </a:lnTo>
                  <a:lnTo>
                    <a:pt x="1585976" y="1560397"/>
                  </a:lnTo>
                  <a:lnTo>
                    <a:pt x="0" y="1560397"/>
                  </a:lnTo>
                  <a:lnTo>
                    <a:pt x="0" y="0"/>
                  </a:lnTo>
                  <a:close/>
                </a:path>
              </a:pathLst>
            </a:custGeom>
            <a:blipFill>
              <a:blip r:embed="rId5">
                <a:alphaModFix amt="70000"/>
              </a:blip>
              <a:stretch>
                <a:fillRect/>
              </a:stretch>
            </a:blipFill>
          </p:spPr>
          <p:txBody>
            <a:bodyPr/>
            <a:lstStyle/>
            <a:p>
              <a:endParaRPr lang="nl-BE"/>
            </a:p>
          </p:txBody>
        </p:sp>
        <p:sp>
          <p:nvSpPr>
            <p:cNvPr id="9" name="TextBox 9"/>
            <p:cNvSpPr txBox="1"/>
            <p:nvPr/>
          </p:nvSpPr>
          <p:spPr>
            <a:xfrm>
              <a:off x="1948413" y="1774975"/>
              <a:ext cx="1499531" cy="370065"/>
            </a:xfrm>
            <a:prstGeom prst="rect">
              <a:avLst/>
            </a:prstGeom>
          </p:spPr>
          <p:txBody>
            <a:bodyPr lIns="0" tIns="0" rIns="0" bIns="0" rtlCol="0" anchor="t">
              <a:spAutoFit/>
            </a:bodyPr>
            <a:lstStyle/>
            <a:p>
              <a:pPr algn="ctr">
                <a:lnSpc>
                  <a:spcPts val="2306"/>
                </a:lnSpc>
              </a:pPr>
              <a:r>
                <a:rPr lang="en-US" sz="1647">
                  <a:solidFill>
                    <a:srgbClr val="992800">
                      <a:alpha val="69804"/>
                    </a:srgbClr>
                  </a:solidFill>
                  <a:latin typeface="Canva Sans"/>
                </a:rPr>
                <a:t>De held</a:t>
              </a:r>
            </a:p>
          </p:txBody>
        </p:sp>
        <p:sp>
          <p:nvSpPr>
            <p:cNvPr id="10" name="Freeform 10"/>
            <p:cNvSpPr/>
            <p:nvPr/>
          </p:nvSpPr>
          <p:spPr>
            <a:xfrm>
              <a:off x="3798905" y="205310"/>
              <a:ext cx="1540607" cy="1528476"/>
            </a:xfrm>
            <a:custGeom>
              <a:avLst/>
              <a:gdLst/>
              <a:ahLst/>
              <a:cxnLst/>
              <a:rect l="l" t="t" r="r" b="b"/>
              <a:pathLst>
                <a:path w="1540607" h="1528476">
                  <a:moveTo>
                    <a:pt x="0" y="0"/>
                  </a:moveTo>
                  <a:lnTo>
                    <a:pt x="1540607" y="0"/>
                  </a:lnTo>
                  <a:lnTo>
                    <a:pt x="1540607" y="1528477"/>
                  </a:lnTo>
                  <a:lnTo>
                    <a:pt x="0" y="1528477"/>
                  </a:lnTo>
                  <a:lnTo>
                    <a:pt x="0" y="0"/>
                  </a:lnTo>
                  <a:close/>
                </a:path>
              </a:pathLst>
            </a:custGeom>
            <a:blipFill>
              <a:blip r:embed="rId6">
                <a:alphaModFix amt="70000"/>
              </a:blip>
              <a:stretch>
                <a:fillRect/>
              </a:stretch>
            </a:blipFill>
          </p:spPr>
          <p:txBody>
            <a:bodyPr/>
            <a:lstStyle/>
            <a:p>
              <a:endParaRPr lang="nl-BE"/>
            </a:p>
          </p:txBody>
        </p:sp>
        <p:sp>
          <p:nvSpPr>
            <p:cNvPr id="11" name="TextBox 11"/>
            <p:cNvSpPr txBox="1"/>
            <p:nvPr/>
          </p:nvSpPr>
          <p:spPr>
            <a:xfrm>
              <a:off x="3798905" y="1786916"/>
              <a:ext cx="1499531" cy="370065"/>
            </a:xfrm>
            <a:prstGeom prst="rect">
              <a:avLst/>
            </a:prstGeom>
          </p:spPr>
          <p:txBody>
            <a:bodyPr lIns="0" tIns="0" rIns="0" bIns="0" rtlCol="0" anchor="t">
              <a:spAutoFit/>
            </a:bodyPr>
            <a:lstStyle/>
            <a:p>
              <a:pPr algn="ctr">
                <a:lnSpc>
                  <a:spcPts val="2306"/>
                </a:lnSpc>
              </a:pPr>
              <a:r>
                <a:rPr lang="en-US" sz="1647">
                  <a:solidFill>
                    <a:srgbClr val="992800">
                      <a:alpha val="69804"/>
                    </a:srgbClr>
                  </a:solidFill>
                  <a:latin typeface="Canva Sans"/>
                </a:rPr>
                <a:t>Diversiteit</a:t>
              </a:r>
            </a:p>
          </p:txBody>
        </p:sp>
        <p:sp>
          <p:nvSpPr>
            <p:cNvPr id="12" name="Freeform 12"/>
            <p:cNvSpPr/>
            <p:nvPr/>
          </p:nvSpPr>
          <p:spPr>
            <a:xfrm>
              <a:off x="670461" y="2560166"/>
              <a:ext cx="1778667" cy="1712790"/>
            </a:xfrm>
            <a:custGeom>
              <a:avLst/>
              <a:gdLst/>
              <a:ahLst/>
              <a:cxnLst/>
              <a:rect l="l" t="t" r="r" b="b"/>
              <a:pathLst>
                <a:path w="1778667" h="1712790">
                  <a:moveTo>
                    <a:pt x="0" y="0"/>
                  </a:moveTo>
                  <a:lnTo>
                    <a:pt x="1778667" y="0"/>
                  </a:lnTo>
                  <a:lnTo>
                    <a:pt x="1778667" y="1712790"/>
                  </a:lnTo>
                  <a:lnTo>
                    <a:pt x="0" y="1712790"/>
                  </a:lnTo>
                  <a:lnTo>
                    <a:pt x="0" y="0"/>
                  </a:lnTo>
                  <a:close/>
                </a:path>
              </a:pathLst>
            </a:custGeom>
            <a:blipFill>
              <a:blip r:embed="rId7">
                <a:alphaModFix amt="70000"/>
              </a:blip>
              <a:stretch>
                <a:fillRect/>
              </a:stretch>
            </a:blipFill>
          </p:spPr>
          <p:txBody>
            <a:bodyPr/>
            <a:lstStyle/>
            <a:p>
              <a:endParaRPr lang="nl-BE"/>
            </a:p>
          </p:txBody>
        </p:sp>
        <p:sp>
          <p:nvSpPr>
            <p:cNvPr id="13" name="TextBox 13"/>
            <p:cNvSpPr txBox="1"/>
            <p:nvPr/>
          </p:nvSpPr>
          <p:spPr>
            <a:xfrm>
              <a:off x="810029" y="4234856"/>
              <a:ext cx="1499531" cy="370065"/>
            </a:xfrm>
            <a:prstGeom prst="rect">
              <a:avLst/>
            </a:prstGeom>
          </p:spPr>
          <p:txBody>
            <a:bodyPr lIns="0" tIns="0" rIns="0" bIns="0" rtlCol="0" anchor="t">
              <a:spAutoFit/>
            </a:bodyPr>
            <a:lstStyle/>
            <a:p>
              <a:pPr algn="ctr">
                <a:lnSpc>
                  <a:spcPts val="2306"/>
                </a:lnSpc>
              </a:pPr>
              <a:r>
                <a:rPr lang="en-US" sz="1647">
                  <a:solidFill>
                    <a:srgbClr val="992800">
                      <a:alpha val="69804"/>
                    </a:srgbClr>
                  </a:solidFill>
                  <a:latin typeface="Canva Sans"/>
                </a:rPr>
                <a:t>Win-win</a:t>
              </a:r>
            </a:p>
          </p:txBody>
        </p:sp>
        <p:sp>
          <p:nvSpPr>
            <p:cNvPr id="14" name="Freeform 14"/>
            <p:cNvSpPr/>
            <p:nvPr/>
          </p:nvSpPr>
          <p:spPr>
            <a:xfrm>
              <a:off x="2694882" y="2613576"/>
              <a:ext cx="1506124" cy="1518675"/>
            </a:xfrm>
            <a:custGeom>
              <a:avLst/>
              <a:gdLst/>
              <a:ahLst/>
              <a:cxnLst/>
              <a:rect l="l" t="t" r="r" b="b"/>
              <a:pathLst>
                <a:path w="1506124" h="1518675">
                  <a:moveTo>
                    <a:pt x="0" y="0"/>
                  </a:moveTo>
                  <a:lnTo>
                    <a:pt x="1506124" y="0"/>
                  </a:lnTo>
                  <a:lnTo>
                    <a:pt x="1506124" y="1518675"/>
                  </a:lnTo>
                  <a:lnTo>
                    <a:pt x="0" y="1518675"/>
                  </a:lnTo>
                  <a:lnTo>
                    <a:pt x="0" y="0"/>
                  </a:lnTo>
                  <a:close/>
                </a:path>
              </a:pathLst>
            </a:custGeom>
            <a:blipFill>
              <a:blip r:embed="rId8">
                <a:alphaModFix amt="70000"/>
              </a:blip>
              <a:stretch>
                <a:fillRect/>
              </a:stretch>
            </a:blipFill>
          </p:spPr>
          <p:txBody>
            <a:bodyPr/>
            <a:lstStyle/>
            <a:p>
              <a:endParaRPr lang="nl-BE"/>
            </a:p>
          </p:txBody>
        </p:sp>
        <p:sp>
          <p:nvSpPr>
            <p:cNvPr id="15" name="TextBox 15"/>
            <p:cNvSpPr txBox="1"/>
            <p:nvPr/>
          </p:nvSpPr>
          <p:spPr>
            <a:xfrm>
              <a:off x="2701475" y="4181446"/>
              <a:ext cx="1499531" cy="370065"/>
            </a:xfrm>
            <a:prstGeom prst="rect">
              <a:avLst/>
            </a:prstGeom>
          </p:spPr>
          <p:txBody>
            <a:bodyPr lIns="0" tIns="0" rIns="0" bIns="0" rtlCol="0" anchor="t">
              <a:spAutoFit/>
            </a:bodyPr>
            <a:lstStyle/>
            <a:p>
              <a:pPr algn="ctr">
                <a:lnSpc>
                  <a:spcPts val="2306"/>
                </a:lnSpc>
              </a:pPr>
              <a:r>
                <a:rPr lang="en-US" sz="1647">
                  <a:solidFill>
                    <a:srgbClr val="992800">
                      <a:alpha val="69804"/>
                    </a:srgbClr>
                  </a:solidFill>
                  <a:latin typeface="Canva Sans"/>
                </a:rPr>
                <a:t>Panta Rhei</a:t>
              </a:r>
            </a:p>
          </p:txBody>
        </p:sp>
        <p:sp>
          <p:nvSpPr>
            <p:cNvPr id="16" name="Freeform 16"/>
            <p:cNvSpPr/>
            <p:nvPr/>
          </p:nvSpPr>
          <p:spPr>
            <a:xfrm>
              <a:off x="4569208" y="2557061"/>
              <a:ext cx="1565731" cy="1514395"/>
            </a:xfrm>
            <a:custGeom>
              <a:avLst/>
              <a:gdLst/>
              <a:ahLst/>
              <a:cxnLst/>
              <a:rect l="l" t="t" r="r" b="b"/>
              <a:pathLst>
                <a:path w="1565731" h="1514395">
                  <a:moveTo>
                    <a:pt x="0" y="0"/>
                  </a:moveTo>
                  <a:lnTo>
                    <a:pt x="1565731" y="0"/>
                  </a:lnTo>
                  <a:lnTo>
                    <a:pt x="1565731" y="1514395"/>
                  </a:lnTo>
                  <a:lnTo>
                    <a:pt x="0" y="1514395"/>
                  </a:lnTo>
                  <a:lnTo>
                    <a:pt x="0" y="0"/>
                  </a:lnTo>
                  <a:close/>
                </a:path>
              </a:pathLst>
            </a:custGeom>
            <a:blipFill>
              <a:blip r:embed="rId9">
                <a:alphaModFix amt="70000"/>
              </a:blip>
              <a:stretch>
                <a:fillRect/>
              </a:stretch>
            </a:blipFill>
          </p:spPr>
          <p:txBody>
            <a:bodyPr/>
            <a:lstStyle/>
            <a:p>
              <a:endParaRPr lang="nl-BE"/>
            </a:p>
          </p:txBody>
        </p:sp>
        <p:sp>
          <p:nvSpPr>
            <p:cNvPr id="17" name="TextBox 17"/>
            <p:cNvSpPr txBox="1"/>
            <p:nvPr/>
          </p:nvSpPr>
          <p:spPr>
            <a:xfrm>
              <a:off x="4602308" y="4134060"/>
              <a:ext cx="1499531" cy="370065"/>
            </a:xfrm>
            <a:prstGeom prst="rect">
              <a:avLst/>
            </a:prstGeom>
          </p:spPr>
          <p:txBody>
            <a:bodyPr lIns="0" tIns="0" rIns="0" bIns="0" rtlCol="0" anchor="t">
              <a:spAutoFit/>
            </a:bodyPr>
            <a:lstStyle/>
            <a:p>
              <a:pPr algn="ctr">
                <a:lnSpc>
                  <a:spcPts val="2306"/>
                </a:lnSpc>
              </a:pPr>
              <a:r>
                <a:rPr lang="en-US" sz="1647">
                  <a:solidFill>
                    <a:srgbClr val="992800">
                      <a:alpha val="69804"/>
                    </a:srgbClr>
                  </a:solidFill>
                  <a:latin typeface="Canva Sans"/>
                </a:rPr>
                <a:t>De Kloof</a:t>
              </a:r>
            </a:p>
          </p:txBody>
        </p:sp>
        <p:sp>
          <p:nvSpPr>
            <p:cNvPr id="18" name="Freeform 18"/>
            <p:cNvSpPr/>
            <p:nvPr/>
          </p:nvSpPr>
          <p:spPr>
            <a:xfrm>
              <a:off x="5701086" y="277412"/>
              <a:ext cx="1443228" cy="1394580"/>
            </a:xfrm>
            <a:custGeom>
              <a:avLst/>
              <a:gdLst/>
              <a:ahLst/>
              <a:cxnLst/>
              <a:rect l="l" t="t" r="r" b="b"/>
              <a:pathLst>
                <a:path w="1443228" h="1394580">
                  <a:moveTo>
                    <a:pt x="0" y="0"/>
                  </a:moveTo>
                  <a:lnTo>
                    <a:pt x="1443229" y="0"/>
                  </a:lnTo>
                  <a:lnTo>
                    <a:pt x="1443229" y="1394580"/>
                  </a:lnTo>
                  <a:lnTo>
                    <a:pt x="0" y="1394580"/>
                  </a:lnTo>
                  <a:lnTo>
                    <a:pt x="0" y="0"/>
                  </a:lnTo>
                  <a:close/>
                </a:path>
              </a:pathLst>
            </a:custGeom>
            <a:blipFill>
              <a:blip r:embed="rId10">
                <a:alphaModFix amt="70000"/>
              </a:blip>
              <a:stretch>
                <a:fillRect/>
              </a:stretch>
            </a:blipFill>
          </p:spPr>
          <p:txBody>
            <a:bodyPr/>
            <a:lstStyle/>
            <a:p>
              <a:endParaRPr lang="nl-BE"/>
            </a:p>
          </p:txBody>
        </p:sp>
        <p:sp>
          <p:nvSpPr>
            <p:cNvPr id="19" name="TextBox 19"/>
            <p:cNvSpPr txBox="1"/>
            <p:nvPr/>
          </p:nvSpPr>
          <p:spPr>
            <a:xfrm>
              <a:off x="5814834" y="1596276"/>
              <a:ext cx="1215733" cy="548763"/>
            </a:xfrm>
            <a:prstGeom prst="rect">
              <a:avLst/>
            </a:prstGeom>
          </p:spPr>
          <p:txBody>
            <a:bodyPr lIns="0" tIns="0" rIns="0" bIns="0" rtlCol="0" anchor="t">
              <a:spAutoFit/>
            </a:bodyPr>
            <a:lstStyle/>
            <a:p>
              <a:pPr algn="ctr">
                <a:lnSpc>
                  <a:spcPts val="1697"/>
                </a:lnSpc>
              </a:pPr>
              <a:r>
                <a:rPr lang="en-US" sz="1212">
                  <a:solidFill>
                    <a:srgbClr val="992800">
                      <a:alpha val="69804"/>
                    </a:srgbClr>
                  </a:solidFill>
                  <a:latin typeface="Canva Sans"/>
                </a:rPr>
                <a:t>Onschuldig slachtoffer</a:t>
              </a:r>
            </a:p>
          </p:txBody>
        </p:sp>
        <p:sp>
          <p:nvSpPr>
            <p:cNvPr id="20" name="Freeform 20"/>
            <p:cNvSpPr/>
            <p:nvPr/>
          </p:nvSpPr>
          <p:spPr>
            <a:xfrm>
              <a:off x="7474917" y="827794"/>
              <a:ext cx="1241316" cy="1284367"/>
            </a:xfrm>
            <a:custGeom>
              <a:avLst/>
              <a:gdLst/>
              <a:ahLst/>
              <a:cxnLst/>
              <a:rect l="l" t="t" r="r" b="b"/>
              <a:pathLst>
                <a:path w="1241316" h="1284367">
                  <a:moveTo>
                    <a:pt x="0" y="0"/>
                  </a:moveTo>
                  <a:lnTo>
                    <a:pt x="1241316" y="0"/>
                  </a:lnTo>
                  <a:lnTo>
                    <a:pt x="1241316" y="1284367"/>
                  </a:lnTo>
                  <a:lnTo>
                    <a:pt x="0" y="1284367"/>
                  </a:lnTo>
                  <a:lnTo>
                    <a:pt x="0" y="0"/>
                  </a:lnTo>
                  <a:close/>
                </a:path>
              </a:pathLst>
            </a:custGeom>
            <a:blipFill>
              <a:blip r:embed="rId11">
                <a:alphaModFix amt="70000"/>
              </a:blip>
              <a:stretch>
                <a:fillRect/>
              </a:stretch>
            </a:blipFill>
          </p:spPr>
          <p:txBody>
            <a:bodyPr/>
            <a:lstStyle/>
            <a:p>
              <a:endParaRPr lang="nl-BE"/>
            </a:p>
          </p:txBody>
        </p:sp>
        <p:sp>
          <p:nvSpPr>
            <p:cNvPr id="21" name="TextBox 21"/>
            <p:cNvSpPr txBox="1"/>
            <p:nvPr/>
          </p:nvSpPr>
          <p:spPr>
            <a:xfrm>
              <a:off x="7387024" y="2028629"/>
              <a:ext cx="1417102" cy="558952"/>
            </a:xfrm>
            <a:prstGeom prst="rect">
              <a:avLst/>
            </a:prstGeom>
          </p:spPr>
          <p:txBody>
            <a:bodyPr lIns="0" tIns="0" rIns="0" bIns="0" rtlCol="0" anchor="t">
              <a:spAutoFit/>
            </a:bodyPr>
            <a:lstStyle/>
            <a:p>
              <a:pPr algn="ctr">
                <a:lnSpc>
                  <a:spcPts val="1730"/>
                </a:lnSpc>
              </a:pPr>
              <a:r>
                <a:rPr lang="en-US" sz="1236">
                  <a:solidFill>
                    <a:srgbClr val="992800">
                      <a:alpha val="69804"/>
                    </a:srgbClr>
                  </a:solidFill>
                  <a:latin typeface="Canva Sans"/>
                </a:rPr>
                <a:t>Botsende beschavingen</a:t>
              </a:r>
            </a:p>
          </p:txBody>
        </p:sp>
        <p:sp>
          <p:nvSpPr>
            <p:cNvPr id="22" name="Freeform 22"/>
            <p:cNvSpPr/>
            <p:nvPr/>
          </p:nvSpPr>
          <p:spPr>
            <a:xfrm>
              <a:off x="8912472" y="2813093"/>
              <a:ext cx="1238490" cy="1203895"/>
            </a:xfrm>
            <a:custGeom>
              <a:avLst/>
              <a:gdLst/>
              <a:ahLst/>
              <a:cxnLst/>
              <a:rect l="l" t="t" r="r" b="b"/>
              <a:pathLst>
                <a:path w="1238490" h="1203895">
                  <a:moveTo>
                    <a:pt x="0" y="0"/>
                  </a:moveTo>
                  <a:lnTo>
                    <a:pt x="1238490" y="0"/>
                  </a:lnTo>
                  <a:lnTo>
                    <a:pt x="1238490" y="1203895"/>
                  </a:lnTo>
                  <a:lnTo>
                    <a:pt x="0" y="1203895"/>
                  </a:lnTo>
                  <a:lnTo>
                    <a:pt x="0" y="0"/>
                  </a:lnTo>
                  <a:close/>
                </a:path>
              </a:pathLst>
            </a:custGeom>
            <a:blipFill>
              <a:blip r:embed="rId12">
                <a:alphaModFix amt="70000"/>
              </a:blip>
              <a:stretch>
                <a:fillRect/>
              </a:stretch>
            </a:blipFill>
          </p:spPr>
          <p:txBody>
            <a:bodyPr/>
            <a:lstStyle/>
            <a:p>
              <a:endParaRPr lang="nl-BE"/>
            </a:p>
          </p:txBody>
        </p:sp>
        <p:sp>
          <p:nvSpPr>
            <p:cNvPr id="23" name="TextBox 23"/>
            <p:cNvSpPr txBox="1"/>
            <p:nvPr/>
          </p:nvSpPr>
          <p:spPr>
            <a:xfrm>
              <a:off x="8954843" y="3999926"/>
              <a:ext cx="1153748" cy="604995"/>
            </a:xfrm>
            <a:prstGeom prst="rect">
              <a:avLst/>
            </a:prstGeom>
          </p:spPr>
          <p:txBody>
            <a:bodyPr lIns="0" tIns="0" rIns="0" bIns="0" rtlCol="0" anchor="t">
              <a:spAutoFit/>
            </a:bodyPr>
            <a:lstStyle/>
            <a:p>
              <a:pPr algn="ctr">
                <a:lnSpc>
                  <a:spcPts val="1817"/>
                </a:lnSpc>
              </a:pPr>
              <a:r>
                <a:rPr lang="en-US" sz="1297">
                  <a:solidFill>
                    <a:srgbClr val="992800">
                      <a:alpha val="69804"/>
                    </a:srgbClr>
                  </a:solidFill>
                  <a:latin typeface="Canva Sans"/>
                </a:rPr>
                <a:t>Kosten en baten</a:t>
              </a:r>
            </a:p>
          </p:txBody>
        </p:sp>
        <p:sp>
          <p:nvSpPr>
            <p:cNvPr id="24" name="Freeform 24"/>
            <p:cNvSpPr/>
            <p:nvPr/>
          </p:nvSpPr>
          <p:spPr>
            <a:xfrm>
              <a:off x="8912472" y="927952"/>
              <a:ext cx="1238490" cy="1179043"/>
            </a:xfrm>
            <a:custGeom>
              <a:avLst/>
              <a:gdLst/>
              <a:ahLst/>
              <a:cxnLst/>
              <a:rect l="l" t="t" r="r" b="b"/>
              <a:pathLst>
                <a:path w="1238490" h="1179043">
                  <a:moveTo>
                    <a:pt x="0" y="0"/>
                  </a:moveTo>
                  <a:lnTo>
                    <a:pt x="1238490" y="0"/>
                  </a:lnTo>
                  <a:lnTo>
                    <a:pt x="1238490" y="1179043"/>
                  </a:lnTo>
                  <a:lnTo>
                    <a:pt x="0" y="1179043"/>
                  </a:lnTo>
                  <a:lnTo>
                    <a:pt x="0" y="0"/>
                  </a:lnTo>
                  <a:close/>
                </a:path>
              </a:pathLst>
            </a:custGeom>
            <a:blipFill>
              <a:blip r:embed="rId13">
                <a:alphaModFix amt="70000"/>
              </a:blip>
              <a:stretch>
                <a:fillRect/>
              </a:stretch>
            </a:blipFill>
          </p:spPr>
          <p:txBody>
            <a:bodyPr/>
            <a:lstStyle/>
            <a:p>
              <a:endParaRPr lang="nl-BE"/>
            </a:p>
          </p:txBody>
        </p:sp>
        <p:sp>
          <p:nvSpPr>
            <p:cNvPr id="25" name="TextBox 25"/>
            <p:cNvSpPr txBox="1"/>
            <p:nvPr/>
          </p:nvSpPr>
          <p:spPr>
            <a:xfrm>
              <a:off x="9065187" y="2087945"/>
              <a:ext cx="933060" cy="466894"/>
            </a:xfrm>
            <a:prstGeom prst="rect">
              <a:avLst/>
            </a:prstGeom>
          </p:spPr>
          <p:txBody>
            <a:bodyPr lIns="0" tIns="0" rIns="0" bIns="0" rtlCol="0" anchor="t">
              <a:spAutoFit/>
            </a:bodyPr>
            <a:lstStyle/>
            <a:p>
              <a:pPr algn="ctr">
                <a:lnSpc>
                  <a:spcPts val="1435"/>
                </a:lnSpc>
              </a:pPr>
              <a:r>
                <a:rPr lang="en-US" sz="1025">
                  <a:solidFill>
                    <a:srgbClr val="992800">
                      <a:alpha val="69804"/>
                    </a:srgbClr>
                  </a:solidFill>
                  <a:latin typeface="Canva Sans"/>
                </a:rPr>
                <a:t>Vijandige Indringer</a:t>
              </a:r>
            </a:p>
          </p:txBody>
        </p:sp>
        <p:sp>
          <p:nvSpPr>
            <p:cNvPr id="26" name="Freeform 26"/>
            <p:cNvSpPr/>
            <p:nvPr/>
          </p:nvSpPr>
          <p:spPr>
            <a:xfrm>
              <a:off x="7323139" y="2813093"/>
              <a:ext cx="1480987" cy="1505265"/>
            </a:xfrm>
            <a:custGeom>
              <a:avLst/>
              <a:gdLst/>
              <a:ahLst/>
              <a:cxnLst/>
              <a:rect l="l" t="t" r="r" b="b"/>
              <a:pathLst>
                <a:path w="1480987" h="1505265">
                  <a:moveTo>
                    <a:pt x="0" y="0"/>
                  </a:moveTo>
                  <a:lnTo>
                    <a:pt x="1480987" y="0"/>
                  </a:lnTo>
                  <a:lnTo>
                    <a:pt x="1480987" y="1505265"/>
                  </a:lnTo>
                  <a:lnTo>
                    <a:pt x="0" y="1505265"/>
                  </a:lnTo>
                  <a:lnTo>
                    <a:pt x="0" y="0"/>
                  </a:lnTo>
                  <a:close/>
                </a:path>
              </a:pathLst>
            </a:custGeom>
            <a:blipFill>
              <a:blip r:embed="rId14">
                <a:alphaModFix amt="70000"/>
              </a:blip>
              <a:stretch>
                <a:fillRect/>
              </a:stretch>
            </a:blipFill>
          </p:spPr>
          <p:txBody>
            <a:bodyPr/>
            <a:lstStyle/>
            <a:p>
              <a:endParaRPr lang="nl-BE"/>
            </a:p>
          </p:txBody>
        </p:sp>
        <p:sp>
          <p:nvSpPr>
            <p:cNvPr id="27" name="TextBox 27"/>
            <p:cNvSpPr txBox="1"/>
            <p:nvPr/>
          </p:nvSpPr>
          <p:spPr>
            <a:xfrm>
              <a:off x="7468021" y="4247126"/>
              <a:ext cx="1191223" cy="301812"/>
            </a:xfrm>
            <a:prstGeom prst="rect">
              <a:avLst/>
            </a:prstGeom>
          </p:spPr>
          <p:txBody>
            <a:bodyPr lIns="0" tIns="0" rIns="0" bIns="0" rtlCol="0" anchor="t">
              <a:spAutoFit/>
            </a:bodyPr>
            <a:lstStyle/>
            <a:p>
              <a:pPr algn="ctr">
                <a:lnSpc>
                  <a:spcPts val="1832"/>
                </a:lnSpc>
              </a:pPr>
              <a:r>
                <a:rPr lang="en-US" sz="1309">
                  <a:solidFill>
                    <a:srgbClr val="992800">
                      <a:alpha val="69804"/>
                    </a:srgbClr>
                  </a:solidFill>
                  <a:latin typeface="Canva Sans"/>
                </a:rPr>
                <a:t>Controle</a:t>
              </a:r>
            </a:p>
          </p:txBody>
        </p:sp>
      </p:grpSp>
      <p:sp>
        <p:nvSpPr>
          <p:cNvPr id="28" name="TextBox 28"/>
          <p:cNvSpPr txBox="1"/>
          <p:nvPr/>
        </p:nvSpPr>
        <p:spPr>
          <a:xfrm>
            <a:off x="685990" y="2673142"/>
            <a:ext cx="17060481" cy="4741747"/>
          </a:xfrm>
          <a:prstGeom prst="rect">
            <a:avLst/>
          </a:prstGeom>
        </p:spPr>
        <p:txBody>
          <a:bodyPr lIns="0" tIns="0" rIns="0" bIns="0" rtlCol="0" anchor="t">
            <a:spAutoFit/>
          </a:bodyPr>
          <a:lstStyle/>
          <a:p>
            <a:pPr marL="953952" lvl="1" indent="-476976">
              <a:lnSpc>
                <a:spcPts val="6185"/>
              </a:lnSpc>
              <a:buFont typeface="Arial"/>
              <a:buChar char="•"/>
            </a:pPr>
            <a:r>
              <a:rPr lang="en-US" sz="4418" dirty="0" err="1">
                <a:solidFill>
                  <a:srgbClr val="000000"/>
                </a:solidFill>
                <a:latin typeface="TAN Garland"/>
              </a:rPr>
              <a:t>Kies</a:t>
            </a:r>
            <a:r>
              <a:rPr lang="en-US" sz="4418" dirty="0">
                <a:solidFill>
                  <a:srgbClr val="000000"/>
                </a:solidFill>
                <a:latin typeface="TAN Garland"/>
              </a:rPr>
              <a:t> 1 frame </a:t>
            </a:r>
            <a:r>
              <a:rPr lang="en-US" sz="4418" dirty="0" err="1">
                <a:solidFill>
                  <a:srgbClr val="000000"/>
                </a:solidFill>
                <a:latin typeface="TAN Garland"/>
              </a:rPr>
              <a:t>dat</a:t>
            </a:r>
            <a:r>
              <a:rPr lang="en-US" sz="4418" dirty="0">
                <a:solidFill>
                  <a:srgbClr val="000000"/>
                </a:solidFill>
                <a:latin typeface="TAN Garland"/>
              </a:rPr>
              <a:t> </a:t>
            </a:r>
            <a:r>
              <a:rPr lang="en-US" sz="4418" u="sng" dirty="0" err="1">
                <a:solidFill>
                  <a:srgbClr val="992800"/>
                </a:solidFill>
                <a:latin typeface="TAN Garland"/>
              </a:rPr>
              <a:t>goed</a:t>
            </a:r>
            <a:r>
              <a:rPr lang="en-US" sz="4418" dirty="0">
                <a:solidFill>
                  <a:srgbClr val="992800"/>
                </a:solidFill>
                <a:latin typeface="TAN Garland"/>
              </a:rPr>
              <a:t> </a:t>
            </a:r>
            <a:r>
              <a:rPr lang="en-US" sz="4418" dirty="0" err="1">
                <a:solidFill>
                  <a:srgbClr val="000000"/>
                </a:solidFill>
                <a:latin typeface="TAN Garland"/>
              </a:rPr>
              <a:t>voelt</a:t>
            </a:r>
            <a:r>
              <a:rPr lang="en-US" sz="4418" dirty="0">
                <a:solidFill>
                  <a:srgbClr val="000000"/>
                </a:solidFill>
                <a:latin typeface="TAN Garland"/>
              </a:rPr>
              <a:t>. </a:t>
            </a:r>
          </a:p>
          <a:p>
            <a:pPr marL="953952" lvl="1" indent="-476976">
              <a:lnSpc>
                <a:spcPts val="6185"/>
              </a:lnSpc>
              <a:buFont typeface="Arial"/>
              <a:buChar char="•"/>
            </a:pPr>
            <a:r>
              <a:rPr lang="en-US" sz="4418" dirty="0" err="1">
                <a:solidFill>
                  <a:srgbClr val="000000"/>
                </a:solidFill>
                <a:latin typeface="TAN Garland"/>
              </a:rPr>
              <a:t>Kies</a:t>
            </a:r>
            <a:r>
              <a:rPr lang="en-US" sz="4418" dirty="0">
                <a:solidFill>
                  <a:srgbClr val="000000"/>
                </a:solidFill>
                <a:latin typeface="TAN Garland"/>
              </a:rPr>
              <a:t> 1 frame </a:t>
            </a:r>
            <a:r>
              <a:rPr lang="en-US" sz="4418" dirty="0" err="1">
                <a:solidFill>
                  <a:srgbClr val="000000"/>
                </a:solidFill>
                <a:latin typeface="TAN Garland"/>
              </a:rPr>
              <a:t>dat</a:t>
            </a:r>
            <a:r>
              <a:rPr lang="en-US" sz="4418" dirty="0">
                <a:solidFill>
                  <a:srgbClr val="000000"/>
                </a:solidFill>
                <a:latin typeface="TAN Garland"/>
              </a:rPr>
              <a:t> </a:t>
            </a:r>
            <a:r>
              <a:rPr lang="en-US" sz="4418" u="sng" dirty="0" err="1">
                <a:solidFill>
                  <a:srgbClr val="992800"/>
                </a:solidFill>
                <a:latin typeface="TAN Garland"/>
              </a:rPr>
              <a:t>niet</a:t>
            </a:r>
            <a:r>
              <a:rPr lang="en-US" sz="4418" u="sng" dirty="0">
                <a:solidFill>
                  <a:srgbClr val="992800"/>
                </a:solidFill>
                <a:latin typeface="TAN Garland"/>
              </a:rPr>
              <a:t> </a:t>
            </a:r>
            <a:r>
              <a:rPr lang="en-US" sz="4418" u="sng" dirty="0" err="1">
                <a:solidFill>
                  <a:srgbClr val="992800"/>
                </a:solidFill>
                <a:latin typeface="TAN Garland"/>
              </a:rPr>
              <a:t>goed</a:t>
            </a:r>
            <a:r>
              <a:rPr lang="en-US" sz="4418" u="sng" dirty="0">
                <a:solidFill>
                  <a:srgbClr val="000000"/>
                </a:solidFill>
                <a:latin typeface="TAN Garland"/>
              </a:rPr>
              <a:t> </a:t>
            </a:r>
            <a:r>
              <a:rPr lang="en-US" sz="4418" dirty="0" err="1">
                <a:solidFill>
                  <a:srgbClr val="000000"/>
                </a:solidFill>
                <a:latin typeface="TAN Garland"/>
              </a:rPr>
              <a:t>voelt</a:t>
            </a:r>
            <a:r>
              <a:rPr lang="en-US" sz="4418" dirty="0">
                <a:solidFill>
                  <a:srgbClr val="000000"/>
                </a:solidFill>
                <a:latin typeface="TAN Garland"/>
              </a:rPr>
              <a:t>. </a:t>
            </a:r>
          </a:p>
          <a:p>
            <a:pPr>
              <a:lnSpc>
                <a:spcPts val="6185"/>
              </a:lnSpc>
            </a:pPr>
            <a:endParaRPr lang="en-US" sz="4418" dirty="0">
              <a:solidFill>
                <a:srgbClr val="000000"/>
              </a:solidFill>
              <a:latin typeface="TAN Garland"/>
            </a:endParaRPr>
          </a:p>
          <a:p>
            <a:pPr>
              <a:lnSpc>
                <a:spcPts val="6185"/>
              </a:lnSpc>
              <a:spcBef>
                <a:spcPct val="0"/>
              </a:spcBef>
            </a:pPr>
            <a:r>
              <a:rPr lang="en-US" sz="4418" u="sng" dirty="0">
                <a:solidFill>
                  <a:srgbClr val="992800"/>
                </a:solidFill>
                <a:latin typeface="TAN Garland"/>
              </a:rPr>
              <a:t>Welk </a:t>
            </a:r>
            <a:r>
              <a:rPr lang="en-US" sz="4418" u="sng" dirty="0" err="1">
                <a:solidFill>
                  <a:srgbClr val="992800"/>
                </a:solidFill>
                <a:latin typeface="TAN Garland"/>
              </a:rPr>
              <a:t>beeld</a:t>
            </a:r>
            <a:r>
              <a:rPr lang="en-US" sz="4418" u="sng" dirty="0">
                <a:solidFill>
                  <a:srgbClr val="000000"/>
                </a:solidFill>
                <a:latin typeface="TAN Garland"/>
              </a:rPr>
              <a:t> </a:t>
            </a:r>
            <a:r>
              <a:rPr lang="en-US" sz="4418" dirty="0" err="1">
                <a:solidFill>
                  <a:srgbClr val="000000"/>
                </a:solidFill>
                <a:latin typeface="TAN Garland"/>
              </a:rPr>
              <a:t>hebben</a:t>
            </a:r>
            <a:r>
              <a:rPr lang="en-US" sz="4418" dirty="0">
                <a:solidFill>
                  <a:srgbClr val="000000"/>
                </a:solidFill>
                <a:latin typeface="TAN Garland"/>
              </a:rPr>
              <a:t> </a:t>
            </a:r>
            <a:r>
              <a:rPr lang="en-US" sz="4418" dirty="0" err="1">
                <a:solidFill>
                  <a:srgbClr val="000000"/>
                </a:solidFill>
                <a:latin typeface="TAN Garland"/>
              </a:rPr>
              <a:t>mensen</a:t>
            </a:r>
            <a:r>
              <a:rPr lang="en-US" sz="4418" dirty="0">
                <a:solidFill>
                  <a:srgbClr val="000000"/>
                </a:solidFill>
                <a:latin typeface="TAN Garland"/>
              </a:rPr>
              <a:t> van </a:t>
            </a:r>
            <a:r>
              <a:rPr lang="en-US" sz="4418" dirty="0" err="1">
                <a:solidFill>
                  <a:srgbClr val="000000"/>
                </a:solidFill>
                <a:latin typeface="TAN Garland"/>
              </a:rPr>
              <a:t>migratie</a:t>
            </a:r>
            <a:r>
              <a:rPr lang="en-US" sz="4418" dirty="0">
                <a:solidFill>
                  <a:srgbClr val="000000"/>
                </a:solidFill>
                <a:latin typeface="TAN Garland"/>
              </a:rPr>
              <a:t> (</a:t>
            </a:r>
            <a:r>
              <a:rPr lang="en-US" sz="4418" dirty="0" err="1">
                <a:solidFill>
                  <a:srgbClr val="000000"/>
                </a:solidFill>
                <a:latin typeface="TAN Garland"/>
              </a:rPr>
              <a:t>migranten</a:t>
            </a:r>
            <a:r>
              <a:rPr lang="en-US" sz="4418" dirty="0">
                <a:solidFill>
                  <a:srgbClr val="000000"/>
                </a:solidFill>
                <a:latin typeface="TAN Garland"/>
              </a:rPr>
              <a:t> of </a:t>
            </a:r>
            <a:r>
              <a:rPr lang="en-US" sz="4418" dirty="0" err="1">
                <a:solidFill>
                  <a:srgbClr val="000000"/>
                </a:solidFill>
                <a:latin typeface="TAN Garland"/>
              </a:rPr>
              <a:t>vluchtelingen</a:t>
            </a:r>
            <a:r>
              <a:rPr lang="en-US" sz="4418" dirty="0">
                <a:solidFill>
                  <a:srgbClr val="000000"/>
                </a:solidFill>
                <a:latin typeface="TAN Garland"/>
              </a:rPr>
              <a:t>) </a:t>
            </a:r>
            <a:r>
              <a:rPr lang="en-US" sz="4418" dirty="0" err="1">
                <a:solidFill>
                  <a:srgbClr val="000000"/>
                </a:solidFill>
                <a:latin typeface="TAN Garland"/>
              </a:rPr>
              <a:t>wanneer</a:t>
            </a:r>
            <a:r>
              <a:rPr lang="en-US" sz="4418" dirty="0">
                <a:solidFill>
                  <a:srgbClr val="000000"/>
                </a:solidFill>
                <a:latin typeface="TAN Garland"/>
              </a:rPr>
              <a:t> je </a:t>
            </a:r>
            <a:r>
              <a:rPr lang="en-US" sz="4418" dirty="0" err="1">
                <a:solidFill>
                  <a:srgbClr val="000000"/>
                </a:solidFill>
                <a:latin typeface="TAN Garland"/>
              </a:rPr>
              <a:t>altijd</a:t>
            </a:r>
            <a:r>
              <a:rPr lang="en-US" sz="4418" dirty="0">
                <a:solidFill>
                  <a:srgbClr val="000000"/>
                </a:solidFill>
                <a:latin typeface="TAN Garland"/>
              </a:rPr>
              <a:t> </a:t>
            </a:r>
            <a:r>
              <a:rPr lang="en-US" sz="4418" dirty="0" err="1">
                <a:solidFill>
                  <a:srgbClr val="000000"/>
                </a:solidFill>
                <a:latin typeface="TAN Garland"/>
              </a:rPr>
              <a:t>enkel</a:t>
            </a:r>
            <a:r>
              <a:rPr lang="en-US" sz="4418" dirty="0">
                <a:solidFill>
                  <a:srgbClr val="000000"/>
                </a:solidFill>
                <a:latin typeface="TAN Garland"/>
              </a:rPr>
              <a:t> </a:t>
            </a:r>
            <a:r>
              <a:rPr lang="en-US" sz="4418" dirty="0" err="1">
                <a:solidFill>
                  <a:srgbClr val="000000"/>
                </a:solidFill>
                <a:latin typeface="TAN Garland"/>
              </a:rPr>
              <a:t>dit</a:t>
            </a:r>
            <a:r>
              <a:rPr lang="en-US" sz="4418" dirty="0">
                <a:solidFill>
                  <a:srgbClr val="000000"/>
                </a:solidFill>
                <a:latin typeface="TAN Garland"/>
              </a:rPr>
              <a:t> frame </a:t>
            </a:r>
            <a:r>
              <a:rPr lang="en-US" sz="4418" dirty="0" err="1">
                <a:solidFill>
                  <a:srgbClr val="000000"/>
                </a:solidFill>
                <a:latin typeface="TAN Garland"/>
              </a:rPr>
              <a:t>zou</a:t>
            </a:r>
            <a:r>
              <a:rPr lang="en-US" sz="4418" dirty="0">
                <a:solidFill>
                  <a:srgbClr val="000000"/>
                </a:solidFill>
                <a:latin typeface="TAN Garland"/>
              </a:rPr>
              <a:t> </a:t>
            </a:r>
            <a:r>
              <a:rPr lang="en-US" sz="4418" dirty="0" err="1">
                <a:solidFill>
                  <a:srgbClr val="000000"/>
                </a:solidFill>
                <a:latin typeface="TAN Garland"/>
              </a:rPr>
              <a:t>gebruiken</a:t>
            </a:r>
            <a:r>
              <a:rPr lang="en-US" sz="4418" dirty="0">
                <a:solidFill>
                  <a:srgbClr val="000000"/>
                </a:solidFill>
                <a:latin typeface="TAN Garland"/>
              </a:rPr>
              <a:t>?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4" name="TextBox 4"/>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5" name="Group 5"/>
          <p:cNvGrpSpPr/>
          <p:nvPr/>
        </p:nvGrpSpPr>
        <p:grpSpPr>
          <a:xfrm>
            <a:off x="15247031" y="8026768"/>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grpSp>
        <p:nvGrpSpPr>
          <p:cNvPr id="8" name="Group 8"/>
          <p:cNvGrpSpPr/>
          <p:nvPr/>
        </p:nvGrpSpPr>
        <p:grpSpPr>
          <a:xfrm>
            <a:off x="4760507" y="5240893"/>
            <a:ext cx="8766986" cy="2822023"/>
            <a:chOff x="0" y="0"/>
            <a:chExt cx="11689314" cy="3762697"/>
          </a:xfrm>
        </p:grpSpPr>
        <p:sp>
          <p:nvSpPr>
            <p:cNvPr id="9" name="AutoShape 9"/>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0" name="AutoShape 10"/>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56069" y="3752850"/>
            <a:ext cx="13375861" cy="26289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Hierachter zit het materiaal</a:t>
            </a:r>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2"/>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3"/>
              <a:stretch>
                <a:fillRect/>
              </a:stretch>
            </a:blipFill>
          </p:spPr>
          <p:txBody>
            <a:bodyPr/>
            <a:lstStyle/>
            <a:p>
              <a:endParaRPr lang="nl-BE"/>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098" y="0"/>
            <a:ext cx="2997630" cy="10369159"/>
          </a:xfrm>
          <a:custGeom>
            <a:avLst/>
            <a:gdLst/>
            <a:ahLst/>
            <a:cxnLst/>
            <a:rect l="l" t="t" r="r" b="b"/>
            <a:pathLst>
              <a:path w="2997630" h="10369159">
                <a:moveTo>
                  <a:pt x="0" y="0"/>
                </a:moveTo>
                <a:lnTo>
                  <a:pt x="2997630" y="0"/>
                </a:lnTo>
                <a:lnTo>
                  <a:pt x="2997630" y="10369159"/>
                </a:lnTo>
                <a:lnTo>
                  <a:pt x="0" y="103691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1267117" y="3014252"/>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Foto opdracht</a:t>
            </a:r>
          </a:p>
        </p:txBody>
      </p:sp>
      <p:sp>
        <p:nvSpPr>
          <p:cNvPr id="4" name="TextBox 4"/>
          <p:cNvSpPr txBox="1"/>
          <p:nvPr/>
        </p:nvSpPr>
        <p:spPr>
          <a:xfrm>
            <a:off x="1267117" y="5198740"/>
            <a:ext cx="12504999" cy="1749425"/>
          </a:xfrm>
          <a:prstGeom prst="rect">
            <a:avLst/>
          </a:prstGeom>
        </p:spPr>
        <p:txBody>
          <a:bodyPr lIns="0" tIns="0" rIns="0" bIns="0" rtlCol="0" anchor="t">
            <a:spAutoFit/>
          </a:bodyPr>
          <a:lstStyle/>
          <a:p>
            <a:pPr algn="ctr">
              <a:lnSpc>
                <a:spcPts val="7000"/>
              </a:lnSpc>
              <a:spcBef>
                <a:spcPct val="0"/>
              </a:spcBef>
            </a:pPr>
            <a:r>
              <a:rPr lang="en-US" sz="5000" u="sng">
                <a:solidFill>
                  <a:srgbClr val="000000"/>
                </a:solidFill>
                <a:latin typeface="TAN Garland"/>
                <a:hlinkClick r:id="rId4" tooltip="https://drive.google.com/file/d/13ykoBYgf2wDj3BAXdNmNXnfLDju4_jFK/view?usp=drive_link"/>
              </a:rPr>
              <a:t>Invulfiches </a:t>
            </a:r>
            <a:r>
              <a:rPr lang="en-US" sz="5000">
                <a:solidFill>
                  <a:srgbClr val="000000"/>
                </a:solidFill>
                <a:latin typeface="TAN Garland"/>
              </a:rPr>
              <a:t>in apart document op drive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029042" y="4659313"/>
            <a:ext cx="1497434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Vanwaar komt je informatie? </a:t>
            </a:r>
          </a:p>
        </p:txBody>
      </p:sp>
      <p:sp>
        <p:nvSpPr>
          <p:cNvPr id="7" name="TextBox 7"/>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grpSp>
        <p:nvGrpSpPr>
          <p:cNvPr id="8" name="Group 8"/>
          <p:cNvGrpSpPr/>
          <p:nvPr/>
        </p:nvGrpSpPr>
        <p:grpSpPr>
          <a:xfrm>
            <a:off x="15246806" y="330339"/>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87314" y="1624918"/>
            <a:ext cx="8670468" cy="5575982"/>
          </a:xfrm>
          <a:custGeom>
            <a:avLst/>
            <a:gdLst/>
            <a:ahLst/>
            <a:cxnLst/>
            <a:rect l="l" t="t" r="r" b="b"/>
            <a:pathLst>
              <a:path w="8670468" h="5575982">
                <a:moveTo>
                  <a:pt x="0" y="0"/>
                </a:moveTo>
                <a:lnTo>
                  <a:pt x="8670467" y="0"/>
                </a:lnTo>
                <a:lnTo>
                  <a:pt x="8670467" y="5575982"/>
                </a:lnTo>
                <a:lnTo>
                  <a:pt x="0" y="5575982"/>
                </a:lnTo>
                <a:lnTo>
                  <a:pt x="0" y="0"/>
                </a:lnTo>
                <a:close/>
              </a:path>
            </a:pathLst>
          </a:custGeom>
          <a:blipFill>
            <a:blip r:embed="rId4"/>
            <a:stretch>
              <a:fillRect/>
            </a:stretch>
          </a:blipFill>
        </p:spPr>
        <p:txBody>
          <a:bodyPr/>
          <a:lstStyle/>
          <a:p>
            <a:endParaRPr lang="nl-BE"/>
          </a:p>
        </p:txBody>
      </p:sp>
      <p:sp>
        <p:nvSpPr>
          <p:cNvPr id="5" name="Freeform 5"/>
          <p:cNvSpPr/>
          <p:nvPr/>
        </p:nvSpPr>
        <p:spPr>
          <a:xfrm>
            <a:off x="8381876" y="6516308"/>
            <a:ext cx="9659747" cy="3593085"/>
          </a:xfrm>
          <a:custGeom>
            <a:avLst/>
            <a:gdLst/>
            <a:ahLst/>
            <a:cxnLst/>
            <a:rect l="l" t="t" r="r" b="b"/>
            <a:pathLst>
              <a:path w="9659747" h="3593085">
                <a:moveTo>
                  <a:pt x="0" y="0"/>
                </a:moveTo>
                <a:lnTo>
                  <a:pt x="9659747" y="0"/>
                </a:lnTo>
                <a:lnTo>
                  <a:pt x="9659747" y="3593084"/>
                </a:lnTo>
                <a:lnTo>
                  <a:pt x="0" y="3593084"/>
                </a:lnTo>
                <a:lnTo>
                  <a:pt x="0" y="0"/>
                </a:lnTo>
                <a:close/>
              </a:path>
            </a:pathLst>
          </a:custGeom>
          <a:blipFill>
            <a:blip r:embed="rId5"/>
            <a:stretch>
              <a:fillRect/>
            </a:stretch>
          </a:blipFill>
        </p:spPr>
        <p:txBody>
          <a:bodyPr/>
          <a:lstStyle/>
          <a:p>
            <a:endParaRPr lang="nl-BE"/>
          </a:p>
        </p:txBody>
      </p:sp>
      <p:sp>
        <p:nvSpPr>
          <p:cNvPr id="6" name="Freeform 6"/>
          <p:cNvSpPr/>
          <p:nvPr/>
        </p:nvSpPr>
        <p:spPr>
          <a:xfrm>
            <a:off x="10537121" y="378074"/>
            <a:ext cx="7180900" cy="6028884"/>
          </a:xfrm>
          <a:custGeom>
            <a:avLst/>
            <a:gdLst/>
            <a:ahLst/>
            <a:cxnLst/>
            <a:rect l="l" t="t" r="r" b="b"/>
            <a:pathLst>
              <a:path w="7180900" h="6028884">
                <a:moveTo>
                  <a:pt x="0" y="0"/>
                </a:moveTo>
                <a:lnTo>
                  <a:pt x="7180900" y="0"/>
                </a:lnTo>
                <a:lnTo>
                  <a:pt x="7180900" y="6028884"/>
                </a:lnTo>
                <a:lnTo>
                  <a:pt x="0" y="6028884"/>
                </a:lnTo>
                <a:lnTo>
                  <a:pt x="0" y="0"/>
                </a:lnTo>
                <a:close/>
              </a:path>
            </a:pathLst>
          </a:custGeom>
          <a:blipFill>
            <a:blip r:embed="rId6"/>
            <a:stretch>
              <a:fillRect/>
            </a:stretch>
          </a:blipFill>
        </p:spPr>
        <p:txBody>
          <a:bodyPr/>
          <a:lstStyle/>
          <a:p>
            <a:endParaRPr lang="nl-BE"/>
          </a:p>
        </p:txBody>
      </p:sp>
      <p:sp>
        <p:nvSpPr>
          <p:cNvPr id="7" name="TextBox 7"/>
          <p:cNvSpPr txBox="1"/>
          <p:nvPr/>
        </p:nvSpPr>
        <p:spPr>
          <a:xfrm>
            <a:off x="-1329614" y="22567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Nieuws?</a:t>
            </a:r>
          </a:p>
        </p:txBody>
      </p:sp>
      <p:sp>
        <p:nvSpPr>
          <p:cNvPr id="8" name="TextBox 8"/>
          <p:cNvSpPr txBox="1"/>
          <p:nvPr/>
        </p:nvSpPr>
        <p:spPr>
          <a:xfrm>
            <a:off x="10579421" y="1074055"/>
            <a:ext cx="7138600" cy="1054100"/>
          </a:xfrm>
          <a:prstGeom prst="rect">
            <a:avLst/>
          </a:prstGeom>
        </p:spPr>
        <p:txBody>
          <a:bodyPr lIns="0" tIns="0" rIns="0" bIns="0" rtlCol="0" anchor="t">
            <a:spAutoFit/>
          </a:bodyPr>
          <a:lstStyle/>
          <a:p>
            <a:pPr algn="ctr">
              <a:lnSpc>
                <a:spcPts val="2800"/>
              </a:lnSpc>
            </a:pPr>
            <a:r>
              <a:rPr lang="en-US" sz="2000">
                <a:solidFill>
                  <a:srgbClr val="992800"/>
                </a:solidFill>
                <a:latin typeface="Canva Sans Bold"/>
              </a:rPr>
              <a:t>Philippe Guibert over het dragen van de hijab door een speler op het WK damesvoetbal: "Het is een ongelooflijke achteruitgang", in #HDPros</a:t>
            </a:r>
          </a:p>
        </p:txBody>
      </p:sp>
      <p:sp>
        <p:nvSpPr>
          <p:cNvPr id="9" name="TextBox 9"/>
          <p:cNvSpPr txBox="1"/>
          <p:nvPr/>
        </p:nvSpPr>
        <p:spPr>
          <a:xfrm>
            <a:off x="10427893" y="5434457"/>
            <a:ext cx="7138600" cy="349250"/>
          </a:xfrm>
          <a:prstGeom prst="rect">
            <a:avLst/>
          </a:prstGeom>
        </p:spPr>
        <p:txBody>
          <a:bodyPr lIns="0" tIns="0" rIns="0" bIns="0" rtlCol="0" anchor="t">
            <a:spAutoFit/>
          </a:bodyPr>
          <a:lstStyle/>
          <a:p>
            <a:pPr algn="ctr">
              <a:lnSpc>
                <a:spcPts val="2800"/>
              </a:lnSpc>
            </a:pPr>
            <a:r>
              <a:rPr lang="en-US" sz="2000">
                <a:solidFill>
                  <a:srgbClr val="992800"/>
                </a:solidFill>
                <a:latin typeface="Canva Sans Bold"/>
              </a:rPr>
              <a:t>Had de FIFA gelijk om het verbod op te heffen?</a:t>
            </a:r>
          </a:p>
        </p:txBody>
      </p:sp>
      <p:sp>
        <p:nvSpPr>
          <p:cNvPr id="10" name="TextBox 10"/>
          <p:cNvSpPr txBox="1"/>
          <p:nvPr/>
        </p:nvSpPr>
        <p:spPr>
          <a:xfrm>
            <a:off x="2586052" y="7645592"/>
            <a:ext cx="7138600" cy="2463800"/>
          </a:xfrm>
          <a:prstGeom prst="rect">
            <a:avLst/>
          </a:prstGeom>
        </p:spPr>
        <p:txBody>
          <a:bodyPr lIns="0" tIns="0" rIns="0" bIns="0" rtlCol="0" anchor="t">
            <a:spAutoFit/>
          </a:bodyPr>
          <a:lstStyle/>
          <a:p>
            <a:pPr algn="ctr">
              <a:lnSpc>
                <a:spcPts val="2800"/>
              </a:lnSpc>
            </a:pPr>
            <a:r>
              <a:rPr lang="en-US" sz="2000">
                <a:solidFill>
                  <a:srgbClr val="992800"/>
                </a:solidFill>
                <a:latin typeface="Canva Sans Bold"/>
              </a:rPr>
              <a:t>Het WK van Zuid-Korea is na een 2e nederlaag op een rij zo goed als afgelopen. De Zuid-Koreaanse vrouwen werden opgeschrikt door Marokko, dat dankzij een vroege goal van Jraidi voor het eerst kon winnen op het WK. Verdedigster Nouhaila Benzina werd bovendien de eerste speelster ooit die in een hijab het veld betrad tijdens een Wereldbeker.</a:t>
            </a:r>
          </a:p>
        </p:txBody>
      </p:sp>
      <p:sp>
        <p:nvSpPr>
          <p:cNvPr id="11" name="TextBox 11"/>
          <p:cNvSpPr txBox="1"/>
          <p:nvPr/>
        </p:nvSpPr>
        <p:spPr>
          <a:xfrm>
            <a:off x="5456859" y="2502704"/>
            <a:ext cx="3687141" cy="2463800"/>
          </a:xfrm>
          <a:prstGeom prst="rect">
            <a:avLst/>
          </a:prstGeom>
        </p:spPr>
        <p:txBody>
          <a:bodyPr lIns="0" tIns="0" rIns="0" bIns="0" rtlCol="0" anchor="t">
            <a:spAutoFit/>
          </a:bodyPr>
          <a:lstStyle/>
          <a:p>
            <a:pPr algn="ctr">
              <a:lnSpc>
                <a:spcPts val="2800"/>
              </a:lnSpc>
            </a:pPr>
            <a:r>
              <a:rPr lang="en-US" sz="2000">
                <a:solidFill>
                  <a:srgbClr val="992800"/>
                </a:solidFill>
                <a:latin typeface="Canva Sans Bold"/>
              </a:rPr>
              <a:t>Marokko heeft een historische mijlpaal bereikt in het voetbal. Nouhaila Benzina wordt de eerste speelster die tijdens de FIFA World Cup een hoofddoek draagt.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4" name="Group 4"/>
          <p:cNvGrpSpPr/>
          <p:nvPr/>
        </p:nvGrpSpPr>
        <p:grpSpPr>
          <a:xfrm>
            <a:off x="15247031" y="8026768"/>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7" name="Freeform 7"/>
          <p:cNvSpPr/>
          <p:nvPr/>
        </p:nvSpPr>
        <p:spPr>
          <a:xfrm>
            <a:off x="3074771" y="867117"/>
            <a:ext cx="12127129" cy="7798963"/>
          </a:xfrm>
          <a:custGeom>
            <a:avLst/>
            <a:gdLst/>
            <a:ahLst/>
            <a:cxnLst/>
            <a:rect l="l" t="t" r="r" b="b"/>
            <a:pathLst>
              <a:path w="12127129" h="7798963">
                <a:moveTo>
                  <a:pt x="0" y="0"/>
                </a:moveTo>
                <a:lnTo>
                  <a:pt x="12127129" y="0"/>
                </a:lnTo>
                <a:lnTo>
                  <a:pt x="12127129" y="7798963"/>
                </a:lnTo>
                <a:lnTo>
                  <a:pt x="0" y="7798963"/>
                </a:lnTo>
                <a:lnTo>
                  <a:pt x="0" y="0"/>
                </a:lnTo>
                <a:close/>
              </a:path>
            </a:pathLst>
          </a:custGeom>
          <a:blipFill>
            <a:blip r:embed="rId6"/>
            <a:stretch>
              <a:fillRect/>
            </a:stretch>
          </a:blipFill>
        </p:spPr>
        <p:txBody>
          <a:bodyPr/>
          <a:lstStyle/>
          <a:p>
            <a:endParaRPr lang="nl-BE"/>
          </a:p>
        </p:txBody>
      </p:sp>
      <p:sp>
        <p:nvSpPr>
          <p:cNvPr id="8" name="TextBox 8"/>
          <p:cNvSpPr txBox="1"/>
          <p:nvPr/>
        </p:nvSpPr>
        <p:spPr>
          <a:xfrm>
            <a:off x="9717731" y="1684913"/>
            <a:ext cx="6413300" cy="4259771"/>
          </a:xfrm>
          <a:prstGeom prst="rect">
            <a:avLst/>
          </a:prstGeom>
        </p:spPr>
        <p:txBody>
          <a:bodyPr lIns="0" tIns="0" rIns="0" bIns="0" rtlCol="0" anchor="t">
            <a:spAutoFit/>
          </a:bodyPr>
          <a:lstStyle/>
          <a:p>
            <a:pPr algn="ctr">
              <a:lnSpc>
                <a:spcPts val="4870"/>
              </a:lnSpc>
            </a:pPr>
            <a:r>
              <a:rPr lang="en-US" sz="3478">
                <a:solidFill>
                  <a:srgbClr val="992800"/>
                </a:solidFill>
                <a:latin typeface="Canva Sans Bold"/>
              </a:rPr>
              <a:t>Marokko heeft een historische mijlpaal bereikt in het voetbal. Nouhaila Benzina wordt de eerste speelster die tijdens de FIFA World Cup een hoofddoek draagt.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4" name="Group 4"/>
          <p:cNvGrpSpPr/>
          <p:nvPr/>
        </p:nvGrpSpPr>
        <p:grpSpPr>
          <a:xfrm>
            <a:off x="15247031" y="8026768"/>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7" name="Freeform 7"/>
          <p:cNvSpPr/>
          <p:nvPr/>
        </p:nvSpPr>
        <p:spPr>
          <a:xfrm>
            <a:off x="3416618" y="635898"/>
            <a:ext cx="10814489" cy="9079545"/>
          </a:xfrm>
          <a:custGeom>
            <a:avLst/>
            <a:gdLst/>
            <a:ahLst/>
            <a:cxnLst/>
            <a:rect l="l" t="t" r="r" b="b"/>
            <a:pathLst>
              <a:path w="10814489" h="9079545">
                <a:moveTo>
                  <a:pt x="0" y="0"/>
                </a:moveTo>
                <a:lnTo>
                  <a:pt x="10814490" y="0"/>
                </a:lnTo>
                <a:lnTo>
                  <a:pt x="10814490" y="9079544"/>
                </a:lnTo>
                <a:lnTo>
                  <a:pt x="0" y="9079544"/>
                </a:lnTo>
                <a:lnTo>
                  <a:pt x="0" y="0"/>
                </a:lnTo>
                <a:close/>
              </a:path>
            </a:pathLst>
          </a:custGeom>
          <a:blipFill>
            <a:blip r:embed="rId6"/>
            <a:stretch>
              <a:fillRect/>
            </a:stretch>
          </a:blipFill>
        </p:spPr>
        <p:txBody>
          <a:bodyPr/>
          <a:lstStyle/>
          <a:p>
            <a:endParaRPr lang="nl-BE"/>
          </a:p>
        </p:txBody>
      </p:sp>
      <p:sp>
        <p:nvSpPr>
          <p:cNvPr id="8" name="TextBox 8"/>
          <p:cNvSpPr txBox="1"/>
          <p:nvPr/>
        </p:nvSpPr>
        <p:spPr>
          <a:xfrm>
            <a:off x="3775818" y="1692163"/>
            <a:ext cx="9842669" cy="1435348"/>
          </a:xfrm>
          <a:prstGeom prst="rect">
            <a:avLst/>
          </a:prstGeom>
        </p:spPr>
        <p:txBody>
          <a:bodyPr lIns="0" tIns="0" rIns="0" bIns="0" rtlCol="0" anchor="t">
            <a:spAutoFit/>
          </a:bodyPr>
          <a:lstStyle/>
          <a:p>
            <a:pPr algn="ctr">
              <a:lnSpc>
                <a:spcPts val="3860"/>
              </a:lnSpc>
            </a:pPr>
            <a:r>
              <a:rPr lang="en-US" sz="2757">
                <a:solidFill>
                  <a:srgbClr val="992800"/>
                </a:solidFill>
                <a:latin typeface="Canva Sans Bold"/>
              </a:rPr>
              <a:t>Philippe Guibert over het dragen van de hijab door een speler op het WK damesvoetbal: "Het is een ongelooflijke achteruitgang", in #HDPros</a:t>
            </a:r>
          </a:p>
        </p:txBody>
      </p:sp>
      <p:sp>
        <p:nvSpPr>
          <p:cNvPr id="9" name="TextBox 9"/>
          <p:cNvSpPr txBox="1"/>
          <p:nvPr/>
        </p:nvSpPr>
        <p:spPr>
          <a:xfrm>
            <a:off x="3416618" y="8328083"/>
            <a:ext cx="9279993" cy="449254"/>
          </a:xfrm>
          <a:prstGeom prst="rect">
            <a:avLst/>
          </a:prstGeom>
        </p:spPr>
        <p:txBody>
          <a:bodyPr lIns="0" tIns="0" rIns="0" bIns="0" rtlCol="0" anchor="t">
            <a:spAutoFit/>
          </a:bodyPr>
          <a:lstStyle/>
          <a:p>
            <a:pPr algn="ctr">
              <a:lnSpc>
                <a:spcPts val="3639"/>
              </a:lnSpc>
            </a:pPr>
            <a:r>
              <a:rPr lang="en-US" sz="2599">
                <a:solidFill>
                  <a:srgbClr val="992800"/>
                </a:solidFill>
                <a:latin typeface="Canva Sans Bold"/>
              </a:rPr>
              <a:t>Had de FIFA gelijk om het verbod op te heffen?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4" name="Group 4"/>
          <p:cNvGrpSpPr/>
          <p:nvPr/>
        </p:nvGrpSpPr>
        <p:grpSpPr>
          <a:xfrm>
            <a:off x="15247031" y="8026768"/>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7" name="Freeform 7"/>
          <p:cNvSpPr/>
          <p:nvPr/>
        </p:nvSpPr>
        <p:spPr>
          <a:xfrm>
            <a:off x="658234" y="381235"/>
            <a:ext cx="14543666" cy="5409730"/>
          </a:xfrm>
          <a:custGeom>
            <a:avLst/>
            <a:gdLst/>
            <a:ahLst/>
            <a:cxnLst/>
            <a:rect l="l" t="t" r="r" b="b"/>
            <a:pathLst>
              <a:path w="14543666" h="5409730">
                <a:moveTo>
                  <a:pt x="0" y="0"/>
                </a:moveTo>
                <a:lnTo>
                  <a:pt x="14543666" y="0"/>
                </a:lnTo>
                <a:lnTo>
                  <a:pt x="14543666" y="5409730"/>
                </a:lnTo>
                <a:lnTo>
                  <a:pt x="0" y="5409730"/>
                </a:lnTo>
                <a:lnTo>
                  <a:pt x="0" y="0"/>
                </a:lnTo>
                <a:close/>
              </a:path>
            </a:pathLst>
          </a:custGeom>
          <a:blipFill>
            <a:blip r:embed="rId6"/>
            <a:stretch>
              <a:fillRect/>
            </a:stretch>
          </a:blipFill>
        </p:spPr>
        <p:txBody>
          <a:bodyPr/>
          <a:lstStyle/>
          <a:p>
            <a:endParaRPr lang="nl-BE"/>
          </a:p>
        </p:txBody>
      </p:sp>
      <p:sp>
        <p:nvSpPr>
          <p:cNvPr id="8" name="TextBox 8"/>
          <p:cNvSpPr txBox="1"/>
          <p:nvPr/>
        </p:nvSpPr>
        <p:spPr>
          <a:xfrm>
            <a:off x="3572484" y="6152349"/>
            <a:ext cx="11188163" cy="3843965"/>
          </a:xfrm>
          <a:prstGeom prst="rect">
            <a:avLst/>
          </a:prstGeom>
        </p:spPr>
        <p:txBody>
          <a:bodyPr lIns="0" tIns="0" rIns="0" bIns="0" rtlCol="0" anchor="t">
            <a:spAutoFit/>
          </a:bodyPr>
          <a:lstStyle/>
          <a:p>
            <a:pPr algn="ctr">
              <a:lnSpc>
                <a:spcPts val="4388"/>
              </a:lnSpc>
            </a:pPr>
            <a:r>
              <a:rPr lang="en-US" sz="3134">
                <a:solidFill>
                  <a:srgbClr val="992800"/>
                </a:solidFill>
                <a:latin typeface="Canva Sans Bold"/>
              </a:rPr>
              <a:t>Het WK van Zuid-Korea is na een 2e nederlaag op een rij zo goed als afgelopen. De Zuid-Koreaanse vrouwen werden opgeschrikt door Marokko, dat dankzij een vroege goal van Jraidi voor het eerst kon winnen op het WK. Verdedigster Nouhaila Benzina werd bovendien de eerste speelster ooit die in een hijab het veld betrad tijdens een Wereldbeker.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81" y="649288"/>
            <a:ext cx="17185838" cy="758825"/>
            <a:chOff x="0" y="0"/>
            <a:chExt cx="22914451" cy="1011767"/>
          </a:xfrm>
        </p:grpSpPr>
        <p:sp>
          <p:nvSpPr>
            <p:cNvPr id="3" name="TextBox 3"/>
            <p:cNvSpPr txBox="1"/>
            <p:nvPr/>
          </p:nvSpPr>
          <p:spPr>
            <a:xfrm>
              <a:off x="0" y="-104775"/>
              <a:ext cx="7886887"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Frame (Bril)</a:t>
              </a:r>
            </a:p>
          </p:txBody>
        </p:sp>
        <p:sp>
          <p:nvSpPr>
            <p:cNvPr id="4" name="TextBox 4"/>
            <p:cNvSpPr txBox="1"/>
            <p:nvPr/>
          </p:nvSpPr>
          <p:spPr>
            <a:xfrm>
              <a:off x="13157200" y="-104775"/>
              <a:ext cx="9757251"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Wat mensen zeggen</a:t>
              </a:r>
            </a:p>
          </p:txBody>
        </p:sp>
      </p:grpSp>
      <p:sp>
        <p:nvSpPr>
          <p:cNvPr id="5" name="TextBox 5"/>
          <p:cNvSpPr txBox="1"/>
          <p:nvPr/>
        </p:nvSpPr>
        <p:spPr>
          <a:xfrm>
            <a:off x="186555" y="1943100"/>
            <a:ext cx="3734572" cy="1047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Botsende beschaving </a:t>
            </a:r>
          </a:p>
        </p:txBody>
      </p:sp>
      <p:sp>
        <p:nvSpPr>
          <p:cNvPr id="6" name="TextBox 6"/>
          <p:cNvSpPr txBox="1"/>
          <p:nvPr/>
        </p:nvSpPr>
        <p:spPr>
          <a:xfrm>
            <a:off x="7668010" y="1943100"/>
            <a:ext cx="10287000"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“Zij willen zich niet aanpassen aan het leven hier.“ </a:t>
            </a:r>
          </a:p>
        </p:txBody>
      </p:sp>
      <p:sp>
        <p:nvSpPr>
          <p:cNvPr id="7" name="TextBox 7"/>
          <p:cNvSpPr txBox="1"/>
          <p:nvPr/>
        </p:nvSpPr>
        <p:spPr>
          <a:xfrm>
            <a:off x="186555" y="3644241"/>
            <a:ext cx="3133627" cy="1047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De vijandige indringer </a:t>
            </a:r>
          </a:p>
        </p:txBody>
      </p:sp>
      <p:sp>
        <p:nvSpPr>
          <p:cNvPr id="8" name="TextBox 8"/>
          <p:cNvSpPr txBox="1"/>
          <p:nvPr/>
        </p:nvSpPr>
        <p:spPr>
          <a:xfrm>
            <a:off x="7668010" y="3565454"/>
            <a:ext cx="10287000" cy="1047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“Migranten en vluchtelingen brengen meer gevaar.” </a:t>
            </a:r>
          </a:p>
        </p:txBody>
      </p:sp>
      <p:sp>
        <p:nvSpPr>
          <p:cNvPr id="9" name="Freeform 9"/>
          <p:cNvSpPr/>
          <p:nvPr/>
        </p:nvSpPr>
        <p:spPr>
          <a:xfrm>
            <a:off x="3648366" y="1636528"/>
            <a:ext cx="1446981" cy="1497165"/>
          </a:xfrm>
          <a:custGeom>
            <a:avLst/>
            <a:gdLst/>
            <a:ahLst/>
            <a:cxnLst/>
            <a:rect l="l" t="t" r="r" b="b"/>
            <a:pathLst>
              <a:path w="1446981" h="1497165">
                <a:moveTo>
                  <a:pt x="0" y="0"/>
                </a:moveTo>
                <a:lnTo>
                  <a:pt x="1446981" y="0"/>
                </a:lnTo>
                <a:lnTo>
                  <a:pt x="1446981" y="1497165"/>
                </a:lnTo>
                <a:lnTo>
                  <a:pt x="0" y="1497165"/>
                </a:lnTo>
                <a:lnTo>
                  <a:pt x="0" y="0"/>
                </a:lnTo>
                <a:close/>
              </a:path>
            </a:pathLst>
          </a:custGeom>
          <a:blipFill>
            <a:blip r:embed="rId2"/>
            <a:stretch>
              <a:fillRect/>
            </a:stretch>
          </a:blipFill>
        </p:spPr>
        <p:txBody>
          <a:bodyPr/>
          <a:lstStyle/>
          <a:p>
            <a:endParaRPr lang="nl-BE"/>
          </a:p>
        </p:txBody>
      </p:sp>
      <p:sp>
        <p:nvSpPr>
          <p:cNvPr id="10" name="Freeform 10"/>
          <p:cNvSpPr/>
          <p:nvPr/>
        </p:nvSpPr>
        <p:spPr>
          <a:xfrm>
            <a:off x="3648366" y="3431554"/>
            <a:ext cx="1607429" cy="1530273"/>
          </a:xfrm>
          <a:custGeom>
            <a:avLst/>
            <a:gdLst/>
            <a:ahLst/>
            <a:cxnLst/>
            <a:rect l="l" t="t" r="r" b="b"/>
            <a:pathLst>
              <a:path w="1607429" h="1530273">
                <a:moveTo>
                  <a:pt x="0" y="0"/>
                </a:moveTo>
                <a:lnTo>
                  <a:pt x="1607430" y="0"/>
                </a:lnTo>
                <a:lnTo>
                  <a:pt x="1607430" y="1530273"/>
                </a:lnTo>
                <a:lnTo>
                  <a:pt x="0" y="1530273"/>
                </a:lnTo>
                <a:lnTo>
                  <a:pt x="0" y="0"/>
                </a:lnTo>
                <a:close/>
              </a:path>
            </a:pathLst>
          </a:custGeom>
          <a:blipFill>
            <a:blip r:embed="rId3"/>
            <a:stretch>
              <a:fillRect/>
            </a:stretch>
          </a:blipFill>
        </p:spPr>
        <p:txBody>
          <a:bodyPr/>
          <a:lstStyle/>
          <a:p>
            <a:endParaRPr lang="nl-BE"/>
          </a:p>
        </p:txBody>
      </p:sp>
      <p:sp>
        <p:nvSpPr>
          <p:cNvPr id="11" name="TextBox 11"/>
          <p:cNvSpPr txBox="1"/>
          <p:nvPr/>
        </p:nvSpPr>
        <p:spPr>
          <a:xfrm>
            <a:off x="186555" y="5921866"/>
            <a:ext cx="5887218"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Controle</a:t>
            </a:r>
          </a:p>
        </p:txBody>
      </p:sp>
      <p:sp>
        <p:nvSpPr>
          <p:cNvPr id="12" name="TextBox 12"/>
          <p:cNvSpPr txBox="1"/>
          <p:nvPr/>
        </p:nvSpPr>
        <p:spPr>
          <a:xfrm>
            <a:off x="7668010" y="5632719"/>
            <a:ext cx="10287000" cy="15811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“Hoe meer migranten en vluchtelingen, hoe minder ruimte er is om alles in controle te houden. Er worden teveel toegelaten in het land.”</a:t>
            </a:r>
          </a:p>
        </p:txBody>
      </p:sp>
      <p:sp>
        <p:nvSpPr>
          <p:cNvPr id="13" name="Freeform 13"/>
          <p:cNvSpPr/>
          <p:nvPr/>
        </p:nvSpPr>
        <p:spPr>
          <a:xfrm>
            <a:off x="3568638" y="5658562"/>
            <a:ext cx="1530221" cy="1555306"/>
          </a:xfrm>
          <a:custGeom>
            <a:avLst/>
            <a:gdLst/>
            <a:ahLst/>
            <a:cxnLst/>
            <a:rect l="l" t="t" r="r" b="b"/>
            <a:pathLst>
              <a:path w="1530221" h="1555306">
                <a:moveTo>
                  <a:pt x="0" y="0"/>
                </a:moveTo>
                <a:lnTo>
                  <a:pt x="1530221" y="0"/>
                </a:lnTo>
                <a:lnTo>
                  <a:pt x="1530221" y="1555307"/>
                </a:lnTo>
                <a:lnTo>
                  <a:pt x="0" y="1555307"/>
                </a:lnTo>
                <a:lnTo>
                  <a:pt x="0" y="0"/>
                </a:lnTo>
                <a:close/>
              </a:path>
            </a:pathLst>
          </a:custGeom>
          <a:blipFill>
            <a:blip r:embed="rId4"/>
            <a:stretch>
              <a:fillRect/>
            </a:stretch>
          </a:blipFill>
        </p:spPr>
        <p:txBody>
          <a:bodyPr/>
          <a:lstStyle/>
          <a:p>
            <a:endParaRPr lang="nl-BE"/>
          </a:p>
        </p:txBody>
      </p:sp>
      <p:sp>
        <p:nvSpPr>
          <p:cNvPr id="14" name="TextBox 14"/>
          <p:cNvSpPr txBox="1"/>
          <p:nvPr/>
        </p:nvSpPr>
        <p:spPr>
          <a:xfrm>
            <a:off x="186555" y="8085904"/>
            <a:ext cx="2742868" cy="1047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Kosten en baten </a:t>
            </a:r>
          </a:p>
        </p:txBody>
      </p:sp>
      <p:sp>
        <p:nvSpPr>
          <p:cNvPr id="15" name="TextBox 15"/>
          <p:cNvSpPr txBox="1"/>
          <p:nvPr/>
        </p:nvSpPr>
        <p:spPr>
          <a:xfrm>
            <a:off x="7668010" y="8047804"/>
            <a:ext cx="10287000" cy="21145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“Migranten en vluchtelingen komen enkel naar hier om te genieten van alle voordelen. De mensen die hier al waren worden uit in de steek gelaten.” </a:t>
            </a:r>
          </a:p>
        </p:txBody>
      </p:sp>
      <p:sp>
        <p:nvSpPr>
          <p:cNvPr id="16" name="Freeform 16"/>
          <p:cNvSpPr/>
          <p:nvPr/>
        </p:nvSpPr>
        <p:spPr>
          <a:xfrm>
            <a:off x="3568638" y="7909194"/>
            <a:ext cx="1606437" cy="1561565"/>
          </a:xfrm>
          <a:custGeom>
            <a:avLst/>
            <a:gdLst/>
            <a:ahLst/>
            <a:cxnLst/>
            <a:rect l="l" t="t" r="r" b="b"/>
            <a:pathLst>
              <a:path w="1606437" h="1561565">
                <a:moveTo>
                  <a:pt x="0" y="0"/>
                </a:moveTo>
                <a:lnTo>
                  <a:pt x="1606437" y="0"/>
                </a:lnTo>
                <a:lnTo>
                  <a:pt x="1606437" y="1561565"/>
                </a:lnTo>
                <a:lnTo>
                  <a:pt x="0" y="1561565"/>
                </a:lnTo>
                <a:lnTo>
                  <a:pt x="0" y="0"/>
                </a:lnTo>
                <a:close/>
              </a:path>
            </a:pathLst>
          </a:custGeom>
          <a:blipFill>
            <a:blip r:embed="rId5"/>
            <a:stretch>
              <a:fillRect/>
            </a:stretch>
          </a:blipFill>
        </p:spPr>
        <p:txBody>
          <a:bodyPr/>
          <a:lstStyle/>
          <a:p>
            <a:endParaRPr lang="nl-BE"/>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81" y="649288"/>
            <a:ext cx="17185838" cy="758825"/>
            <a:chOff x="0" y="0"/>
            <a:chExt cx="22914451" cy="1011767"/>
          </a:xfrm>
        </p:grpSpPr>
        <p:sp>
          <p:nvSpPr>
            <p:cNvPr id="3" name="TextBox 3"/>
            <p:cNvSpPr txBox="1"/>
            <p:nvPr/>
          </p:nvSpPr>
          <p:spPr>
            <a:xfrm>
              <a:off x="0" y="-104775"/>
              <a:ext cx="7886887"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Frame (Bril)</a:t>
              </a:r>
            </a:p>
          </p:txBody>
        </p:sp>
        <p:sp>
          <p:nvSpPr>
            <p:cNvPr id="4" name="TextBox 4"/>
            <p:cNvSpPr txBox="1"/>
            <p:nvPr/>
          </p:nvSpPr>
          <p:spPr>
            <a:xfrm>
              <a:off x="13157200" y="-104775"/>
              <a:ext cx="9757251"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Wat mensen zeggen</a:t>
              </a:r>
            </a:p>
          </p:txBody>
        </p:sp>
      </p:grpSp>
      <p:sp>
        <p:nvSpPr>
          <p:cNvPr id="5" name="TextBox 5"/>
          <p:cNvSpPr txBox="1"/>
          <p:nvPr/>
        </p:nvSpPr>
        <p:spPr>
          <a:xfrm>
            <a:off x="181841" y="5086350"/>
            <a:ext cx="2666036"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Panta rhei </a:t>
            </a:r>
          </a:p>
        </p:txBody>
      </p:sp>
      <p:sp>
        <p:nvSpPr>
          <p:cNvPr id="6" name="TextBox 6"/>
          <p:cNvSpPr txBox="1"/>
          <p:nvPr/>
        </p:nvSpPr>
        <p:spPr>
          <a:xfrm>
            <a:off x="7299614" y="4658378"/>
            <a:ext cx="10806545" cy="15811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“Migratie is van alle tijden, de mensheid heeft nooit een wereld gekend zonder. Het is dus normaal dat mensen zich altijd zullen verplaatsen en verhuizen.”</a:t>
            </a:r>
          </a:p>
        </p:txBody>
      </p:sp>
      <p:sp>
        <p:nvSpPr>
          <p:cNvPr id="7" name="TextBox 7"/>
          <p:cNvSpPr txBox="1"/>
          <p:nvPr/>
        </p:nvSpPr>
        <p:spPr>
          <a:xfrm>
            <a:off x="181841" y="7397173"/>
            <a:ext cx="2666036"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De kloof </a:t>
            </a:r>
          </a:p>
        </p:txBody>
      </p:sp>
      <p:sp>
        <p:nvSpPr>
          <p:cNvPr id="8" name="TextBox 8"/>
          <p:cNvSpPr txBox="1"/>
          <p:nvPr/>
        </p:nvSpPr>
        <p:spPr>
          <a:xfrm>
            <a:off x="7299614" y="7041861"/>
            <a:ext cx="10806545" cy="21145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“In hun thuisland worden ze niet goed behandeld, dus we moeten samenkomen om dit mee aan te pakken. Zo zijn omstandigheden daar meer zoals hier.”</a:t>
            </a:r>
          </a:p>
        </p:txBody>
      </p:sp>
      <p:sp>
        <p:nvSpPr>
          <p:cNvPr id="9" name="Freeform 9"/>
          <p:cNvSpPr/>
          <p:nvPr/>
        </p:nvSpPr>
        <p:spPr>
          <a:xfrm>
            <a:off x="3975850" y="4715528"/>
            <a:ext cx="1180138" cy="1189972"/>
          </a:xfrm>
          <a:custGeom>
            <a:avLst/>
            <a:gdLst/>
            <a:ahLst/>
            <a:cxnLst/>
            <a:rect l="l" t="t" r="r" b="b"/>
            <a:pathLst>
              <a:path w="1180138" h="1189972">
                <a:moveTo>
                  <a:pt x="0" y="0"/>
                </a:moveTo>
                <a:lnTo>
                  <a:pt x="1180138" y="0"/>
                </a:lnTo>
                <a:lnTo>
                  <a:pt x="1180138" y="1189972"/>
                </a:lnTo>
                <a:lnTo>
                  <a:pt x="0" y="1189972"/>
                </a:lnTo>
                <a:lnTo>
                  <a:pt x="0" y="0"/>
                </a:lnTo>
                <a:close/>
              </a:path>
            </a:pathLst>
          </a:custGeom>
          <a:blipFill>
            <a:blip r:embed="rId2"/>
            <a:stretch>
              <a:fillRect/>
            </a:stretch>
          </a:blipFill>
        </p:spPr>
        <p:txBody>
          <a:bodyPr/>
          <a:lstStyle/>
          <a:p>
            <a:endParaRPr lang="nl-BE"/>
          </a:p>
        </p:txBody>
      </p:sp>
      <p:sp>
        <p:nvSpPr>
          <p:cNvPr id="10" name="Freeform 10"/>
          <p:cNvSpPr/>
          <p:nvPr/>
        </p:nvSpPr>
        <p:spPr>
          <a:xfrm>
            <a:off x="4011854" y="7099011"/>
            <a:ext cx="1207410" cy="1167823"/>
          </a:xfrm>
          <a:custGeom>
            <a:avLst/>
            <a:gdLst/>
            <a:ahLst/>
            <a:cxnLst/>
            <a:rect l="l" t="t" r="r" b="b"/>
            <a:pathLst>
              <a:path w="1207410" h="1167823">
                <a:moveTo>
                  <a:pt x="0" y="0"/>
                </a:moveTo>
                <a:lnTo>
                  <a:pt x="1207410" y="0"/>
                </a:lnTo>
                <a:lnTo>
                  <a:pt x="1207410" y="1167823"/>
                </a:lnTo>
                <a:lnTo>
                  <a:pt x="0" y="1167823"/>
                </a:lnTo>
                <a:lnTo>
                  <a:pt x="0" y="0"/>
                </a:lnTo>
                <a:close/>
              </a:path>
            </a:pathLst>
          </a:custGeom>
          <a:blipFill>
            <a:blip r:embed="rId3"/>
            <a:stretch>
              <a:fillRect/>
            </a:stretch>
          </a:blipFill>
        </p:spPr>
        <p:txBody>
          <a:bodyPr/>
          <a:lstStyle/>
          <a:p>
            <a:endParaRPr lang="nl-BE"/>
          </a:p>
        </p:txBody>
      </p:sp>
      <p:sp>
        <p:nvSpPr>
          <p:cNvPr id="11" name="TextBox 11"/>
          <p:cNvSpPr txBox="1"/>
          <p:nvPr/>
        </p:nvSpPr>
        <p:spPr>
          <a:xfrm>
            <a:off x="181841" y="2393733"/>
            <a:ext cx="2666036"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Win-win </a:t>
            </a:r>
          </a:p>
        </p:txBody>
      </p:sp>
      <p:sp>
        <p:nvSpPr>
          <p:cNvPr id="12" name="TextBox 12"/>
          <p:cNvSpPr txBox="1"/>
          <p:nvPr/>
        </p:nvSpPr>
        <p:spPr>
          <a:xfrm>
            <a:off x="7358358" y="2088933"/>
            <a:ext cx="10747801" cy="15811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“Nieuwkomers kunnen een steentje bijdragen aan onze samenleving, zowel op economisch als op sociaal vlak.”</a:t>
            </a:r>
          </a:p>
        </p:txBody>
      </p:sp>
      <p:sp>
        <p:nvSpPr>
          <p:cNvPr id="13" name="Freeform 13"/>
          <p:cNvSpPr/>
          <p:nvPr/>
        </p:nvSpPr>
        <p:spPr>
          <a:xfrm>
            <a:off x="3912574" y="2050336"/>
            <a:ext cx="1306690" cy="1258294"/>
          </a:xfrm>
          <a:custGeom>
            <a:avLst/>
            <a:gdLst/>
            <a:ahLst/>
            <a:cxnLst/>
            <a:rect l="l" t="t" r="r" b="b"/>
            <a:pathLst>
              <a:path w="1306690" h="1258294">
                <a:moveTo>
                  <a:pt x="0" y="0"/>
                </a:moveTo>
                <a:lnTo>
                  <a:pt x="1306690" y="0"/>
                </a:lnTo>
                <a:lnTo>
                  <a:pt x="1306690" y="1258295"/>
                </a:lnTo>
                <a:lnTo>
                  <a:pt x="0" y="1258295"/>
                </a:lnTo>
                <a:lnTo>
                  <a:pt x="0" y="0"/>
                </a:lnTo>
                <a:close/>
              </a:path>
            </a:pathLst>
          </a:custGeom>
          <a:blipFill>
            <a:blip r:embed="rId4"/>
            <a:stretch>
              <a:fillRect/>
            </a:stretch>
          </a:blipFill>
        </p:spPr>
        <p:txBody>
          <a:bodyPr/>
          <a:lstStyle/>
          <a:p>
            <a:endParaRPr lang="nl-BE"/>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81" y="649288"/>
            <a:ext cx="17185838" cy="758825"/>
            <a:chOff x="0" y="0"/>
            <a:chExt cx="22914451" cy="1011767"/>
          </a:xfrm>
        </p:grpSpPr>
        <p:sp>
          <p:nvSpPr>
            <p:cNvPr id="3" name="TextBox 3"/>
            <p:cNvSpPr txBox="1"/>
            <p:nvPr/>
          </p:nvSpPr>
          <p:spPr>
            <a:xfrm>
              <a:off x="0" y="-104775"/>
              <a:ext cx="7886887"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Frame (Bril)</a:t>
              </a:r>
            </a:p>
          </p:txBody>
        </p:sp>
        <p:sp>
          <p:nvSpPr>
            <p:cNvPr id="4" name="TextBox 4"/>
            <p:cNvSpPr txBox="1"/>
            <p:nvPr/>
          </p:nvSpPr>
          <p:spPr>
            <a:xfrm>
              <a:off x="13157200" y="-104775"/>
              <a:ext cx="9757251"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Wat mensen zeggen</a:t>
              </a:r>
            </a:p>
          </p:txBody>
        </p:sp>
      </p:grpSp>
      <p:sp>
        <p:nvSpPr>
          <p:cNvPr id="5" name="TextBox 5"/>
          <p:cNvSpPr txBox="1"/>
          <p:nvPr/>
        </p:nvSpPr>
        <p:spPr>
          <a:xfrm>
            <a:off x="207818" y="1655474"/>
            <a:ext cx="3440412" cy="1047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Het onschuldig slachtoffer </a:t>
            </a:r>
          </a:p>
        </p:txBody>
      </p:sp>
      <p:sp>
        <p:nvSpPr>
          <p:cNvPr id="6" name="TextBox 6"/>
          <p:cNvSpPr txBox="1"/>
          <p:nvPr/>
        </p:nvSpPr>
        <p:spPr>
          <a:xfrm>
            <a:off x="7481455" y="1655474"/>
            <a:ext cx="10624705" cy="1581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“Migranten en vluchtelingen hadden geen keuze en moesten vluchten voor hun veiligheid. Ze hebben hulp nodig.” </a:t>
            </a:r>
          </a:p>
        </p:txBody>
      </p:sp>
      <p:sp>
        <p:nvSpPr>
          <p:cNvPr id="7" name="TextBox 7"/>
          <p:cNvSpPr txBox="1"/>
          <p:nvPr/>
        </p:nvSpPr>
        <p:spPr>
          <a:xfrm>
            <a:off x="207818" y="3655724"/>
            <a:ext cx="3359890" cy="1047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Allemaal mensen</a:t>
            </a:r>
          </a:p>
        </p:txBody>
      </p:sp>
      <p:sp>
        <p:nvSpPr>
          <p:cNvPr id="8" name="TextBox 8"/>
          <p:cNvSpPr txBox="1"/>
          <p:nvPr/>
        </p:nvSpPr>
        <p:spPr>
          <a:xfrm>
            <a:off x="7481455" y="3655724"/>
            <a:ext cx="10624705" cy="1581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 “Net zoals iedereen dromen nieuwkomers van een mooie en veilige toekomst. We moeten ze warm onthalen.” </a:t>
            </a:r>
          </a:p>
        </p:txBody>
      </p:sp>
      <p:sp>
        <p:nvSpPr>
          <p:cNvPr id="9" name="TextBox 9"/>
          <p:cNvSpPr txBox="1"/>
          <p:nvPr/>
        </p:nvSpPr>
        <p:spPr>
          <a:xfrm>
            <a:off x="207818" y="5544746"/>
            <a:ext cx="3055695"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De held </a:t>
            </a:r>
          </a:p>
        </p:txBody>
      </p:sp>
      <p:sp>
        <p:nvSpPr>
          <p:cNvPr id="10" name="TextBox 10"/>
          <p:cNvSpPr txBox="1"/>
          <p:nvPr/>
        </p:nvSpPr>
        <p:spPr>
          <a:xfrm>
            <a:off x="7481455" y="5544746"/>
            <a:ext cx="10624705" cy="1581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“Je thuis achterlaten is een grote stap. Dat doe je niet zomaar. Vluchtelingen verdienen dus een kans om hun leven hier op te bouwen.”</a:t>
            </a:r>
          </a:p>
        </p:txBody>
      </p:sp>
      <p:sp>
        <p:nvSpPr>
          <p:cNvPr id="11" name="Freeform 11"/>
          <p:cNvSpPr/>
          <p:nvPr/>
        </p:nvSpPr>
        <p:spPr>
          <a:xfrm>
            <a:off x="3897992" y="1712624"/>
            <a:ext cx="1553800" cy="1501424"/>
          </a:xfrm>
          <a:custGeom>
            <a:avLst/>
            <a:gdLst/>
            <a:ahLst/>
            <a:cxnLst/>
            <a:rect l="l" t="t" r="r" b="b"/>
            <a:pathLst>
              <a:path w="1553800" h="1501424">
                <a:moveTo>
                  <a:pt x="0" y="0"/>
                </a:moveTo>
                <a:lnTo>
                  <a:pt x="1553800" y="0"/>
                </a:lnTo>
                <a:lnTo>
                  <a:pt x="1553800" y="1501424"/>
                </a:lnTo>
                <a:lnTo>
                  <a:pt x="0" y="1501424"/>
                </a:lnTo>
                <a:lnTo>
                  <a:pt x="0" y="0"/>
                </a:lnTo>
                <a:close/>
              </a:path>
            </a:pathLst>
          </a:custGeom>
          <a:blipFill>
            <a:blip r:embed="rId2"/>
            <a:stretch>
              <a:fillRect/>
            </a:stretch>
          </a:blipFill>
        </p:spPr>
        <p:txBody>
          <a:bodyPr/>
          <a:lstStyle/>
          <a:p>
            <a:endParaRPr lang="nl-BE"/>
          </a:p>
        </p:txBody>
      </p:sp>
      <p:sp>
        <p:nvSpPr>
          <p:cNvPr id="12" name="Freeform 12"/>
          <p:cNvSpPr/>
          <p:nvPr/>
        </p:nvSpPr>
        <p:spPr>
          <a:xfrm>
            <a:off x="3847772" y="5272927"/>
            <a:ext cx="1475933" cy="1452128"/>
          </a:xfrm>
          <a:custGeom>
            <a:avLst/>
            <a:gdLst/>
            <a:ahLst/>
            <a:cxnLst/>
            <a:rect l="l" t="t" r="r" b="b"/>
            <a:pathLst>
              <a:path w="1475933" h="1452128">
                <a:moveTo>
                  <a:pt x="0" y="0"/>
                </a:moveTo>
                <a:lnTo>
                  <a:pt x="1475934" y="0"/>
                </a:lnTo>
                <a:lnTo>
                  <a:pt x="1475934" y="1452128"/>
                </a:lnTo>
                <a:lnTo>
                  <a:pt x="0" y="1452128"/>
                </a:lnTo>
                <a:lnTo>
                  <a:pt x="0" y="0"/>
                </a:lnTo>
                <a:close/>
              </a:path>
            </a:pathLst>
          </a:custGeom>
          <a:blipFill>
            <a:blip r:embed="rId3"/>
            <a:stretch>
              <a:fillRect/>
            </a:stretch>
          </a:blipFill>
        </p:spPr>
        <p:txBody>
          <a:bodyPr/>
          <a:lstStyle/>
          <a:p>
            <a:endParaRPr lang="nl-BE"/>
          </a:p>
        </p:txBody>
      </p:sp>
      <p:sp>
        <p:nvSpPr>
          <p:cNvPr id="13" name="Freeform 13"/>
          <p:cNvSpPr/>
          <p:nvPr/>
        </p:nvSpPr>
        <p:spPr>
          <a:xfrm>
            <a:off x="3897992" y="3518848"/>
            <a:ext cx="1425714" cy="1449279"/>
          </a:xfrm>
          <a:custGeom>
            <a:avLst/>
            <a:gdLst/>
            <a:ahLst/>
            <a:cxnLst/>
            <a:rect l="l" t="t" r="r" b="b"/>
            <a:pathLst>
              <a:path w="1425714" h="1449279">
                <a:moveTo>
                  <a:pt x="0" y="0"/>
                </a:moveTo>
                <a:lnTo>
                  <a:pt x="1425714" y="0"/>
                </a:lnTo>
                <a:lnTo>
                  <a:pt x="1425714" y="1449279"/>
                </a:lnTo>
                <a:lnTo>
                  <a:pt x="0" y="1449279"/>
                </a:lnTo>
                <a:lnTo>
                  <a:pt x="0" y="0"/>
                </a:lnTo>
                <a:close/>
              </a:path>
            </a:pathLst>
          </a:custGeom>
          <a:blipFill>
            <a:blip r:embed="rId4"/>
            <a:stretch>
              <a:fillRect/>
            </a:stretch>
          </a:blipFill>
        </p:spPr>
        <p:txBody>
          <a:bodyPr/>
          <a:lstStyle/>
          <a:p>
            <a:endParaRPr lang="nl-BE"/>
          </a:p>
        </p:txBody>
      </p:sp>
      <p:sp>
        <p:nvSpPr>
          <p:cNvPr id="14" name="TextBox 14"/>
          <p:cNvSpPr txBox="1"/>
          <p:nvPr/>
        </p:nvSpPr>
        <p:spPr>
          <a:xfrm>
            <a:off x="207818" y="7662352"/>
            <a:ext cx="2453276" cy="514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Diversiteit </a:t>
            </a:r>
          </a:p>
        </p:txBody>
      </p:sp>
      <p:sp>
        <p:nvSpPr>
          <p:cNvPr id="15" name="TextBox 15"/>
          <p:cNvSpPr txBox="1"/>
          <p:nvPr/>
        </p:nvSpPr>
        <p:spPr>
          <a:xfrm>
            <a:off x="7481455" y="7430696"/>
            <a:ext cx="10624705" cy="26479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“Vluchtelingen en migranten maken onze samenleving beter want ze brengen hun unieke kennis en vaardigheden naar hier. Ze vormen een verrijking voor onze huidige en toekomstige samenleving.”</a:t>
            </a:r>
          </a:p>
        </p:txBody>
      </p:sp>
      <p:sp>
        <p:nvSpPr>
          <p:cNvPr id="16" name="Freeform 16"/>
          <p:cNvSpPr/>
          <p:nvPr/>
        </p:nvSpPr>
        <p:spPr>
          <a:xfrm>
            <a:off x="4063145" y="7487846"/>
            <a:ext cx="1388646" cy="1377712"/>
          </a:xfrm>
          <a:custGeom>
            <a:avLst/>
            <a:gdLst/>
            <a:ahLst/>
            <a:cxnLst/>
            <a:rect l="l" t="t" r="r" b="b"/>
            <a:pathLst>
              <a:path w="1388646" h="1377712">
                <a:moveTo>
                  <a:pt x="0" y="0"/>
                </a:moveTo>
                <a:lnTo>
                  <a:pt x="1388647" y="0"/>
                </a:lnTo>
                <a:lnTo>
                  <a:pt x="1388647" y="1377712"/>
                </a:lnTo>
                <a:lnTo>
                  <a:pt x="0" y="1377712"/>
                </a:lnTo>
                <a:lnTo>
                  <a:pt x="0" y="0"/>
                </a:lnTo>
                <a:close/>
              </a:path>
            </a:pathLst>
          </a:custGeom>
          <a:blipFill>
            <a:blip r:embed="rId5"/>
            <a:stretch>
              <a:fillRect/>
            </a:stretch>
          </a:blipFill>
        </p:spPr>
        <p:txBody>
          <a:bodyPr/>
          <a:lstStyle/>
          <a:p>
            <a:endParaRPr lang="nl-BE"/>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7031" y="8026768"/>
            <a:ext cx="2545567" cy="1969545"/>
            <a:chOff x="0" y="0"/>
            <a:chExt cx="3394090" cy="2626060"/>
          </a:xfrm>
        </p:grpSpPr>
        <p:sp>
          <p:nvSpPr>
            <p:cNvPr id="3" name="Freeform 3"/>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2"/>
              <a:stretch>
                <a:fillRect/>
              </a:stretch>
            </a:blipFill>
          </p:spPr>
          <p:txBody>
            <a:bodyPr/>
            <a:lstStyle/>
            <a:p>
              <a:endParaRPr lang="nl-BE"/>
            </a:p>
          </p:txBody>
        </p:sp>
        <p:sp>
          <p:nvSpPr>
            <p:cNvPr id="4" name="Freeform 4"/>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3"/>
              <a:stretch>
                <a:fillRect/>
              </a:stretch>
            </a:blipFill>
          </p:spPr>
          <p:txBody>
            <a:bodyPr/>
            <a:lstStyle/>
            <a:p>
              <a:endParaRPr lang="nl-BE"/>
            </a:p>
          </p:txBody>
        </p:sp>
      </p:grpSp>
      <p:sp>
        <p:nvSpPr>
          <p:cNvPr id="5" name="TextBox 5"/>
          <p:cNvSpPr txBox="1"/>
          <p:nvPr/>
        </p:nvSpPr>
        <p:spPr>
          <a:xfrm>
            <a:off x="1378605" y="2420642"/>
            <a:ext cx="14751852" cy="5606126"/>
          </a:xfrm>
          <a:prstGeom prst="rect">
            <a:avLst/>
          </a:prstGeom>
        </p:spPr>
        <p:txBody>
          <a:bodyPr lIns="0" tIns="0" rIns="0" bIns="0" rtlCol="0" anchor="t">
            <a:spAutoFit/>
          </a:bodyPr>
          <a:lstStyle/>
          <a:p>
            <a:pPr algn="ctr">
              <a:lnSpc>
                <a:spcPts val="6362"/>
              </a:lnSpc>
              <a:spcBef>
                <a:spcPct val="0"/>
              </a:spcBef>
            </a:pPr>
            <a:r>
              <a:rPr lang="en-US" sz="4544">
                <a:solidFill>
                  <a:srgbClr val="000000"/>
                </a:solidFill>
                <a:latin typeface="TAN Garland"/>
              </a:rPr>
              <a:t>Een vader en zijn zoon raken betrokken bij een zwaar auto-ongeval. De vader is op slag dood, maar zijn zoon kan nog net op tijd naar het ziekenhuis gebracht worden. Daar aangekomen houdt de chirurg halt en roept: “Stop. Ik kan deze jongen niet opereren, want dit is mijn zoon.” Hoe kan dat?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42433" y="8273527"/>
            <a:ext cx="2545567" cy="1969545"/>
            <a:chOff x="0" y="0"/>
            <a:chExt cx="3394090" cy="2626060"/>
          </a:xfrm>
        </p:grpSpPr>
        <p:sp>
          <p:nvSpPr>
            <p:cNvPr id="3" name="Freeform 3"/>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2"/>
              <a:stretch>
                <a:fillRect/>
              </a:stretch>
            </a:blipFill>
          </p:spPr>
          <p:txBody>
            <a:bodyPr/>
            <a:lstStyle/>
            <a:p>
              <a:endParaRPr lang="nl-BE"/>
            </a:p>
          </p:txBody>
        </p:sp>
        <p:sp>
          <p:nvSpPr>
            <p:cNvPr id="4" name="Freeform 4"/>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3"/>
              <a:stretch>
                <a:fillRect/>
              </a:stretch>
            </a:blipFill>
          </p:spPr>
          <p:txBody>
            <a:bodyPr/>
            <a:lstStyle/>
            <a:p>
              <a:endParaRPr lang="nl-BE"/>
            </a:p>
          </p:txBody>
        </p:sp>
      </p:grpSp>
      <p:sp>
        <p:nvSpPr>
          <p:cNvPr id="5" name="TextBox 5"/>
          <p:cNvSpPr txBox="1"/>
          <p:nvPr/>
        </p:nvSpPr>
        <p:spPr>
          <a:xfrm>
            <a:off x="272148" y="230188"/>
            <a:ext cx="16230600" cy="97218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“Een vrouw met een kinderwens is onvruchtbaar. Ze vliegt naar Amerika om een draagmoeder te zoeken. Onderweg stort het vliegtuig neer op een onbewoond eiland. Iedereen is opslag dood, buiten 3 mensen. De onvruchtbare vrouw, de piloot en Leonardo Di Caprio.  </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5 jaar later worden ze gevonden. Er lopen 2 kinderen rond die sprekend op Leonardo Di Caprio lijken.” Hoe kan dat?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71806" y="8296254"/>
            <a:ext cx="2516194" cy="1946819"/>
            <a:chOff x="0" y="0"/>
            <a:chExt cx="3354926" cy="2595759"/>
          </a:xfrm>
        </p:grpSpPr>
        <p:sp>
          <p:nvSpPr>
            <p:cNvPr id="3" name="Freeform 3"/>
            <p:cNvSpPr/>
            <p:nvPr/>
          </p:nvSpPr>
          <p:spPr>
            <a:xfrm>
              <a:off x="1719319" y="1061015"/>
              <a:ext cx="1635606" cy="1534744"/>
            </a:xfrm>
            <a:custGeom>
              <a:avLst/>
              <a:gdLst/>
              <a:ahLst/>
              <a:cxnLst/>
              <a:rect l="l" t="t" r="r" b="b"/>
              <a:pathLst>
                <a:path w="1635606" h="1534744">
                  <a:moveTo>
                    <a:pt x="0" y="0"/>
                  </a:moveTo>
                  <a:lnTo>
                    <a:pt x="1635607" y="0"/>
                  </a:lnTo>
                  <a:lnTo>
                    <a:pt x="1635607" y="1534744"/>
                  </a:lnTo>
                  <a:lnTo>
                    <a:pt x="0" y="1534744"/>
                  </a:lnTo>
                  <a:lnTo>
                    <a:pt x="0" y="0"/>
                  </a:lnTo>
                  <a:close/>
                </a:path>
              </a:pathLst>
            </a:custGeom>
            <a:blipFill>
              <a:blip r:embed="rId2"/>
              <a:stretch>
                <a:fillRect/>
              </a:stretch>
            </a:blipFill>
          </p:spPr>
          <p:txBody>
            <a:bodyPr/>
            <a:lstStyle/>
            <a:p>
              <a:endParaRPr lang="nl-BE"/>
            </a:p>
          </p:txBody>
        </p:sp>
        <p:sp>
          <p:nvSpPr>
            <p:cNvPr id="4" name="Freeform 4"/>
            <p:cNvSpPr/>
            <p:nvPr/>
          </p:nvSpPr>
          <p:spPr>
            <a:xfrm>
              <a:off x="0" y="0"/>
              <a:ext cx="2122030" cy="2122030"/>
            </a:xfrm>
            <a:custGeom>
              <a:avLst/>
              <a:gdLst/>
              <a:ahLst/>
              <a:cxnLst/>
              <a:rect l="l" t="t" r="r" b="b"/>
              <a:pathLst>
                <a:path w="2122030" h="2122030">
                  <a:moveTo>
                    <a:pt x="0" y="0"/>
                  </a:moveTo>
                  <a:lnTo>
                    <a:pt x="2122030" y="0"/>
                  </a:lnTo>
                  <a:lnTo>
                    <a:pt x="2122030" y="2122030"/>
                  </a:lnTo>
                  <a:lnTo>
                    <a:pt x="0" y="2122030"/>
                  </a:lnTo>
                  <a:lnTo>
                    <a:pt x="0" y="0"/>
                  </a:lnTo>
                  <a:close/>
                </a:path>
              </a:pathLst>
            </a:custGeom>
            <a:blipFill>
              <a:blip r:embed="rId3"/>
              <a:stretch>
                <a:fillRect/>
              </a:stretch>
            </a:blipFill>
          </p:spPr>
          <p:txBody>
            <a:bodyPr/>
            <a:lstStyle/>
            <a:p>
              <a:endParaRPr lang="nl-BE"/>
            </a:p>
          </p:txBody>
        </p:sp>
      </p:grpSp>
      <p:sp>
        <p:nvSpPr>
          <p:cNvPr id="5" name="TextBox 5"/>
          <p:cNvSpPr txBox="1"/>
          <p:nvPr/>
        </p:nvSpPr>
        <p:spPr>
          <a:xfrm>
            <a:off x="1028700" y="175961"/>
            <a:ext cx="14224937" cy="10067112"/>
          </a:xfrm>
          <a:prstGeom prst="rect">
            <a:avLst/>
          </a:prstGeom>
        </p:spPr>
        <p:txBody>
          <a:bodyPr lIns="0" tIns="0" rIns="0" bIns="0" rtlCol="0" anchor="t">
            <a:spAutoFit/>
          </a:bodyPr>
          <a:lstStyle/>
          <a:p>
            <a:pPr algn="ctr">
              <a:lnSpc>
                <a:spcPts val="6134"/>
              </a:lnSpc>
              <a:spcBef>
                <a:spcPct val="0"/>
              </a:spcBef>
            </a:pPr>
            <a:r>
              <a:rPr lang="en-US" sz="4382">
                <a:solidFill>
                  <a:srgbClr val="000000"/>
                </a:solidFill>
                <a:latin typeface="TAN Garland"/>
              </a:rPr>
              <a:t>Je moeder werkt als relatietherapeut. Wanneer ze thuiskomt vertelt ze over haar dag. Ze had vandaag een koppel in haar praktijk waarvan het huwelijk misliep. Het is een klassiek verhaal: de ene zorgt voor het geld en is fulltime aan het werk, de ander zorgt voor de kinderen en is fulltime aan het zeuren.  </a:t>
            </a:r>
          </a:p>
          <a:p>
            <a:pPr algn="ctr">
              <a:lnSpc>
                <a:spcPts val="6134"/>
              </a:lnSpc>
              <a:spcBef>
                <a:spcPct val="0"/>
              </a:spcBef>
            </a:pPr>
            <a:endParaRPr lang="en-US" sz="4382">
              <a:solidFill>
                <a:srgbClr val="000000"/>
              </a:solidFill>
              <a:latin typeface="TAN Garland"/>
            </a:endParaRPr>
          </a:p>
          <a:p>
            <a:pPr algn="ctr">
              <a:lnSpc>
                <a:spcPts val="6134"/>
              </a:lnSpc>
              <a:spcBef>
                <a:spcPct val="0"/>
              </a:spcBef>
            </a:pPr>
            <a:r>
              <a:rPr lang="en-US" sz="4382">
                <a:solidFill>
                  <a:srgbClr val="000000"/>
                </a:solidFill>
                <a:latin typeface="TAN Garland"/>
              </a:rPr>
              <a:t>Volgens jou is de oplossing simpel, de vader moet gewoon een dag minder gaan werken. Maar dat is blijkbaar sowieso geen optie! Hoe kan dat?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3275433" y="3498904"/>
            <a:ext cx="5155597" cy="4221145"/>
          </a:xfrm>
          <a:custGeom>
            <a:avLst/>
            <a:gdLst/>
            <a:ahLst/>
            <a:cxnLst/>
            <a:rect l="l" t="t" r="r" b="b"/>
            <a:pathLst>
              <a:path w="5155597" h="4221145">
                <a:moveTo>
                  <a:pt x="0" y="0"/>
                </a:moveTo>
                <a:lnTo>
                  <a:pt x="5155597" y="0"/>
                </a:lnTo>
                <a:lnTo>
                  <a:pt x="5155597" y="4221144"/>
                </a:lnTo>
                <a:lnTo>
                  <a:pt x="0" y="4221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Freeform 5"/>
          <p:cNvSpPr/>
          <p:nvPr/>
        </p:nvSpPr>
        <p:spPr>
          <a:xfrm>
            <a:off x="10142429" y="4652048"/>
            <a:ext cx="5059471" cy="5097704"/>
          </a:xfrm>
          <a:custGeom>
            <a:avLst/>
            <a:gdLst/>
            <a:ahLst/>
            <a:cxnLst/>
            <a:rect l="l" t="t" r="r" b="b"/>
            <a:pathLst>
              <a:path w="5059471" h="5097704">
                <a:moveTo>
                  <a:pt x="0" y="0"/>
                </a:moveTo>
                <a:lnTo>
                  <a:pt x="5059471" y="0"/>
                </a:lnTo>
                <a:lnTo>
                  <a:pt x="5059471" y="5097704"/>
                </a:lnTo>
                <a:lnTo>
                  <a:pt x="0" y="5097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6" name="Freeform 6"/>
          <p:cNvSpPr/>
          <p:nvPr/>
        </p:nvSpPr>
        <p:spPr>
          <a:xfrm>
            <a:off x="3128199" y="3605248"/>
            <a:ext cx="5450066" cy="4114800"/>
          </a:xfrm>
          <a:custGeom>
            <a:avLst/>
            <a:gdLst/>
            <a:ahLst/>
            <a:cxnLst/>
            <a:rect l="l" t="t" r="r" b="b"/>
            <a:pathLst>
              <a:path w="5450066" h="4114800">
                <a:moveTo>
                  <a:pt x="0" y="0"/>
                </a:moveTo>
                <a:lnTo>
                  <a:pt x="5450066" y="0"/>
                </a:lnTo>
                <a:lnTo>
                  <a:pt x="54500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7" name="Freeform 7"/>
          <p:cNvSpPr/>
          <p:nvPr/>
        </p:nvSpPr>
        <p:spPr>
          <a:xfrm>
            <a:off x="11246548" y="5347206"/>
            <a:ext cx="3955351" cy="4114800"/>
          </a:xfrm>
          <a:custGeom>
            <a:avLst/>
            <a:gdLst/>
            <a:ahLst/>
            <a:cxnLst/>
            <a:rect l="l" t="t" r="r" b="b"/>
            <a:pathLst>
              <a:path w="3955351" h="4114800">
                <a:moveTo>
                  <a:pt x="0" y="0"/>
                </a:moveTo>
                <a:lnTo>
                  <a:pt x="3955352" y="0"/>
                </a:lnTo>
                <a:lnTo>
                  <a:pt x="395535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8" name="TextBox 8"/>
          <p:cNvSpPr txBox="1"/>
          <p:nvPr/>
        </p:nvSpPr>
        <p:spPr>
          <a:xfrm>
            <a:off x="1844952" y="1162711"/>
            <a:ext cx="13681420"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grpSp>
        <p:nvGrpSpPr>
          <p:cNvPr id="9" name="Group 9"/>
          <p:cNvGrpSpPr/>
          <p:nvPr/>
        </p:nvGrpSpPr>
        <p:grpSpPr>
          <a:xfrm>
            <a:off x="15526372" y="8273527"/>
            <a:ext cx="2545567" cy="1969545"/>
            <a:chOff x="0" y="0"/>
            <a:chExt cx="3394090" cy="2626060"/>
          </a:xfrm>
        </p:grpSpPr>
        <p:sp>
          <p:nvSpPr>
            <p:cNvPr id="10" name="Freeform 10"/>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12"/>
              <a:stretch>
                <a:fillRect/>
              </a:stretch>
            </a:blipFill>
          </p:spPr>
          <p:txBody>
            <a:bodyPr/>
            <a:lstStyle/>
            <a:p>
              <a:endParaRPr lang="nl-BE"/>
            </a:p>
          </p:txBody>
        </p:sp>
        <p:sp>
          <p:nvSpPr>
            <p:cNvPr id="11" name="Freeform 11"/>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13"/>
              <a:stretch>
                <a:fillRect/>
              </a:stretch>
            </a:blipFill>
          </p:spPr>
          <p:txBody>
            <a:bodyPr/>
            <a:lstStyle/>
            <a:p>
              <a:endParaRPr lang="nl-BE"/>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81" y="649288"/>
            <a:ext cx="17185838" cy="758825"/>
            <a:chOff x="0" y="0"/>
            <a:chExt cx="22914451" cy="1011767"/>
          </a:xfrm>
        </p:grpSpPr>
        <p:sp>
          <p:nvSpPr>
            <p:cNvPr id="3" name="TextBox 3"/>
            <p:cNvSpPr txBox="1"/>
            <p:nvPr/>
          </p:nvSpPr>
          <p:spPr>
            <a:xfrm>
              <a:off x="0" y="-104775"/>
              <a:ext cx="7886887"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Frame (Bril)</a:t>
              </a:r>
            </a:p>
          </p:txBody>
        </p:sp>
        <p:sp>
          <p:nvSpPr>
            <p:cNvPr id="4" name="TextBox 4"/>
            <p:cNvSpPr txBox="1"/>
            <p:nvPr/>
          </p:nvSpPr>
          <p:spPr>
            <a:xfrm>
              <a:off x="13157200" y="-104775"/>
              <a:ext cx="9757251"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Wat mensen zeggen</a:t>
              </a:r>
            </a:p>
          </p:txBody>
        </p:sp>
      </p:grpSp>
      <p:grpSp>
        <p:nvGrpSpPr>
          <p:cNvPr id="5" name="Group 5"/>
          <p:cNvGrpSpPr/>
          <p:nvPr/>
        </p:nvGrpSpPr>
        <p:grpSpPr>
          <a:xfrm>
            <a:off x="6915918" y="1772753"/>
            <a:ext cx="10287000" cy="8162104"/>
            <a:chOff x="0" y="0"/>
            <a:chExt cx="13716000" cy="10882806"/>
          </a:xfrm>
        </p:grpSpPr>
        <p:sp>
          <p:nvSpPr>
            <p:cNvPr id="6" name="TextBox 6"/>
            <p:cNvSpPr txBox="1"/>
            <p:nvPr/>
          </p:nvSpPr>
          <p:spPr>
            <a:xfrm>
              <a:off x="0" y="-57150"/>
              <a:ext cx="13716000"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“Zij willen zich niet aanpassen aan het leven hier.“ </a:t>
              </a:r>
            </a:p>
          </p:txBody>
        </p:sp>
        <p:sp>
          <p:nvSpPr>
            <p:cNvPr id="7" name="TextBox 7"/>
            <p:cNvSpPr txBox="1"/>
            <p:nvPr/>
          </p:nvSpPr>
          <p:spPr>
            <a:xfrm>
              <a:off x="0" y="2105989"/>
              <a:ext cx="13716000" cy="13779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“Migranten en vluchtelingen brengen meer gevaar.” </a:t>
              </a:r>
            </a:p>
          </p:txBody>
        </p:sp>
        <p:sp>
          <p:nvSpPr>
            <p:cNvPr id="8" name="TextBox 8"/>
            <p:cNvSpPr txBox="1"/>
            <p:nvPr/>
          </p:nvSpPr>
          <p:spPr>
            <a:xfrm>
              <a:off x="0" y="4862342"/>
              <a:ext cx="13716000" cy="20891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“Hoe meer migranten en vluchtelingen, hoe minder ruimte er is om alles in controle te houden. Er worden teveel toegelaten in het land.”</a:t>
              </a:r>
            </a:p>
          </p:txBody>
        </p:sp>
        <p:sp>
          <p:nvSpPr>
            <p:cNvPr id="9" name="TextBox 9"/>
            <p:cNvSpPr txBox="1"/>
            <p:nvPr/>
          </p:nvSpPr>
          <p:spPr>
            <a:xfrm>
              <a:off x="0" y="8082456"/>
              <a:ext cx="13716000" cy="2800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“Migranten en vluchtelingen komen enkel naar hier om te genieten van alle voordelen. De mensen die hier al waren worden uit in de steek gelaten.” </a:t>
              </a:r>
            </a:p>
          </p:txBody>
        </p:sp>
      </p:grpSp>
      <p:grpSp>
        <p:nvGrpSpPr>
          <p:cNvPr id="10" name="Group 10"/>
          <p:cNvGrpSpPr/>
          <p:nvPr/>
        </p:nvGrpSpPr>
        <p:grpSpPr>
          <a:xfrm>
            <a:off x="1028700" y="1772753"/>
            <a:ext cx="5887218" cy="7834231"/>
            <a:chOff x="0" y="0"/>
            <a:chExt cx="7849623" cy="10445641"/>
          </a:xfrm>
        </p:grpSpPr>
        <p:sp>
          <p:nvSpPr>
            <p:cNvPr id="11" name="TextBox 11"/>
            <p:cNvSpPr txBox="1"/>
            <p:nvPr/>
          </p:nvSpPr>
          <p:spPr>
            <a:xfrm>
              <a:off x="0" y="427813"/>
              <a:ext cx="4979430" cy="13779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Botsende beschaving </a:t>
              </a:r>
            </a:p>
          </p:txBody>
        </p:sp>
        <p:sp>
          <p:nvSpPr>
            <p:cNvPr id="12" name="TextBox 12"/>
            <p:cNvSpPr txBox="1"/>
            <p:nvPr/>
          </p:nvSpPr>
          <p:spPr>
            <a:xfrm>
              <a:off x="0" y="2696000"/>
              <a:ext cx="4178169" cy="13779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De vijandige indringer </a:t>
              </a:r>
            </a:p>
          </p:txBody>
        </p:sp>
        <p:sp>
          <p:nvSpPr>
            <p:cNvPr id="13" name="Freeform 13"/>
            <p:cNvSpPr/>
            <p:nvPr/>
          </p:nvSpPr>
          <p:spPr>
            <a:xfrm>
              <a:off x="4615748" y="0"/>
              <a:ext cx="1929308" cy="1996220"/>
            </a:xfrm>
            <a:custGeom>
              <a:avLst/>
              <a:gdLst/>
              <a:ahLst/>
              <a:cxnLst/>
              <a:rect l="l" t="t" r="r" b="b"/>
              <a:pathLst>
                <a:path w="1929308" h="1996220">
                  <a:moveTo>
                    <a:pt x="0" y="0"/>
                  </a:moveTo>
                  <a:lnTo>
                    <a:pt x="1929308" y="0"/>
                  </a:lnTo>
                  <a:lnTo>
                    <a:pt x="1929308" y="1996220"/>
                  </a:lnTo>
                  <a:lnTo>
                    <a:pt x="0" y="1996220"/>
                  </a:lnTo>
                  <a:lnTo>
                    <a:pt x="0" y="0"/>
                  </a:lnTo>
                  <a:close/>
                </a:path>
              </a:pathLst>
            </a:custGeom>
            <a:blipFill>
              <a:blip r:embed="rId2"/>
              <a:stretch>
                <a:fillRect/>
              </a:stretch>
            </a:blipFill>
          </p:spPr>
          <p:txBody>
            <a:bodyPr/>
            <a:lstStyle/>
            <a:p>
              <a:endParaRPr lang="nl-BE"/>
            </a:p>
          </p:txBody>
        </p:sp>
        <p:sp>
          <p:nvSpPr>
            <p:cNvPr id="14" name="Freeform 14"/>
            <p:cNvSpPr/>
            <p:nvPr/>
          </p:nvSpPr>
          <p:spPr>
            <a:xfrm>
              <a:off x="4615748" y="2393368"/>
              <a:ext cx="2143239" cy="2040364"/>
            </a:xfrm>
            <a:custGeom>
              <a:avLst/>
              <a:gdLst/>
              <a:ahLst/>
              <a:cxnLst/>
              <a:rect l="l" t="t" r="r" b="b"/>
              <a:pathLst>
                <a:path w="2143239" h="2040364">
                  <a:moveTo>
                    <a:pt x="0" y="0"/>
                  </a:moveTo>
                  <a:lnTo>
                    <a:pt x="2143239" y="0"/>
                  </a:lnTo>
                  <a:lnTo>
                    <a:pt x="2143239" y="2040364"/>
                  </a:lnTo>
                  <a:lnTo>
                    <a:pt x="0" y="2040364"/>
                  </a:lnTo>
                  <a:lnTo>
                    <a:pt x="0" y="0"/>
                  </a:lnTo>
                  <a:close/>
                </a:path>
              </a:pathLst>
            </a:custGeom>
            <a:blipFill>
              <a:blip r:embed="rId3"/>
              <a:stretch>
                <a:fillRect/>
              </a:stretch>
            </a:blipFill>
          </p:spPr>
          <p:txBody>
            <a:bodyPr/>
            <a:lstStyle/>
            <a:p>
              <a:endParaRPr lang="nl-BE"/>
            </a:p>
          </p:txBody>
        </p:sp>
        <p:sp>
          <p:nvSpPr>
            <p:cNvPr id="15" name="TextBox 15"/>
            <p:cNvSpPr txBox="1"/>
            <p:nvPr/>
          </p:nvSpPr>
          <p:spPr>
            <a:xfrm>
              <a:off x="0" y="5732834"/>
              <a:ext cx="7849623"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Controle</a:t>
              </a:r>
            </a:p>
          </p:txBody>
        </p:sp>
        <p:sp>
          <p:nvSpPr>
            <p:cNvPr id="16" name="Freeform 16"/>
            <p:cNvSpPr/>
            <p:nvPr/>
          </p:nvSpPr>
          <p:spPr>
            <a:xfrm>
              <a:off x="4509444" y="5362713"/>
              <a:ext cx="2040294" cy="2073742"/>
            </a:xfrm>
            <a:custGeom>
              <a:avLst/>
              <a:gdLst/>
              <a:ahLst/>
              <a:cxnLst/>
              <a:rect l="l" t="t" r="r" b="b"/>
              <a:pathLst>
                <a:path w="2040294" h="2073742">
                  <a:moveTo>
                    <a:pt x="0" y="0"/>
                  </a:moveTo>
                  <a:lnTo>
                    <a:pt x="2040294" y="0"/>
                  </a:lnTo>
                  <a:lnTo>
                    <a:pt x="2040294" y="2073741"/>
                  </a:lnTo>
                  <a:lnTo>
                    <a:pt x="0" y="2073741"/>
                  </a:lnTo>
                  <a:lnTo>
                    <a:pt x="0" y="0"/>
                  </a:lnTo>
                  <a:close/>
                </a:path>
              </a:pathLst>
            </a:custGeom>
            <a:blipFill>
              <a:blip r:embed="rId4"/>
              <a:stretch>
                <a:fillRect/>
              </a:stretch>
            </a:blipFill>
          </p:spPr>
          <p:txBody>
            <a:bodyPr/>
            <a:lstStyle/>
            <a:p>
              <a:endParaRPr lang="nl-BE"/>
            </a:p>
          </p:txBody>
        </p:sp>
        <p:sp>
          <p:nvSpPr>
            <p:cNvPr id="17" name="TextBox 17"/>
            <p:cNvSpPr txBox="1"/>
            <p:nvPr/>
          </p:nvSpPr>
          <p:spPr>
            <a:xfrm>
              <a:off x="0" y="8618219"/>
              <a:ext cx="3657158" cy="13779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Kosten en baten </a:t>
              </a:r>
            </a:p>
          </p:txBody>
        </p:sp>
        <p:sp>
          <p:nvSpPr>
            <p:cNvPr id="18" name="Freeform 18"/>
            <p:cNvSpPr/>
            <p:nvPr/>
          </p:nvSpPr>
          <p:spPr>
            <a:xfrm>
              <a:off x="4509444" y="8363554"/>
              <a:ext cx="2141916" cy="2082086"/>
            </a:xfrm>
            <a:custGeom>
              <a:avLst/>
              <a:gdLst/>
              <a:ahLst/>
              <a:cxnLst/>
              <a:rect l="l" t="t" r="r" b="b"/>
              <a:pathLst>
                <a:path w="2141916" h="2082086">
                  <a:moveTo>
                    <a:pt x="0" y="0"/>
                  </a:moveTo>
                  <a:lnTo>
                    <a:pt x="2141916" y="0"/>
                  </a:lnTo>
                  <a:lnTo>
                    <a:pt x="2141916" y="2082087"/>
                  </a:lnTo>
                  <a:lnTo>
                    <a:pt x="0" y="2082087"/>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81" y="649288"/>
            <a:ext cx="17185838" cy="758825"/>
            <a:chOff x="0" y="0"/>
            <a:chExt cx="22914451" cy="1011767"/>
          </a:xfrm>
        </p:grpSpPr>
        <p:sp>
          <p:nvSpPr>
            <p:cNvPr id="3" name="TextBox 3"/>
            <p:cNvSpPr txBox="1"/>
            <p:nvPr/>
          </p:nvSpPr>
          <p:spPr>
            <a:xfrm>
              <a:off x="0" y="-104775"/>
              <a:ext cx="7886887"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Frame (Bril)</a:t>
              </a:r>
            </a:p>
          </p:txBody>
        </p:sp>
        <p:sp>
          <p:nvSpPr>
            <p:cNvPr id="4" name="TextBox 4"/>
            <p:cNvSpPr txBox="1"/>
            <p:nvPr/>
          </p:nvSpPr>
          <p:spPr>
            <a:xfrm>
              <a:off x="13157200" y="-104775"/>
              <a:ext cx="9757251"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Wat mensen zeggen</a:t>
              </a:r>
            </a:p>
          </p:txBody>
        </p:sp>
      </p:grpSp>
      <p:grpSp>
        <p:nvGrpSpPr>
          <p:cNvPr id="5" name="Group 5"/>
          <p:cNvGrpSpPr/>
          <p:nvPr/>
        </p:nvGrpSpPr>
        <p:grpSpPr>
          <a:xfrm>
            <a:off x="6930374" y="2146083"/>
            <a:ext cx="10806545" cy="7010328"/>
            <a:chOff x="0" y="0"/>
            <a:chExt cx="14408727" cy="9347104"/>
          </a:xfrm>
        </p:grpSpPr>
        <p:sp>
          <p:nvSpPr>
            <p:cNvPr id="6" name="TextBox 6"/>
            <p:cNvSpPr txBox="1"/>
            <p:nvPr/>
          </p:nvSpPr>
          <p:spPr>
            <a:xfrm>
              <a:off x="0" y="3368776"/>
              <a:ext cx="14408727" cy="20891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“Migratie is van alle tijden, de mensheid heeft nooit een wereld gekend zonder. Het is dus normaal dat mensen zich altijd zullen verplaatsen en verhuizen.”</a:t>
              </a:r>
            </a:p>
          </p:txBody>
        </p:sp>
        <p:sp>
          <p:nvSpPr>
            <p:cNvPr id="7" name="TextBox 7"/>
            <p:cNvSpPr txBox="1"/>
            <p:nvPr/>
          </p:nvSpPr>
          <p:spPr>
            <a:xfrm>
              <a:off x="0" y="6546754"/>
              <a:ext cx="14408727" cy="28003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“In hun thuisland worden ze niet goed behandeld, dus we moeten samenkomen om dit mee aan te pakken. Zo zijn omstandigheden daar meer zoals hier.”</a:t>
              </a:r>
            </a:p>
          </p:txBody>
        </p:sp>
        <p:sp>
          <p:nvSpPr>
            <p:cNvPr id="8" name="TextBox 8"/>
            <p:cNvSpPr txBox="1"/>
            <p:nvPr/>
          </p:nvSpPr>
          <p:spPr>
            <a:xfrm>
              <a:off x="78326" y="-57150"/>
              <a:ext cx="14330401" cy="20891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“Nieuwkomers kunnen een steentje bijdragen aan onze samenleving, zowel op economisch als op sociaal vlak.”</a:t>
              </a:r>
            </a:p>
          </p:txBody>
        </p:sp>
      </p:grpSp>
      <p:grpSp>
        <p:nvGrpSpPr>
          <p:cNvPr id="9" name="Group 9"/>
          <p:cNvGrpSpPr/>
          <p:nvPr/>
        </p:nvGrpSpPr>
        <p:grpSpPr>
          <a:xfrm>
            <a:off x="1028700" y="2146083"/>
            <a:ext cx="5037423" cy="6216498"/>
            <a:chOff x="0" y="0"/>
            <a:chExt cx="6716564" cy="8288664"/>
          </a:xfrm>
        </p:grpSpPr>
        <p:sp>
          <p:nvSpPr>
            <p:cNvPr id="10" name="TextBox 10"/>
            <p:cNvSpPr txBox="1"/>
            <p:nvPr/>
          </p:nvSpPr>
          <p:spPr>
            <a:xfrm>
              <a:off x="0" y="4067068"/>
              <a:ext cx="3554714"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Panta rhei </a:t>
              </a:r>
            </a:p>
          </p:txBody>
        </p:sp>
        <p:sp>
          <p:nvSpPr>
            <p:cNvPr id="11" name="TextBox 11"/>
            <p:cNvSpPr txBox="1"/>
            <p:nvPr/>
          </p:nvSpPr>
          <p:spPr>
            <a:xfrm>
              <a:off x="0" y="7148165"/>
              <a:ext cx="3554714"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De kloof </a:t>
              </a:r>
            </a:p>
          </p:txBody>
        </p:sp>
        <p:sp>
          <p:nvSpPr>
            <p:cNvPr id="12" name="Freeform 12"/>
            <p:cNvSpPr/>
            <p:nvPr/>
          </p:nvSpPr>
          <p:spPr>
            <a:xfrm>
              <a:off x="5058679" y="3553589"/>
              <a:ext cx="1573517" cy="1586630"/>
            </a:xfrm>
            <a:custGeom>
              <a:avLst/>
              <a:gdLst/>
              <a:ahLst/>
              <a:cxnLst/>
              <a:rect l="l" t="t" r="r" b="b"/>
              <a:pathLst>
                <a:path w="1573517" h="1586630">
                  <a:moveTo>
                    <a:pt x="0" y="0"/>
                  </a:moveTo>
                  <a:lnTo>
                    <a:pt x="1573517" y="0"/>
                  </a:lnTo>
                  <a:lnTo>
                    <a:pt x="1573517" y="1586629"/>
                  </a:lnTo>
                  <a:lnTo>
                    <a:pt x="0" y="1586629"/>
                  </a:lnTo>
                  <a:lnTo>
                    <a:pt x="0" y="0"/>
                  </a:lnTo>
                  <a:close/>
                </a:path>
              </a:pathLst>
            </a:custGeom>
            <a:blipFill>
              <a:blip r:embed="rId2"/>
              <a:stretch>
                <a:fillRect/>
              </a:stretch>
            </a:blipFill>
          </p:spPr>
          <p:txBody>
            <a:bodyPr/>
            <a:lstStyle/>
            <a:p>
              <a:endParaRPr lang="nl-BE"/>
            </a:p>
          </p:txBody>
        </p:sp>
        <p:sp>
          <p:nvSpPr>
            <p:cNvPr id="13" name="Freeform 13"/>
            <p:cNvSpPr/>
            <p:nvPr/>
          </p:nvSpPr>
          <p:spPr>
            <a:xfrm>
              <a:off x="5106684" y="6731567"/>
              <a:ext cx="1609880" cy="1557097"/>
            </a:xfrm>
            <a:custGeom>
              <a:avLst/>
              <a:gdLst/>
              <a:ahLst/>
              <a:cxnLst/>
              <a:rect l="l" t="t" r="r" b="b"/>
              <a:pathLst>
                <a:path w="1609880" h="1557097">
                  <a:moveTo>
                    <a:pt x="0" y="0"/>
                  </a:moveTo>
                  <a:lnTo>
                    <a:pt x="1609880" y="0"/>
                  </a:lnTo>
                  <a:lnTo>
                    <a:pt x="1609880" y="1557097"/>
                  </a:lnTo>
                  <a:lnTo>
                    <a:pt x="0" y="1557097"/>
                  </a:lnTo>
                  <a:lnTo>
                    <a:pt x="0" y="0"/>
                  </a:lnTo>
                  <a:close/>
                </a:path>
              </a:pathLst>
            </a:custGeom>
            <a:blipFill>
              <a:blip r:embed="rId3"/>
              <a:stretch>
                <a:fillRect/>
              </a:stretch>
            </a:blipFill>
          </p:spPr>
          <p:txBody>
            <a:bodyPr/>
            <a:lstStyle/>
            <a:p>
              <a:endParaRPr lang="nl-BE"/>
            </a:p>
          </p:txBody>
        </p:sp>
        <p:sp>
          <p:nvSpPr>
            <p:cNvPr id="14" name="TextBox 14"/>
            <p:cNvSpPr txBox="1"/>
            <p:nvPr/>
          </p:nvSpPr>
          <p:spPr>
            <a:xfrm>
              <a:off x="0" y="476913"/>
              <a:ext cx="3554714"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Win-win </a:t>
              </a:r>
            </a:p>
          </p:txBody>
        </p:sp>
        <p:sp>
          <p:nvSpPr>
            <p:cNvPr id="15" name="Freeform 15"/>
            <p:cNvSpPr/>
            <p:nvPr/>
          </p:nvSpPr>
          <p:spPr>
            <a:xfrm>
              <a:off x="4974311" y="0"/>
              <a:ext cx="1742254" cy="1677726"/>
            </a:xfrm>
            <a:custGeom>
              <a:avLst/>
              <a:gdLst/>
              <a:ahLst/>
              <a:cxnLst/>
              <a:rect l="l" t="t" r="r" b="b"/>
              <a:pathLst>
                <a:path w="1742254" h="1677726">
                  <a:moveTo>
                    <a:pt x="0" y="0"/>
                  </a:moveTo>
                  <a:lnTo>
                    <a:pt x="1742253" y="0"/>
                  </a:lnTo>
                  <a:lnTo>
                    <a:pt x="1742253" y="1677726"/>
                  </a:lnTo>
                  <a:lnTo>
                    <a:pt x="0" y="1677726"/>
                  </a:lnTo>
                  <a:lnTo>
                    <a:pt x="0" y="0"/>
                  </a:lnTo>
                  <a:close/>
                </a:path>
              </a:pathLst>
            </a:custGeom>
            <a:blipFill>
              <a:blip r:embed="rId4"/>
              <a:stretch>
                <a:fillRect/>
              </a:stretch>
            </a:blipFill>
          </p:spPr>
          <p:txBody>
            <a:bodyPr/>
            <a:lstStyle/>
            <a:p>
              <a:endParaRPr lang="nl-BE"/>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1081" y="649288"/>
            <a:ext cx="17185838" cy="758825"/>
            <a:chOff x="0" y="0"/>
            <a:chExt cx="22914451" cy="1011767"/>
          </a:xfrm>
        </p:grpSpPr>
        <p:sp>
          <p:nvSpPr>
            <p:cNvPr id="3" name="TextBox 3"/>
            <p:cNvSpPr txBox="1"/>
            <p:nvPr/>
          </p:nvSpPr>
          <p:spPr>
            <a:xfrm>
              <a:off x="0" y="-104775"/>
              <a:ext cx="7886887"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Frame (Bril)</a:t>
              </a:r>
            </a:p>
          </p:txBody>
        </p:sp>
        <p:sp>
          <p:nvSpPr>
            <p:cNvPr id="4" name="TextBox 4"/>
            <p:cNvSpPr txBox="1"/>
            <p:nvPr/>
          </p:nvSpPr>
          <p:spPr>
            <a:xfrm>
              <a:off x="13157200" y="-104775"/>
              <a:ext cx="9757251" cy="1116542"/>
            </a:xfrm>
            <a:prstGeom prst="rect">
              <a:avLst/>
            </a:prstGeom>
          </p:spPr>
          <p:txBody>
            <a:bodyPr lIns="0" tIns="0" rIns="0" bIns="0" rtlCol="0" anchor="t">
              <a:spAutoFit/>
            </a:bodyPr>
            <a:lstStyle/>
            <a:p>
              <a:pPr algn="ctr">
                <a:lnSpc>
                  <a:spcPts val="7000"/>
                </a:lnSpc>
                <a:spcBef>
                  <a:spcPct val="0"/>
                </a:spcBef>
              </a:pPr>
              <a:r>
                <a:rPr lang="en-US" sz="5000">
                  <a:solidFill>
                    <a:srgbClr val="058789"/>
                  </a:solidFill>
                  <a:latin typeface="TAN Garland"/>
                </a:rPr>
                <a:t>Wat mensen zeggen</a:t>
              </a:r>
            </a:p>
          </p:txBody>
        </p:sp>
      </p:grpSp>
      <p:grpSp>
        <p:nvGrpSpPr>
          <p:cNvPr id="5" name="Group 5"/>
          <p:cNvGrpSpPr/>
          <p:nvPr/>
        </p:nvGrpSpPr>
        <p:grpSpPr>
          <a:xfrm>
            <a:off x="7112215" y="1712624"/>
            <a:ext cx="10624705" cy="8366022"/>
            <a:chOff x="0" y="0"/>
            <a:chExt cx="14166273" cy="11154697"/>
          </a:xfrm>
        </p:grpSpPr>
        <p:sp>
          <p:nvSpPr>
            <p:cNvPr id="6" name="TextBox 6"/>
            <p:cNvSpPr txBox="1"/>
            <p:nvPr/>
          </p:nvSpPr>
          <p:spPr>
            <a:xfrm>
              <a:off x="0" y="-57150"/>
              <a:ext cx="14166273" cy="2089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“Migranten en vluchtelingen hadden geen keuze en moesten vluchten voor hun veiligheid. Ze hebben hulp nodig.” </a:t>
              </a:r>
            </a:p>
          </p:txBody>
        </p:sp>
        <p:sp>
          <p:nvSpPr>
            <p:cNvPr id="7" name="TextBox 7"/>
            <p:cNvSpPr txBox="1"/>
            <p:nvPr/>
          </p:nvSpPr>
          <p:spPr>
            <a:xfrm>
              <a:off x="0" y="2609850"/>
              <a:ext cx="14166273" cy="2089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 “Net zoals iedereen dromen nieuwkomers van een mooie en veilige toekomst. We moeten ze warm onthalen.” </a:t>
              </a:r>
            </a:p>
          </p:txBody>
        </p:sp>
        <p:sp>
          <p:nvSpPr>
            <p:cNvPr id="8" name="TextBox 8"/>
            <p:cNvSpPr txBox="1"/>
            <p:nvPr/>
          </p:nvSpPr>
          <p:spPr>
            <a:xfrm>
              <a:off x="0" y="5128547"/>
              <a:ext cx="14166273" cy="2089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“Je thuis achterlaten is een grote stap. Dat doe je niet zomaar. Vluchtelingen verdienen dus een kans om hun leven hier op te bouwen.”</a:t>
              </a:r>
            </a:p>
          </p:txBody>
        </p:sp>
        <p:sp>
          <p:nvSpPr>
            <p:cNvPr id="9" name="TextBox 9"/>
            <p:cNvSpPr txBox="1"/>
            <p:nvPr/>
          </p:nvSpPr>
          <p:spPr>
            <a:xfrm>
              <a:off x="0" y="7643147"/>
              <a:ext cx="14166273" cy="35115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“Vluchtelingen en migranten maken onze samenleving beter want ze brengen hun unieke kennis en vaardigheden naar hier. Ze vormen een verrijking voor onze huidige en toekomstige samenleving.”</a:t>
              </a:r>
            </a:p>
          </p:txBody>
        </p:sp>
      </p:grpSp>
      <p:grpSp>
        <p:nvGrpSpPr>
          <p:cNvPr id="10" name="Group 10"/>
          <p:cNvGrpSpPr/>
          <p:nvPr/>
        </p:nvGrpSpPr>
        <p:grpSpPr>
          <a:xfrm>
            <a:off x="1028700" y="1712624"/>
            <a:ext cx="5243973" cy="7152935"/>
            <a:chOff x="0" y="0"/>
            <a:chExt cx="6991965" cy="9537246"/>
          </a:xfrm>
        </p:grpSpPr>
        <p:sp>
          <p:nvSpPr>
            <p:cNvPr id="11" name="TextBox 11"/>
            <p:cNvSpPr txBox="1"/>
            <p:nvPr/>
          </p:nvSpPr>
          <p:spPr>
            <a:xfrm>
              <a:off x="0" y="-57150"/>
              <a:ext cx="4587216" cy="13779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Het onschuldig slachtoffer </a:t>
              </a:r>
            </a:p>
          </p:txBody>
        </p:sp>
        <p:sp>
          <p:nvSpPr>
            <p:cNvPr id="12" name="TextBox 12"/>
            <p:cNvSpPr txBox="1"/>
            <p:nvPr/>
          </p:nvSpPr>
          <p:spPr>
            <a:xfrm>
              <a:off x="0" y="2609850"/>
              <a:ext cx="4479853" cy="13779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Allemaal mensen</a:t>
              </a:r>
            </a:p>
          </p:txBody>
        </p:sp>
        <p:sp>
          <p:nvSpPr>
            <p:cNvPr id="13" name="TextBox 13"/>
            <p:cNvSpPr txBox="1"/>
            <p:nvPr/>
          </p:nvSpPr>
          <p:spPr>
            <a:xfrm>
              <a:off x="0" y="5128547"/>
              <a:ext cx="4074260"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De held </a:t>
              </a:r>
            </a:p>
          </p:txBody>
        </p:sp>
        <p:sp>
          <p:nvSpPr>
            <p:cNvPr id="14" name="Freeform 14"/>
            <p:cNvSpPr/>
            <p:nvPr/>
          </p:nvSpPr>
          <p:spPr>
            <a:xfrm>
              <a:off x="4920232" y="0"/>
              <a:ext cx="2071733" cy="2001899"/>
            </a:xfrm>
            <a:custGeom>
              <a:avLst/>
              <a:gdLst/>
              <a:ahLst/>
              <a:cxnLst/>
              <a:rect l="l" t="t" r="r" b="b"/>
              <a:pathLst>
                <a:path w="2071733" h="2001899">
                  <a:moveTo>
                    <a:pt x="0" y="0"/>
                  </a:moveTo>
                  <a:lnTo>
                    <a:pt x="2071733" y="0"/>
                  </a:lnTo>
                  <a:lnTo>
                    <a:pt x="2071733" y="2001899"/>
                  </a:lnTo>
                  <a:lnTo>
                    <a:pt x="0" y="2001899"/>
                  </a:lnTo>
                  <a:lnTo>
                    <a:pt x="0" y="0"/>
                  </a:lnTo>
                  <a:close/>
                </a:path>
              </a:pathLst>
            </a:custGeom>
            <a:blipFill>
              <a:blip r:embed="rId2"/>
              <a:stretch>
                <a:fillRect/>
              </a:stretch>
            </a:blipFill>
          </p:spPr>
          <p:txBody>
            <a:bodyPr/>
            <a:lstStyle/>
            <a:p>
              <a:endParaRPr lang="nl-BE"/>
            </a:p>
          </p:txBody>
        </p:sp>
        <p:sp>
          <p:nvSpPr>
            <p:cNvPr id="15" name="Freeform 15"/>
            <p:cNvSpPr/>
            <p:nvPr/>
          </p:nvSpPr>
          <p:spPr>
            <a:xfrm>
              <a:off x="4853272" y="4747071"/>
              <a:ext cx="1967911" cy="1936171"/>
            </a:xfrm>
            <a:custGeom>
              <a:avLst/>
              <a:gdLst/>
              <a:ahLst/>
              <a:cxnLst/>
              <a:rect l="l" t="t" r="r" b="b"/>
              <a:pathLst>
                <a:path w="1967911" h="1936171">
                  <a:moveTo>
                    <a:pt x="0" y="0"/>
                  </a:moveTo>
                  <a:lnTo>
                    <a:pt x="1967911" y="0"/>
                  </a:lnTo>
                  <a:lnTo>
                    <a:pt x="1967911" y="1936171"/>
                  </a:lnTo>
                  <a:lnTo>
                    <a:pt x="0" y="1936171"/>
                  </a:lnTo>
                  <a:lnTo>
                    <a:pt x="0" y="0"/>
                  </a:lnTo>
                  <a:close/>
                </a:path>
              </a:pathLst>
            </a:custGeom>
            <a:blipFill>
              <a:blip r:embed="rId3"/>
              <a:stretch>
                <a:fillRect/>
              </a:stretch>
            </a:blipFill>
          </p:spPr>
          <p:txBody>
            <a:bodyPr/>
            <a:lstStyle/>
            <a:p>
              <a:endParaRPr lang="nl-BE"/>
            </a:p>
          </p:txBody>
        </p:sp>
        <p:sp>
          <p:nvSpPr>
            <p:cNvPr id="16" name="Freeform 16"/>
            <p:cNvSpPr/>
            <p:nvPr/>
          </p:nvSpPr>
          <p:spPr>
            <a:xfrm>
              <a:off x="4920232" y="2408299"/>
              <a:ext cx="1900951" cy="1932372"/>
            </a:xfrm>
            <a:custGeom>
              <a:avLst/>
              <a:gdLst/>
              <a:ahLst/>
              <a:cxnLst/>
              <a:rect l="l" t="t" r="r" b="b"/>
              <a:pathLst>
                <a:path w="1900951" h="1932372">
                  <a:moveTo>
                    <a:pt x="0" y="0"/>
                  </a:moveTo>
                  <a:lnTo>
                    <a:pt x="1900951" y="0"/>
                  </a:lnTo>
                  <a:lnTo>
                    <a:pt x="1900951" y="1932372"/>
                  </a:lnTo>
                  <a:lnTo>
                    <a:pt x="0" y="1932372"/>
                  </a:lnTo>
                  <a:lnTo>
                    <a:pt x="0" y="0"/>
                  </a:lnTo>
                  <a:close/>
                </a:path>
              </a:pathLst>
            </a:custGeom>
            <a:blipFill>
              <a:blip r:embed="rId4"/>
              <a:stretch>
                <a:fillRect/>
              </a:stretch>
            </a:blipFill>
          </p:spPr>
          <p:txBody>
            <a:bodyPr/>
            <a:lstStyle/>
            <a:p>
              <a:endParaRPr lang="nl-BE"/>
            </a:p>
          </p:txBody>
        </p:sp>
        <p:sp>
          <p:nvSpPr>
            <p:cNvPr id="17" name="TextBox 17"/>
            <p:cNvSpPr txBox="1"/>
            <p:nvPr/>
          </p:nvSpPr>
          <p:spPr>
            <a:xfrm>
              <a:off x="0" y="7952021"/>
              <a:ext cx="3271034" cy="666750"/>
            </a:xfrm>
            <a:prstGeom prst="rect">
              <a:avLst/>
            </a:prstGeom>
          </p:spPr>
          <p:txBody>
            <a:bodyPr lIns="0" tIns="0" rIns="0" bIns="0" rtlCol="0" anchor="t">
              <a:spAutoFit/>
            </a:bodyPr>
            <a:lstStyle/>
            <a:p>
              <a:pPr>
                <a:lnSpc>
                  <a:spcPts val="4200"/>
                </a:lnSpc>
                <a:spcBef>
                  <a:spcPct val="0"/>
                </a:spcBef>
              </a:pPr>
              <a:r>
                <a:rPr lang="en-US" sz="3000">
                  <a:solidFill>
                    <a:srgbClr val="000000"/>
                  </a:solidFill>
                  <a:latin typeface="TAN Garland"/>
                </a:rPr>
                <a:t>Diversiteit </a:t>
              </a:r>
            </a:p>
          </p:txBody>
        </p:sp>
        <p:sp>
          <p:nvSpPr>
            <p:cNvPr id="18" name="Freeform 18"/>
            <p:cNvSpPr/>
            <p:nvPr/>
          </p:nvSpPr>
          <p:spPr>
            <a:xfrm>
              <a:off x="5140436" y="7700297"/>
              <a:ext cx="1851529" cy="1836950"/>
            </a:xfrm>
            <a:custGeom>
              <a:avLst/>
              <a:gdLst/>
              <a:ahLst/>
              <a:cxnLst/>
              <a:rect l="l" t="t" r="r" b="b"/>
              <a:pathLst>
                <a:path w="1851529" h="1836950">
                  <a:moveTo>
                    <a:pt x="0" y="0"/>
                  </a:moveTo>
                  <a:lnTo>
                    <a:pt x="1851529" y="0"/>
                  </a:lnTo>
                  <a:lnTo>
                    <a:pt x="1851529" y="1836949"/>
                  </a:lnTo>
                  <a:lnTo>
                    <a:pt x="0" y="1836949"/>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Beeldvorming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Beeldvorming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Beeldvorming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Beeldvorming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Beeldvorming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Beeldvorming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nl-BE"/>
          </a:p>
        </p:txBody>
      </p:sp>
      <p:sp>
        <p:nvSpPr>
          <p:cNvPr id="3" name="Freeform 3"/>
          <p:cNvSpPr/>
          <p:nvPr/>
        </p:nvSpPr>
        <p:spPr>
          <a:xfrm>
            <a:off x="10144199" y="6347038"/>
            <a:ext cx="7115101" cy="2911262"/>
          </a:xfrm>
          <a:custGeom>
            <a:avLst/>
            <a:gdLst/>
            <a:ahLst/>
            <a:cxnLst/>
            <a:rect l="l" t="t" r="r" b="b"/>
            <a:pathLst>
              <a:path w="7115101" h="2911262">
                <a:moveTo>
                  <a:pt x="0" y="0"/>
                </a:moveTo>
                <a:lnTo>
                  <a:pt x="7115101" y="0"/>
                </a:lnTo>
                <a:lnTo>
                  <a:pt x="7115101" y="2911262"/>
                </a:lnTo>
                <a:lnTo>
                  <a:pt x="0" y="2911262"/>
                </a:lnTo>
                <a:lnTo>
                  <a:pt x="0" y="0"/>
                </a:lnTo>
                <a:close/>
              </a:path>
            </a:pathLst>
          </a:custGeom>
          <a:blipFill>
            <a:blip r:embed="rId4"/>
            <a:stretch>
              <a:fillRect/>
            </a:stretch>
          </a:blipFill>
        </p:spPr>
        <p:txBody>
          <a:bodyPr/>
          <a:lstStyle/>
          <a:p>
            <a:endParaRPr lang="nl-BE"/>
          </a:p>
        </p:txBody>
      </p:sp>
      <p:sp>
        <p:nvSpPr>
          <p:cNvPr id="4" name="Freeform 4"/>
          <p:cNvSpPr/>
          <p:nvPr/>
        </p:nvSpPr>
        <p:spPr>
          <a:xfrm>
            <a:off x="678387" y="7447921"/>
            <a:ext cx="2557014" cy="2557014"/>
          </a:xfrm>
          <a:custGeom>
            <a:avLst/>
            <a:gdLst/>
            <a:ahLst/>
            <a:cxnLst/>
            <a:rect l="l" t="t" r="r" b="b"/>
            <a:pathLst>
              <a:path w="2557014" h="2557014">
                <a:moveTo>
                  <a:pt x="0" y="0"/>
                </a:moveTo>
                <a:lnTo>
                  <a:pt x="2557014" y="0"/>
                </a:lnTo>
                <a:lnTo>
                  <a:pt x="2557014" y="2557014"/>
                </a:lnTo>
                <a:lnTo>
                  <a:pt x="0" y="2557014"/>
                </a:lnTo>
                <a:lnTo>
                  <a:pt x="0" y="0"/>
                </a:lnTo>
                <a:close/>
              </a:path>
            </a:pathLst>
          </a:custGeom>
          <a:blipFill>
            <a:blip r:embed="rId5"/>
            <a:stretch>
              <a:fillRect/>
            </a:stretch>
          </a:blipFill>
        </p:spPr>
        <p:txBody>
          <a:bodyPr/>
          <a:lstStyle/>
          <a:p>
            <a:endParaRPr lang="nl-BE"/>
          </a:p>
        </p:txBody>
      </p:sp>
      <p:sp>
        <p:nvSpPr>
          <p:cNvPr id="5" name="TextBox 5"/>
          <p:cNvSpPr txBox="1"/>
          <p:nvPr/>
        </p:nvSpPr>
        <p:spPr>
          <a:xfrm>
            <a:off x="4485022" y="2129044"/>
            <a:ext cx="1337586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6" name="TextBox 6"/>
          <p:cNvSpPr txBox="1"/>
          <p:nvPr/>
        </p:nvSpPr>
        <p:spPr>
          <a:xfrm>
            <a:off x="7729831" y="3917752"/>
            <a:ext cx="10131052"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Over Thuisvoelen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11567987" y="7397394"/>
            <a:ext cx="6720013" cy="2889606"/>
          </a:xfrm>
          <a:custGeom>
            <a:avLst/>
            <a:gdLst/>
            <a:ahLst/>
            <a:cxnLst/>
            <a:rect l="l" t="t" r="r" b="b"/>
            <a:pathLst>
              <a:path w="6720013" h="2889606">
                <a:moveTo>
                  <a:pt x="0" y="0"/>
                </a:moveTo>
                <a:lnTo>
                  <a:pt x="6720013" y="0"/>
                </a:lnTo>
                <a:lnTo>
                  <a:pt x="6720013" y="2889606"/>
                </a:lnTo>
                <a:lnTo>
                  <a:pt x="0" y="2889606"/>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5" name="Group 5"/>
          <p:cNvGrpSpPr/>
          <p:nvPr/>
        </p:nvGrpSpPr>
        <p:grpSpPr>
          <a:xfrm>
            <a:off x="540533" y="7923825"/>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2098814" y="3640158"/>
            <a:ext cx="7045186" cy="4772025"/>
          </a:xfrm>
          <a:prstGeom prst="rect">
            <a:avLst/>
          </a:prstGeom>
        </p:spPr>
        <p:txBody>
          <a:bodyPr lIns="0" tIns="0" rIns="0" bIns="0" rtlCol="0" anchor="t">
            <a:spAutoFit/>
          </a:bodyPr>
          <a:lstStyle/>
          <a:p>
            <a:pPr algn="l">
              <a:lnSpc>
                <a:spcPts val="6299"/>
              </a:lnSpc>
              <a:spcBef>
                <a:spcPct val="0"/>
              </a:spcBef>
            </a:pPr>
            <a:r>
              <a:rPr lang="en-US" sz="4500" u="none" strike="noStrike">
                <a:solidFill>
                  <a:srgbClr val="000000"/>
                </a:solidFill>
                <a:latin typeface="TAN Garland"/>
              </a:rPr>
              <a:t>4 lesmomenten:</a:t>
            </a:r>
          </a:p>
          <a:p>
            <a:pPr marL="971550" lvl="1" indent="-485775" algn="l">
              <a:lnSpc>
                <a:spcPts val="6299"/>
              </a:lnSpc>
              <a:spcBef>
                <a:spcPct val="0"/>
              </a:spcBef>
              <a:buFont typeface="Arial"/>
              <a:buChar char="•"/>
            </a:pPr>
            <a:r>
              <a:rPr lang="en-US" sz="4500" u="none" strike="noStrike">
                <a:solidFill>
                  <a:srgbClr val="000000"/>
                </a:solidFill>
                <a:latin typeface="TAN Garland"/>
              </a:rPr>
              <a:t>Andere Praat?</a:t>
            </a:r>
          </a:p>
          <a:p>
            <a:pPr marL="971550" lvl="1" indent="-485775" algn="l">
              <a:lnSpc>
                <a:spcPts val="6299"/>
              </a:lnSpc>
              <a:buFont typeface="Arial"/>
              <a:buChar char="•"/>
            </a:pPr>
            <a:r>
              <a:rPr lang="en-US" sz="4500">
                <a:solidFill>
                  <a:srgbClr val="000000"/>
                </a:solidFill>
                <a:latin typeface="TAN Garland"/>
              </a:rPr>
              <a:t>over migratie</a:t>
            </a:r>
          </a:p>
          <a:p>
            <a:pPr marL="971550" lvl="1" indent="-485775" algn="l">
              <a:lnSpc>
                <a:spcPts val="6299"/>
              </a:lnSpc>
              <a:buFont typeface="Arial"/>
              <a:buChar char="•"/>
            </a:pPr>
            <a:r>
              <a:rPr lang="en-US" sz="4500" u="none" strike="noStrike">
                <a:solidFill>
                  <a:srgbClr val="000000"/>
                </a:solidFill>
                <a:latin typeface="TAN Garland"/>
              </a:rPr>
              <a:t>over beeldvorming</a:t>
            </a:r>
          </a:p>
          <a:p>
            <a:pPr marL="971550" lvl="1" indent="-485775" algn="l">
              <a:lnSpc>
                <a:spcPts val="6299"/>
              </a:lnSpc>
              <a:buFont typeface="Arial"/>
              <a:buChar char="•"/>
            </a:pPr>
            <a:r>
              <a:rPr lang="en-US" sz="4500" u="none" strike="noStrike">
                <a:solidFill>
                  <a:srgbClr val="000000"/>
                </a:solidFill>
                <a:latin typeface="TAN Garland"/>
              </a:rPr>
              <a:t>over thuisvoelen</a:t>
            </a:r>
          </a:p>
          <a:p>
            <a:pPr algn="l">
              <a:lnSpc>
                <a:spcPts val="6299"/>
              </a:lnSpc>
              <a:spcBef>
                <a:spcPct val="0"/>
              </a:spcBef>
            </a:pPr>
            <a:r>
              <a:rPr lang="en-US" sz="4500" u="none" strike="noStrike">
                <a:solidFill>
                  <a:srgbClr val="000000"/>
                </a:solidFill>
                <a:latin typeface="TAN Garland"/>
              </a:rPr>
              <a:t>En... Actie!</a:t>
            </a:r>
          </a:p>
        </p:txBody>
      </p:sp>
      <p:sp>
        <p:nvSpPr>
          <p:cNvPr id="9" name="TextBox 9"/>
          <p:cNvSpPr txBox="1"/>
          <p:nvPr/>
        </p:nvSpPr>
        <p:spPr>
          <a:xfrm>
            <a:off x="753931" y="472419"/>
            <a:ext cx="1398113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10" name="TextBox 10"/>
          <p:cNvSpPr txBox="1"/>
          <p:nvPr/>
        </p:nvSpPr>
        <p:spPr>
          <a:xfrm>
            <a:off x="8494795" y="1793656"/>
            <a:ext cx="9098578" cy="679450"/>
          </a:xfrm>
          <a:prstGeom prst="rect">
            <a:avLst/>
          </a:prstGeom>
        </p:spPr>
        <p:txBody>
          <a:bodyPr lIns="0" tIns="0" rIns="0" bIns="0" rtlCol="0" anchor="t">
            <a:spAutoFit/>
          </a:bodyPr>
          <a:lstStyle/>
          <a:p>
            <a:pPr algn="ctr">
              <a:lnSpc>
                <a:spcPts val="5599"/>
              </a:lnSpc>
              <a:spcBef>
                <a:spcPct val="0"/>
              </a:spcBef>
            </a:pPr>
            <a:r>
              <a:rPr lang="en-US" sz="3999">
                <a:solidFill>
                  <a:srgbClr val="992800"/>
                </a:solidFill>
                <a:latin typeface="TAN Ashford"/>
              </a:rPr>
              <a:t>3de jaar zorg en welzijn </a:t>
            </a:r>
          </a:p>
        </p:txBody>
      </p:sp>
      <p:sp>
        <p:nvSpPr>
          <p:cNvPr id="11" name="TextBox 11"/>
          <p:cNvSpPr txBox="1"/>
          <p:nvPr/>
        </p:nvSpPr>
        <p:spPr>
          <a:xfrm>
            <a:off x="9521492" y="3640158"/>
            <a:ext cx="7045186" cy="3971925"/>
          </a:xfrm>
          <a:prstGeom prst="rect">
            <a:avLst/>
          </a:prstGeom>
        </p:spPr>
        <p:txBody>
          <a:bodyPr lIns="0" tIns="0" rIns="0" bIns="0" rtlCol="0" anchor="t">
            <a:spAutoFit/>
          </a:bodyPr>
          <a:lstStyle/>
          <a:p>
            <a:pPr>
              <a:lnSpc>
                <a:spcPts val="6299"/>
              </a:lnSpc>
            </a:pPr>
            <a:r>
              <a:rPr lang="en-US" sz="4500">
                <a:solidFill>
                  <a:srgbClr val="000000"/>
                </a:solidFill>
                <a:latin typeface="TAN Garland"/>
              </a:rPr>
              <a:t>Tijdens de lessen: </a:t>
            </a:r>
          </a:p>
          <a:p>
            <a:pPr marL="971550" lvl="1" indent="-485775">
              <a:lnSpc>
                <a:spcPts val="6299"/>
              </a:lnSpc>
              <a:buFont typeface="Arial"/>
              <a:buChar char="•"/>
            </a:pPr>
            <a:r>
              <a:rPr lang="en-US" sz="4500">
                <a:solidFill>
                  <a:srgbClr val="000000"/>
                </a:solidFill>
                <a:latin typeface="TAN Garland"/>
              </a:rPr>
              <a:t>Safe space</a:t>
            </a:r>
          </a:p>
          <a:p>
            <a:pPr marL="971550" lvl="1" indent="-485775">
              <a:lnSpc>
                <a:spcPts val="6299"/>
              </a:lnSpc>
              <a:buFont typeface="Arial"/>
              <a:buChar char="•"/>
            </a:pPr>
            <a:r>
              <a:rPr lang="en-US" sz="4500">
                <a:solidFill>
                  <a:srgbClr val="000000"/>
                </a:solidFill>
                <a:latin typeface="TAN Garland"/>
              </a:rPr>
              <a:t>Nieuwe kennis</a:t>
            </a:r>
          </a:p>
          <a:p>
            <a:pPr marL="971550" lvl="1" indent="-485775">
              <a:lnSpc>
                <a:spcPts val="6299"/>
              </a:lnSpc>
              <a:buFont typeface="Arial"/>
              <a:buChar char="•"/>
            </a:pPr>
            <a:r>
              <a:rPr lang="en-US" sz="4500">
                <a:solidFill>
                  <a:srgbClr val="000000"/>
                </a:solidFill>
                <a:latin typeface="TAN Garland"/>
              </a:rPr>
              <a:t>Praten met elkaar</a:t>
            </a:r>
          </a:p>
          <a:p>
            <a:pPr marL="971550" lvl="1" indent="-485775" algn="l">
              <a:lnSpc>
                <a:spcPts val="6299"/>
              </a:lnSpc>
              <a:spcBef>
                <a:spcPct val="0"/>
              </a:spcBef>
              <a:buFont typeface="Arial"/>
              <a:buChar char="•"/>
            </a:pPr>
            <a:r>
              <a:rPr lang="en-US" sz="4500">
                <a:solidFill>
                  <a:srgbClr val="000000"/>
                </a:solidFill>
                <a:latin typeface="TAN Garland"/>
              </a:rPr>
              <a:t>Exit-tickets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4" name="Group 4"/>
          <p:cNvGrpSpPr/>
          <p:nvPr/>
        </p:nvGrpSpPr>
        <p:grpSpPr>
          <a:xfrm>
            <a:off x="594513" y="7648199"/>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grpSp>
        <p:nvGrpSpPr>
          <p:cNvPr id="6" name="Group 6"/>
          <p:cNvGrpSpPr/>
          <p:nvPr/>
        </p:nvGrpSpPr>
        <p:grpSpPr>
          <a:xfrm>
            <a:off x="4946198" y="-18261"/>
            <a:ext cx="13341802" cy="10305261"/>
            <a:chOff x="0" y="0"/>
            <a:chExt cx="17789070" cy="13740348"/>
          </a:xfrm>
        </p:grpSpPr>
        <p:sp>
          <p:nvSpPr>
            <p:cNvPr id="7" name="Freeform 7"/>
            <p:cNvSpPr/>
            <p:nvPr/>
          </p:nvSpPr>
          <p:spPr>
            <a:xfrm>
              <a:off x="0" y="0"/>
              <a:ext cx="17789070" cy="13740348"/>
            </a:xfrm>
            <a:custGeom>
              <a:avLst/>
              <a:gdLst/>
              <a:ahLst/>
              <a:cxnLst/>
              <a:rect l="l" t="t" r="r" b="b"/>
              <a:pathLst>
                <a:path w="17789070" h="13740348">
                  <a:moveTo>
                    <a:pt x="0" y="0"/>
                  </a:moveTo>
                  <a:lnTo>
                    <a:pt x="17789070" y="0"/>
                  </a:lnTo>
                  <a:lnTo>
                    <a:pt x="17789070" y="13740348"/>
                  </a:lnTo>
                  <a:lnTo>
                    <a:pt x="0" y="13740348"/>
                  </a:lnTo>
                  <a:lnTo>
                    <a:pt x="0" y="0"/>
                  </a:lnTo>
                  <a:close/>
                </a:path>
              </a:pathLst>
            </a:custGeom>
            <a:blipFill>
              <a:blip r:embed="rId6">
                <a:alphaModFix amt="70000"/>
              </a:blip>
              <a:stretch>
                <a:fillRect/>
              </a:stretch>
            </a:blipFill>
          </p:spPr>
          <p:txBody>
            <a:bodyPr/>
            <a:lstStyle/>
            <a:p>
              <a:endParaRPr lang="nl-BE"/>
            </a:p>
          </p:txBody>
        </p:sp>
        <p:sp>
          <p:nvSpPr>
            <p:cNvPr id="8" name="TextBox 8"/>
            <p:cNvSpPr txBox="1"/>
            <p:nvPr/>
          </p:nvSpPr>
          <p:spPr>
            <a:xfrm>
              <a:off x="5545909" y="12633837"/>
              <a:ext cx="6732520"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Samenleving</a:t>
              </a:r>
            </a:p>
          </p:txBody>
        </p:sp>
        <p:sp>
          <p:nvSpPr>
            <p:cNvPr id="9" name="TextBox 9"/>
            <p:cNvSpPr txBox="1"/>
            <p:nvPr/>
          </p:nvSpPr>
          <p:spPr>
            <a:xfrm>
              <a:off x="3644655" y="9815402"/>
              <a:ext cx="10535027"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Migratieachtergrond</a:t>
              </a:r>
            </a:p>
          </p:txBody>
        </p:sp>
        <p:sp>
          <p:nvSpPr>
            <p:cNvPr id="10" name="TextBox 10"/>
            <p:cNvSpPr txBox="1"/>
            <p:nvPr/>
          </p:nvSpPr>
          <p:spPr>
            <a:xfrm>
              <a:off x="5545909" y="6297488"/>
              <a:ext cx="6732520"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Migrant</a:t>
              </a:r>
            </a:p>
          </p:txBody>
        </p:sp>
        <p:sp>
          <p:nvSpPr>
            <p:cNvPr id="11" name="TextBox 11"/>
            <p:cNvSpPr txBox="1"/>
            <p:nvPr/>
          </p:nvSpPr>
          <p:spPr>
            <a:xfrm>
              <a:off x="5528275" y="3051181"/>
              <a:ext cx="6732520"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Vluchteling</a:t>
              </a:r>
            </a:p>
          </p:txBody>
        </p:sp>
      </p:grpSp>
      <p:sp>
        <p:nvSpPr>
          <p:cNvPr id="12" name="TextBox 12"/>
          <p:cNvSpPr txBox="1"/>
          <p:nvPr/>
        </p:nvSpPr>
        <p:spPr>
          <a:xfrm>
            <a:off x="3140080" y="498476"/>
            <a:ext cx="6888845" cy="946149"/>
          </a:xfrm>
          <a:prstGeom prst="rect">
            <a:avLst/>
          </a:prstGeom>
        </p:spPr>
        <p:txBody>
          <a:bodyPr lIns="0" tIns="0" rIns="0" bIns="0" rtlCol="0" anchor="t">
            <a:spAutoFit/>
          </a:bodyPr>
          <a:lstStyle/>
          <a:p>
            <a:pPr algn="ctr">
              <a:lnSpc>
                <a:spcPts val="7700"/>
              </a:lnSpc>
              <a:spcBef>
                <a:spcPct val="0"/>
              </a:spcBef>
            </a:pPr>
            <a:r>
              <a:rPr lang="en-US" sz="5500">
                <a:solidFill>
                  <a:srgbClr val="992800"/>
                </a:solidFill>
                <a:latin typeface="TAN Ashford"/>
              </a:rPr>
              <a:t>Weet je nog?</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Weet je nog?</a:t>
            </a:r>
          </a:p>
        </p:txBody>
      </p:sp>
      <p:grpSp>
        <p:nvGrpSpPr>
          <p:cNvPr id="4" name="Group 4"/>
          <p:cNvGrpSpPr/>
          <p:nvPr/>
        </p:nvGrpSpPr>
        <p:grpSpPr>
          <a:xfrm>
            <a:off x="594513" y="7648199"/>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grpSp>
        <p:nvGrpSpPr>
          <p:cNvPr id="7" name="Group 7"/>
          <p:cNvGrpSpPr/>
          <p:nvPr/>
        </p:nvGrpSpPr>
        <p:grpSpPr>
          <a:xfrm>
            <a:off x="7416369" y="4718071"/>
            <a:ext cx="10553564" cy="5283534"/>
            <a:chOff x="0" y="0"/>
            <a:chExt cx="14071419" cy="7044711"/>
          </a:xfrm>
        </p:grpSpPr>
        <p:sp>
          <p:nvSpPr>
            <p:cNvPr id="8" name="Freeform 8"/>
            <p:cNvSpPr/>
            <p:nvPr/>
          </p:nvSpPr>
          <p:spPr>
            <a:xfrm>
              <a:off x="0" y="5395135"/>
              <a:ext cx="4981558" cy="1649577"/>
            </a:xfrm>
            <a:custGeom>
              <a:avLst/>
              <a:gdLst/>
              <a:ahLst/>
              <a:cxnLst/>
              <a:rect l="l" t="t" r="r" b="b"/>
              <a:pathLst>
                <a:path w="4981558" h="1649577">
                  <a:moveTo>
                    <a:pt x="0" y="0"/>
                  </a:moveTo>
                  <a:lnTo>
                    <a:pt x="4981558" y="0"/>
                  </a:lnTo>
                  <a:lnTo>
                    <a:pt x="4981558" y="1649576"/>
                  </a:lnTo>
                  <a:lnTo>
                    <a:pt x="0" y="1649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9" name="Freeform 9"/>
            <p:cNvSpPr/>
            <p:nvPr/>
          </p:nvSpPr>
          <p:spPr>
            <a:xfrm>
              <a:off x="4409157" y="5375871"/>
              <a:ext cx="4981558" cy="1649577"/>
            </a:xfrm>
            <a:custGeom>
              <a:avLst/>
              <a:gdLst/>
              <a:ahLst/>
              <a:cxnLst/>
              <a:rect l="l" t="t" r="r" b="b"/>
              <a:pathLst>
                <a:path w="4981558" h="1649577">
                  <a:moveTo>
                    <a:pt x="0" y="0"/>
                  </a:moveTo>
                  <a:lnTo>
                    <a:pt x="4981558" y="0"/>
                  </a:lnTo>
                  <a:lnTo>
                    <a:pt x="4981558" y="1649577"/>
                  </a:lnTo>
                  <a:lnTo>
                    <a:pt x="0" y="1649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0" name="Freeform 10"/>
            <p:cNvSpPr/>
            <p:nvPr/>
          </p:nvSpPr>
          <p:spPr>
            <a:xfrm>
              <a:off x="8818314" y="5375871"/>
              <a:ext cx="4981558" cy="1649577"/>
            </a:xfrm>
            <a:custGeom>
              <a:avLst/>
              <a:gdLst/>
              <a:ahLst/>
              <a:cxnLst/>
              <a:rect l="l" t="t" r="r" b="b"/>
              <a:pathLst>
                <a:path w="4981558" h="1649577">
                  <a:moveTo>
                    <a:pt x="0" y="0"/>
                  </a:moveTo>
                  <a:lnTo>
                    <a:pt x="4981558" y="0"/>
                  </a:lnTo>
                  <a:lnTo>
                    <a:pt x="4981558" y="1649577"/>
                  </a:lnTo>
                  <a:lnTo>
                    <a:pt x="0" y="1649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1" name="TextBox 11"/>
            <p:cNvSpPr txBox="1"/>
            <p:nvPr/>
          </p:nvSpPr>
          <p:spPr>
            <a:xfrm>
              <a:off x="970806" y="188704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(Van)Waar(Heen)?</a:t>
              </a:r>
            </a:p>
          </p:txBody>
        </p:sp>
        <p:sp>
          <p:nvSpPr>
            <p:cNvPr id="12" name="TextBox 12"/>
            <p:cNvSpPr txBox="1"/>
            <p:nvPr/>
          </p:nvSpPr>
          <p:spPr>
            <a:xfrm>
              <a:off x="2327777" y="-85725"/>
              <a:ext cx="9995448" cy="980752"/>
            </a:xfrm>
            <a:prstGeom prst="rect">
              <a:avLst/>
            </a:prstGeom>
          </p:spPr>
          <p:txBody>
            <a:bodyPr lIns="0" tIns="0" rIns="0" bIns="0" rtlCol="0" anchor="t">
              <a:spAutoFit/>
            </a:bodyPr>
            <a:lstStyle/>
            <a:p>
              <a:pPr algn="ctr">
                <a:lnSpc>
                  <a:spcPts val="6166"/>
                </a:lnSpc>
                <a:spcBef>
                  <a:spcPct val="0"/>
                </a:spcBef>
              </a:pPr>
              <a:r>
                <a:rPr lang="en-US" sz="4404">
                  <a:solidFill>
                    <a:srgbClr val="992800"/>
                  </a:solidFill>
                  <a:latin typeface="TAN Ashford"/>
                </a:rPr>
                <a:t>Migratie?</a:t>
              </a:r>
            </a:p>
          </p:txBody>
        </p:sp>
        <p:sp>
          <p:nvSpPr>
            <p:cNvPr id="13" name="TextBox 13"/>
            <p:cNvSpPr txBox="1"/>
            <p:nvPr/>
          </p:nvSpPr>
          <p:spPr>
            <a:xfrm>
              <a:off x="851172" y="346417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Wie?</a:t>
              </a:r>
            </a:p>
          </p:txBody>
        </p:sp>
        <p:sp>
          <p:nvSpPr>
            <p:cNvPr id="14" name="TextBox 14"/>
            <p:cNvSpPr txBox="1"/>
            <p:nvPr/>
          </p:nvSpPr>
          <p:spPr>
            <a:xfrm>
              <a:off x="8546767" y="3136002"/>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Waarom?</a:t>
              </a:r>
            </a:p>
          </p:txBody>
        </p:sp>
        <p:sp>
          <p:nvSpPr>
            <p:cNvPr id="15" name="TextBox 15"/>
            <p:cNvSpPr txBox="1"/>
            <p:nvPr/>
          </p:nvSpPr>
          <p:spPr>
            <a:xfrm>
              <a:off x="6375824" y="158994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Hoe?</a:t>
              </a:r>
            </a:p>
          </p:txBody>
        </p:sp>
        <p:sp>
          <p:nvSpPr>
            <p:cNvPr id="16" name="TextBox 16"/>
            <p:cNvSpPr txBox="1"/>
            <p:nvPr/>
          </p:nvSpPr>
          <p:spPr>
            <a:xfrm>
              <a:off x="5166839" y="4386687"/>
              <a:ext cx="5985058"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Invloed samenleving?</a:t>
              </a:r>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170044" y="876300"/>
            <a:ext cx="15888683"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Weet je nog? </a:t>
            </a:r>
          </a:p>
        </p:txBody>
      </p:sp>
      <p:sp>
        <p:nvSpPr>
          <p:cNvPr id="4" name="Freeform 4"/>
          <p:cNvSpPr/>
          <p:nvPr/>
        </p:nvSpPr>
        <p:spPr>
          <a:xfrm rot="5400000" flipH="1" flipV="1">
            <a:off x="-1028700" y="7886320"/>
            <a:ext cx="3429380" cy="3429380"/>
          </a:xfrm>
          <a:custGeom>
            <a:avLst/>
            <a:gdLst/>
            <a:ahLst/>
            <a:cxnLst/>
            <a:rect l="l" t="t" r="r" b="b"/>
            <a:pathLst>
              <a:path w="3429380" h="3429380">
                <a:moveTo>
                  <a:pt x="3429380" y="3429380"/>
                </a:moveTo>
                <a:lnTo>
                  <a:pt x="0" y="3429380"/>
                </a:lnTo>
                <a:lnTo>
                  <a:pt x="0" y="0"/>
                </a:lnTo>
                <a:lnTo>
                  <a:pt x="3429380" y="0"/>
                </a:lnTo>
                <a:lnTo>
                  <a:pt x="3429380" y="342938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5" name="Group 5"/>
          <p:cNvGrpSpPr/>
          <p:nvPr/>
        </p:nvGrpSpPr>
        <p:grpSpPr>
          <a:xfrm>
            <a:off x="1028700" y="2249652"/>
            <a:ext cx="11796691" cy="7603645"/>
            <a:chOff x="0" y="0"/>
            <a:chExt cx="15728921" cy="10138193"/>
          </a:xfrm>
        </p:grpSpPr>
        <p:sp>
          <p:nvSpPr>
            <p:cNvPr id="6" name="Freeform 6"/>
            <p:cNvSpPr/>
            <p:nvPr/>
          </p:nvSpPr>
          <p:spPr>
            <a:xfrm>
              <a:off x="0" y="0"/>
              <a:ext cx="3708224" cy="3769517"/>
            </a:xfrm>
            <a:custGeom>
              <a:avLst/>
              <a:gdLst/>
              <a:ahLst/>
              <a:cxnLst/>
              <a:rect l="l" t="t" r="r" b="b"/>
              <a:pathLst>
                <a:path w="3708224" h="3769517">
                  <a:moveTo>
                    <a:pt x="0" y="0"/>
                  </a:moveTo>
                  <a:lnTo>
                    <a:pt x="3708224" y="0"/>
                  </a:lnTo>
                  <a:lnTo>
                    <a:pt x="3708224" y="3769517"/>
                  </a:lnTo>
                  <a:lnTo>
                    <a:pt x="0" y="3769517"/>
                  </a:lnTo>
                  <a:lnTo>
                    <a:pt x="0" y="0"/>
                  </a:lnTo>
                  <a:close/>
                </a:path>
              </a:pathLst>
            </a:custGeom>
            <a:blipFill>
              <a:blip r:embed="rId4"/>
              <a:stretch>
                <a:fillRect/>
              </a:stretch>
            </a:blipFill>
          </p:spPr>
          <p:txBody>
            <a:bodyPr/>
            <a:lstStyle/>
            <a:p>
              <a:endParaRPr lang="nl-BE"/>
            </a:p>
          </p:txBody>
        </p:sp>
        <p:sp>
          <p:nvSpPr>
            <p:cNvPr id="7" name="TextBox 7"/>
            <p:cNvSpPr txBox="1"/>
            <p:nvPr/>
          </p:nvSpPr>
          <p:spPr>
            <a:xfrm>
              <a:off x="0" y="3702842"/>
              <a:ext cx="3301367" cy="1651244"/>
            </a:xfrm>
            <a:prstGeom prst="rect">
              <a:avLst/>
            </a:prstGeom>
          </p:spPr>
          <p:txBody>
            <a:bodyPr lIns="0" tIns="0" rIns="0" bIns="0" rtlCol="0" anchor="t">
              <a:spAutoFit/>
            </a:bodyPr>
            <a:lstStyle/>
            <a:p>
              <a:pPr algn="ctr">
                <a:lnSpc>
                  <a:spcPts val="5078"/>
                </a:lnSpc>
              </a:pPr>
              <a:r>
                <a:rPr lang="en-US" sz="3627">
                  <a:solidFill>
                    <a:srgbClr val="992800"/>
                  </a:solidFill>
                  <a:latin typeface="Canva Sans"/>
                </a:rPr>
                <a:t>Allemaal mensen</a:t>
              </a:r>
            </a:p>
          </p:txBody>
        </p:sp>
        <p:sp>
          <p:nvSpPr>
            <p:cNvPr id="8" name="Freeform 8"/>
            <p:cNvSpPr/>
            <p:nvPr/>
          </p:nvSpPr>
          <p:spPr>
            <a:xfrm>
              <a:off x="4099307" y="478301"/>
              <a:ext cx="3491685" cy="3435368"/>
            </a:xfrm>
            <a:custGeom>
              <a:avLst/>
              <a:gdLst/>
              <a:ahLst/>
              <a:cxnLst/>
              <a:rect l="l" t="t" r="r" b="b"/>
              <a:pathLst>
                <a:path w="3491685" h="3435368">
                  <a:moveTo>
                    <a:pt x="0" y="0"/>
                  </a:moveTo>
                  <a:lnTo>
                    <a:pt x="3491686" y="0"/>
                  </a:lnTo>
                  <a:lnTo>
                    <a:pt x="3491686" y="3435367"/>
                  </a:lnTo>
                  <a:lnTo>
                    <a:pt x="0" y="3435367"/>
                  </a:lnTo>
                  <a:lnTo>
                    <a:pt x="0" y="0"/>
                  </a:lnTo>
                  <a:close/>
                </a:path>
              </a:pathLst>
            </a:custGeom>
            <a:blipFill>
              <a:blip r:embed="rId5"/>
              <a:stretch>
                <a:fillRect/>
              </a:stretch>
            </a:blipFill>
          </p:spPr>
          <p:txBody>
            <a:bodyPr/>
            <a:lstStyle/>
            <a:p>
              <a:endParaRPr lang="nl-BE"/>
            </a:p>
          </p:txBody>
        </p:sp>
        <p:sp>
          <p:nvSpPr>
            <p:cNvPr id="9" name="TextBox 9"/>
            <p:cNvSpPr txBox="1"/>
            <p:nvPr/>
          </p:nvSpPr>
          <p:spPr>
            <a:xfrm>
              <a:off x="4289626" y="3924989"/>
              <a:ext cx="3301367" cy="797528"/>
            </a:xfrm>
            <a:prstGeom prst="rect">
              <a:avLst/>
            </a:prstGeom>
          </p:spPr>
          <p:txBody>
            <a:bodyPr lIns="0" tIns="0" rIns="0" bIns="0" rtlCol="0" anchor="t">
              <a:spAutoFit/>
            </a:bodyPr>
            <a:lstStyle/>
            <a:p>
              <a:pPr algn="ctr">
                <a:lnSpc>
                  <a:spcPts val="5078"/>
                </a:lnSpc>
              </a:pPr>
              <a:r>
                <a:rPr lang="en-US" sz="3627">
                  <a:solidFill>
                    <a:srgbClr val="992800"/>
                  </a:solidFill>
                  <a:latin typeface="Canva Sans"/>
                </a:rPr>
                <a:t>De held</a:t>
              </a:r>
            </a:p>
          </p:txBody>
        </p:sp>
        <p:sp>
          <p:nvSpPr>
            <p:cNvPr id="10" name="Freeform 10"/>
            <p:cNvSpPr/>
            <p:nvPr/>
          </p:nvSpPr>
          <p:spPr>
            <a:xfrm>
              <a:off x="8363667" y="452011"/>
              <a:ext cx="3391800" cy="3365093"/>
            </a:xfrm>
            <a:custGeom>
              <a:avLst/>
              <a:gdLst/>
              <a:ahLst/>
              <a:cxnLst/>
              <a:rect l="l" t="t" r="r" b="b"/>
              <a:pathLst>
                <a:path w="3391800" h="3365093">
                  <a:moveTo>
                    <a:pt x="0" y="0"/>
                  </a:moveTo>
                  <a:lnTo>
                    <a:pt x="3391800" y="0"/>
                  </a:lnTo>
                  <a:lnTo>
                    <a:pt x="3391800" y="3365093"/>
                  </a:lnTo>
                  <a:lnTo>
                    <a:pt x="0" y="3365093"/>
                  </a:lnTo>
                  <a:lnTo>
                    <a:pt x="0" y="0"/>
                  </a:lnTo>
                  <a:close/>
                </a:path>
              </a:pathLst>
            </a:custGeom>
            <a:blipFill>
              <a:blip r:embed="rId6"/>
              <a:stretch>
                <a:fillRect/>
              </a:stretch>
            </a:blipFill>
          </p:spPr>
          <p:txBody>
            <a:bodyPr/>
            <a:lstStyle/>
            <a:p>
              <a:endParaRPr lang="nl-BE"/>
            </a:p>
          </p:txBody>
        </p:sp>
        <p:sp>
          <p:nvSpPr>
            <p:cNvPr id="11" name="TextBox 11"/>
            <p:cNvSpPr txBox="1"/>
            <p:nvPr/>
          </p:nvSpPr>
          <p:spPr>
            <a:xfrm>
              <a:off x="8363667" y="3951279"/>
              <a:ext cx="3301367" cy="797528"/>
            </a:xfrm>
            <a:prstGeom prst="rect">
              <a:avLst/>
            </a:prstGeom>
          </p:spPr>
          <p:txBody>
            <a:bodyPr lIns="0" tIns="0" rIns="0" bIns="0" rtlCol="0" anchor="t">
              <a:spAutoFit/>
            </a:bodyPr>
            <a:lstStyle/>
            <a:p>
              <a:pPr algn="ctr">
                <a:lnSpc>
                  <a:spcPts val="5078"/>
                </a:lnSpc>
              </a:pPr>
              <a:r>
                <a:rPr lang="en-US" sz="3627">
                  <a:solidFill>
                    <a:srgbClr val="992800"/>
                  </a:solidFill>
                  <a:latin typeface="Canva Sans"/>
                </a:rPr>
                <a:t>Diversiteit</a:t>
              </a:r>
            </a:p>
          </p:txBody>
        </p:sp>
        <p:sp>
          <p:nvSpPr>
            <p:cNvPr id="12" name="Freeform 12"/>
            <p:cNvSpPr/>
            <p:nvPr/>
          </p:nvSpPr>
          <p:spPr>
            <a:xfrm>
              <a:off x="1476086" y="5636461"/>
              <a:ext cx="3915913" cy="3770879"/>
            </a:xfrm>
            <a:custGeom>
              <a:avLst/>
              <a:gdLst/>
              <a:ahLst/>
              <a:cxnLst/>
              <a:rect l="l" t="t" r="r" b="b"/>
              <a:pathLst>
                <a:path w="3915913" h="3770879">
                  <a:moveTo>
                    <a:pt x="0" y="0"/>
                  </a:moveTo>
                  <a:lnTo>
                    <a:pt x="3915913" y="0"/>
                  </a:lnTo>
                  <a:lnTo>
                    <a:pt x="3915913" y="3770879"/>
                  </a:lnTo>
                  <a:lnTo>
                    <a:pt x="0" y="3770879"/>
                  </a:lnTo>
                  <a:lnTo>
                    <a:pt x="0" y="0"/>
                  </a:lnTo>
                  <a:close/>
                </a:path>
              </a:pathLst>
            </a:custGeom>
            <a:blipFill>
              <a:blip r:embed="rId7"/>
              <a:stretch>
                <a:fillRect/>
              </a:stretch>
            </a:blipFill>
          </p:spPr>
          <p:txBody>
            <a:bodyPr/>
            <a:lstStyle/>
            <a:p>
              <a:endParaRPr lang="nl-BE"/>
            </a:p>
          </p:txBody>
        </p:sp>
        <p:sp>
          <p:nvSpPr>
            <p:cNvPr id="13" name="TextBox 13"/>
            <p:cNvSpPr txBox="1"/>
            <p:nvPr/>
          </p:nvSpPr>
          <p:spPr>
            <a:xfrm>
              <a:off x="1783359" y="9340665"/>
              <a:ext cx="3301367" cy="797528"/>
            </a:xfrm>
            <a:prstGeom prst="rect">
              <a:avLst/>
            </a:prstGeom>
          </p:spPr>
          <p:txBody>
            <a:bodyPr lIns="0" tIns="0" rIns="0" bIns="0" rtlCol="0" anchor="t">
              <a:spAutoFit/>
            </a:bodyPr>
            <a:lstStyle/>
            <a:p>
              <a:pPr algn="ctr">
                <a:lnSpc>
                  <a:spcPts val="5078"/>
                </a:lnSpc>
              </a:pPr>
              <a:r>
                <a:rPr lang="en-US" sz="3627">
                  <a:solidFill>
                    <a:srgbClr val="992800"/>
                  </a:solidFill>
                  <a:latin typeface="Canva Sans"/>
                </a:rPr>
                <a:t>Win-win</a:t>
              </a:r>
            </a:p>
          </p:txBody>
        </p:sp>
        <p:sp>
          <p:nvSpPr>
            <p:cNvPr id="14" name="Freeform 14"/>
            <p:cNvSpPr/>
            <p:nvPr/>
          </p:nvSpPr>
          <p:spPr>
            <a:xfrm>
              <a:off x="5933052" y="5754048"/>
              <a:ext cx="3315882" cy="3343514"/>
            </a:xfrm>
            <a:custGeom>
              <a:avLst/>
              <a:gdLst/>
              <a:ahLst/>
              <a:cxnLst/>
              <a:rect l="l" t="t" r="r" b="b"/>
              <a:pathLst>
                <a:path w="3315882" h="3343514">
                  <a:moveTo>
                    <a:pt x="0" y="0"/>
                  </a:moveTo>
                  <a:lnTo>
                    <a:pt x="3315882" y="0"/>
                  </a:lnTo>
                  <a:lnTo>
                    <a:pt x="3315882" y="3343515"/>
                  </a:lnTo>
                  <a:lnTo>
                    <a:pt x="0" y="3343515"/>
                  </a:lnTo>
                  <a:lnTo>
                    <a:pt x="0" y="0"/>
                  </a:lnTo>
                  <a:close/>
                </a:path>
              </a:pathLst>
            </a:custGeom>
            <a:blipFill>
              <a:blip r:embed="rId8"/>
              <a:stretch>
                <a:fillRect/>
              </a:stretch>
            </a:blipFill>
          </p:spPr>
          <p:txBody>
            <a:bodyPr/>
            <a:lstStyle/>
            <a:p>
              <a:endParaRPr lang="nl-BE"/>
            </a:p>
          </p:txBody>
        </p:sp>
        <p:sp>
          <p:nvSpPr>
            <p:cNvPr id="15" name="TextBox 15"/>
            <p:cNvSpPr txBox="1"/>
            <p:nvPr/>
          </p:nvSpPr>
          <p:spPr>
            <a:xfrm>
              <a:off x="5947566" y="9223077"/>
              <a:ext cx="3301367" cy="797528"/>
            </a:xfrm>
            <a:prstGeom prst="rect">
              <a:avLst/>
            </a:prstGeom>
          </p:spPr>
          <p:txBody>
            <a:bodyPr lIns="0" tIns="0" rIns="0" bIns="0" rtlCol="0" anchor="t">
              <a:spAutoFit/>
            </a:bodyPr>
            <a:lstStyle/>
            <a:p>
              <a:pPr algn="ctr">
                <a:lnSpc>
                  <a:spcPts val="5078"/>
                </a:lnSpc>
              </a:pPr>
              <a:r>
                <a:rPr lang="en-US" sz="3627">
                  <a:solidFill>
                    <a:srgbClr val="992800"/>
                  </a:solidFill>
                  <a:latin typeface="Canva Sans"/>
                </a:rPr>
                <a:t>Panta Rhei</a:t>
              </a:r>
            </a:p>
          </p:txBody>
        </p:sp>
        <p:sp>
          <p:nvSpPr>
            <p:cNvPr id="16" name="Freeform 16"/>
            <p:cNvSpPr/>
            <p:nvPr/>
          </p:nvSpPr>
          <p:spPr>
            <a:xfrm>
              <a:off x="10059567" y="5629625"/>
              <a:ext cx="3447112" cy="3334092"/>
            </a:xfrm>
            <a:custGeom>
              <a:avLst/>
              <a:gdLst/>
              <a:ahLst/>
              <a:cxnLst/>
              <a:rect l="l" t="t" r="r" b="b"/>
              <a:pathLst>
                <a:path w="3447112" h="3334092">
                  <a:moveTo>
                    <a:pt x="0" y="0"/>
                  </a:moveTo>
                  <a:lnTo>
                    <a:pt x="3447112" y="0"/>
                  </a:lnTo>
                  <a:lnTo>
                    <a:pt x="3447112" y="3334092"/>
                  </a:lnTo>
                  <a:lnTo>
                    <a:pt x="0" y="3334092"/>
                  </a:lnTo>
                  <a:lnTo>
                    <a:pt x="0" y="0"/>
                  </a:lnTo>
                  <a:close/>
                </a:path>
              </a:pathLst>
            </a:custGeom>
            <a:blipFill>
              <a:blip r:embed="rId9"/>
              <a:stretch>
                <a:fillRect/>
              </a:stretch>
            </a:blipFill>
          </p:spPr>
          <p:txBody>
            <a:bodyPr/>
            <a:lstStyle/>
            <a:p>
              <a:endParaRPr lang="nl-BE"/>
            </a:p>
          </p:txBody>
        </p:sp>
        <p:sp>
          <p:nvSpPr>
            <p:cNvPr id="17" name="TextBox 17"/>
            <p:cNvSpPr txBox="1"/>
            <p:nvPr/>
          </p:nvSpPr>
          <p:spPr>
            <a:xfrm>
              <a:off x="10132440" y="9118751"/>
              <a:ext cx="3301367" cy="797528"/>
            </a:xfrm>
            <a:prstGeom prst="rect">
              <a:avLst/>
            </a:prstGeom>
          </p:spPr>
          <p:txBody>
            <a:bodyPr lIns="0" tIns="0" rIns="0" bIns="0" rtlCol="0" anchor="t">
              <a:spAutoFit/>
            </a:bodyPr>
            <a:lstStyle/>
            <a:p>
              <a:pPr algn="ctr">
                <a:lnSpc>
                  <a:spcPts val="5078"/>
                </a:lnSpc>
              </a:pPr>
              <a:r>
                <a:rPr lang="en-US" sz="3627">
                  <a:solidFill>
                    <a:srgbClr val="992800"/>
                  </a:solidFill>
                  <a:latin typeface="Canva Sans"/>
                </a:rPr>
                <a:t>De Kloof</a:t>
              </a:r>
            </a:p>
          </p:txBody>
        </p:sp>
        <p:sp>
          <p:nvSpPr>
            <p:cNvPr id="18" name="Freeform 18"/>
            <p:cNvSpPr/>
            <p:nvPr/>
          </p:nvSpPr>
          <p:spPr>
            <a:xfrm>
              <a:off x="12551510" y="610751"/>
              <a:ext cx="3177411" cy="3070307"/>
            </a:xfrm>
            <a:custGeom>
              <a:avLst/>
              <a:gdLst/>
              <a:ahLst/>
              <a:cxnLst/>
              <a:rect l="l" t="t" r="r" b="b"/>
              <a:pathLst>
                <a:path w="3177411" h="3070307">
                  <a:moveTo>
                    <a:pt x="0" y="0"/>
                  </a:moveTo>
                  <a:lnTo>
                    <a:pt x="3177411" y="0"/>
                  </a:lnTo>
                  <a:lnTo>
                    <a:pt x="3177411" y="3070307"/>
                  </a:lnTo>
                  <a:lnTo>
                    <a:pt x="0" y="3070307"/>
                  </a:lnTo>
                  <a:lnTo>
                    <a:pt x="0" y="0"/>
                  </a:lnTo>
                  <a:close/>
                </a:path>
              </a:pathLst>
            </a:custGeom>
            <a:blipFill>
              <a:blip r:embed="rId10"/>
              <a:stretch>
                <a:fillRect/>
              </a:stretch>
            </a:blipFill>
          </p:spPr>
          <p:txBody>
            <a:bodyPr/>
            <a:lstStyle/>
            <a:p>
              <a:endParaRPr lang="nl-BE"/>
            </a:p>
          </p:txBody>
        </p:sp>
        <p:sp>
          <p:nvSpPr>
            <p:cNvPr id="19" name="TextBox 19"/>
            <p:cNvSpPr txBox="1"/>
            <p:nvPr/>
          </p:nvSpPr>
          <p:spPr>
            <a:xfrm>
              <a:off x="12801937" y="3499151"/>
              <a:ext cx="2676557" cy="1223367"/>
            </a:xfrm>
            <a:prstGeom prst="rect">
              <a:avLst/>
            </a:prstGeom>
          </p:spPr>
          <p:txBody>
            <a:bodyPr lIns="0" tIns="0" rIns="0" bIns="0" rtlCol="0" anchor="t">
              <a:spAutoFit/>
            </a:bodyPr>
            <a:lstStyle/>
            <a:p>
              <a:pPr algn="ctr">
                <a:lnSpc>
                  <a:spcPts val="3738"/>
                </a:lnSpc>
              </a:pPr>
              <a:r>
                <a:rPr lang="en-US" sz="2670">
                  <a:solidFill>
                    <a:srgbClr val="992800"/>
                  </a:solidFill>
                  <a:latin typeface="Canva Sans"/>
                </a:rPr>
                <a:t>Onschuldig slachtoffer</a:t>
              </a:r>
            </a:p>
          </p:txBody>
        </p:sp>
      </p:grpSp>
      <p:grpSp>
        <p:nvGrpSpPr>
          <p:cNvPr id="20" name="Group 20"/>
          <p:cNvGrpSpPr/>
          <p:nvPr/>
        </p:nvGrpSpPr>
        <p:grpSpPr>
          <a:xfrm>
            <a:off x="13120666" y="3616505"/>
            <a:ext cx="4669301" cy="6236792"/>
            <a:chOff x="0" y="0"/>
            <a:chExt cx="6225734" cy="8315722"/>
          </a:xfrm>
        </p:grpSpPr>
        <p:sp>
          <p:nvSpPr>
            <p:cNvPr id="21" name="Freeform 21"/>
            <p:cNvSpPr/>
            <p:nvPr/>
          </p:nvSpPr>
          <p:spPr>
            <a:xfrm>
              <a:off x="334154" y="0"/>
              <a:ext cx="2732880" cy="2827662"/>
            </a:xfrm>
            <a:custGeom>
              <a:avLst/>
              <a:gdLst/>
              <a:ahLst/>
              <a:cxnLst/>
              <a:rect l="l" t="t" r="r" b="b"/>
              <a:pathLst>
                <a:path w="2732880" h="2827662">
                  <a:moveTo>
                    <a:pt x="0" y="0"/>
                  </a:moveTo>
                  <a:lnTo>
                    <a:pt x="2732881" y="0"/>
                  </a:lnTo>
                  <a:lnTo>
                    <a:pt x="2732881" y="2827662"/>
                  </a:lnTo>
                  <a:lnTo>
                    <a:pt x="0" y="2827662"/>
                  </a:lnTo>
                  <a:lnTo>
                    <a:pt x="0" y="0"/>
                  </a:lnTo>
                  <a:close/>
                </a:path>
              </a:pathLst>
            </a:custGeom>
            <a:blipFill>
              <a:blip r:embed="rId11"/>
              <a:stretch>
                <a:fillRect/>
              </a:stretch>
            </a:blipFill>
          </p:spPr>
          <p:txBody>
            <a:bodyPr/>
            <a:lstStyle/>
            <a:p>
              <a:endParaRPr lang="nl-BE"/>
            </a:p>
          </p:txBody>
        </p:sp>
        <p:sp>
          <p:nvSpPr>
            <p:cNvPr id="22" name="TextBox 22"/>
            <p:cNvSpPr txBox="1"/>
            <p:nvPr/>
          </p:nvSpPr>
          <p:spPr>
            <a:xfrm>
              <a:off x="140649" y="2628549"/>
              <a:ext cx="3119891" cy="1245798"/>
            </a:xfrm>
            <a:prstGeom prst="rect">
              <a:avLst/>
            </a:prstGeom>
          </p:spPr>
          <p:txBody>
            <a:bodyPr lIns="0" tIns="0" rIns="0" bIns="0" rtlCol="0" anchor="t">
              <a:spAutoFit/>
            </a:bodyPr>
            <a:lstStyle/>
            <a:p>
              <a:pPr algn="ctr">
                <a:lnSpc>
                  <a:spcPts val="3809"/>
                </a:lnSpc>
              </a:pPr>
              <a:r>
                <a:rPr lang="en-US" sz="2721">
                  <a:solidFill>
                    <a:srgbClr val="992800"/>
                  </a:solidFill>
                  <a:latin typeface="Canva Sans"/>
                </a:rPr>
                <a:t>Botsende beschavingen</a:t>
              </a:r>
            </a:p>
          </p:txBody>
        </p:sp>
        <p:sp>
          <p:nvSpPr>
            <p:cNvPr id="23" name="Freeform 23"/>
            <p:cNvSpPr/>
            <p:nvPr/>
          </p:nvSpPr>
          <p:spPr>
            <a:xfrm>
              <a:off x="3499075" y="4370834"/>
              <a:ext cx="2726660" cy="2650496"/>
            </a:xfrm>
            <a:custGeom>
              <a:avLst/>
              <a:gdLst/>
              <a:ahLst/>
              <a:cxnLst/>
              <a:rect l="l" t="t" r="r" b="b"/>
              <a:pathLst>
                <a:path w="2726660" h="2650496">
                  <a:moveTo>
                    <a:pt x="0" y="0"/>
                  </a:moveTo>
                  <a:lnTo>
                    <a:pt x="2726659" y="0"/>
                  </a:lnTo>
                  <a:lnTo>
                    <a:pt x="2726659" y="2650496"/>
                  </a:lnTo>
                  <a:lnTo>
                    <a:pt x="0" y="2650496"/>
                  </a:lnTo>
                  <a:lnTo>
                    <a:pt x="0" y="0"/>
                  </a:lnTo>
                  <a:close/>
                </a:path>
              </a:pathLst>
            </a:custGeom>
            <a:blipFill>
              <a:blip r:embed="rId12"/>
              <a:stretch>
                <a:fillRect/>
              </a:stretch>
            </a:blipFill>
          </p:spPr>
          <p:txBody>
            <a:bodyPr/>
            <a:lstStyle/>
            <a:p>
              <a:endParaRPr lang="nl-BE"/>
            </a:p>
          </p:txBody>
        </p:sp>
        <p:sp>
          <p:nvSpPr>
            <p:cNvPr id="24" name="TextBox 24"/>
            <p:cNvSpPr txBox="1"/>
            <p:nvPr/>
          </p:nvSpPr>
          <p:spPr>
            <a:xfrm>
              <a:off x="3592359" y="7010496"/>
              <a:ext cx="2540091" cy="1305227"/>
            </a:xfrm>
            <a:prstGeom prst="rect">
              <a:avLst/>
            </a:prstGeom>
          </p:spPr>
          <p:txBody>
            <a:bodyPr lIns="0" tIns="0" rIns="0" bIns="0" rtlCol="0" anchor="t">
              <a:spAutoFit/>
            </a:bodyPr>
            <a:lstStyle/>
            <a:p>
              <a:pPr algn="ctr">
                <a:lnSpc>
                  <a:spcPts val="4000"/>
                </a:lnSpc>
              </a:pPr>
              <a:r>
                <a:rPr lang="en-US" sz="2857">
                  <a:solidFill>
                    <a:srgbClr val="992800"/>
                  </a:solidFill>
                  <a:latin typeface="Canva Sans"/>
                </a:rPr>
                <a:t>Kosten en baten</a:t>
              </a:r>
            </a:p>
          </p:txBody>
        </p:sp>
        <p:sp>
          <p:nvSpPr>
            <p:cNvPr id="25" name="Freeform 25"/>
            <p:cNvSpPr/>
            <p:nvPr/>
          </p:nvSpPr>
          <p:spPr>
            <a:xfrm>
              <a:off x="3499075" y="220509"/>
              <a:ext cx="2726660" cy="2595780"/>
            </a:xfrm>
            <a:custGeom>
              <a:avLst/>
              <a:gdLst/>
              <a:ahLst/>
              <a:cxnLst/>
              <a:rect l="l" t="t" r="r" b="b"/>
              <a:pathLst>
                <a:path w="2726660" h="2595780">
                  <a:moveTo>
                    <a:pt x="0" y="0"/>
                  </a:moveTo>
                  <a:lnTo>
                    <a:pt x="2726659" y="0"/>
                  </a:lnTo>
                  <a:lnTo>
                    <a:pt x="2726659" y="2595780"/>
                  </a:lnTo>
                  <a:lnTo>
                    <a:pt x="0" y="2595780"/>
                  </a:lnTo>
                  <a:lnTo>
                    <a:pt x="0" y="0"/>
                  </a:lnTo>
                  <a:close/>
                </a:path>
              </a:pathLst>
            </a:custGeom>
            <a:blipFill>
              <a:blip r:embed="rId13"/>
              <a:stretch>
                <a:fillRect/>
              </a:stretch>
            </a:blipFill>
          </p:spPr>
          <p:txBody>
            <a:bodyPr/>
            <a:lstStyle/>
            <a:p>
              <a:endParaRPr lang="nl-BE"/>
            </a:p>
          </p:txBody>
        </p:sp>
        <p:sp>
          <p:nvSpPr>
            <p:cNvPr id="26" name="TextBox 26"/>
            <p:cNvSpPr txBox="1"/>
            <p:nvPr/>
          </p:nvSpPr>
          <p:spPr>
            <a:xfrm>
              <a:off x="3835292" y="2778189"/>
              <a:ext cx="2054225" cy="1024074"/>
            </a:xfrm>
            <a:prstGeom prst="rect">
              <a:avLst/>
            </a:prstGeom>
          </p:spPr>
          <p:txBody>
            <a:bodyPr lIns="0" tIns="0" rIns="0" bIns="0" rtlCol="0" anchor="t">
              <a:spAutoFit/>
            </a:bodyPr>
            <a:lstStyle/>
            <a:p>
              <a:pPr algn="ctr">
                <a:lnSpc>
                  <a:spcPts val="3160"/>
                </a:lnSpc>
              </a:pPr>
              <a:r>
                <a:rPr lang="en-US" sz="2257">
                  <a:solidFill>
                    <a:srgbClr val="992800"/>
                  </a:solidFill>
                  <a:latin typeface="Canva Sans"/>
                </a:rPr>
                <a:t>Vijandige Indringer</a:t>
              </a:r>
            </a:p>
          </p:txBody>
        </p:sp>
        <p:sp>
          <p:nvSpPr>
            <p:cNvPr id="27" name="Freeform 27"/>
            <p:cNvSpPr/>
            <p:nvPr/>
          </p:nvSpPr>
          <p:spPr>
            <a:xfrm>
              <a:off x="0" y="4370834"/>
              <a:ext cx="3260540" cy="3313992"/>
            </a:xfrm>
            <a:custGeom>
              <a:avLst/>
              <a:gdLst/>
              <a:ahLst/>
              <a:cxnLst/>
              <a:rect l="l" t="t" r="r" b="b"/>
              <a:pathLst>
                <a:path w="3260540" h="3313992">
                  <a:moveTo>
                    <a:pt x="0" y="0"/>
                  </a:moveTo>
                  <a:lnTo>
                    <a:pt x="3260540" y="0"/>
                  </a:lnTo>
                  <a:lnTo>
                    <a:pt x="3260540" y="3313991"/>
                  </a:lnTo>
                  <a:lnTo>
                    <a:pt x="0" y="3313991"/>
                  </a:lnTo>
                  <a:lnTo>
                    <a:pt x="0" y="0"/>
                  </a:lnTo>
                  <a:close/>
                </a:path>
              </a:pathLst>
            </a:custGeom>
            <a:blipFill>
              <a:blip r:embed="rId14"/>
              <a:stretch>
                <a:fillRect/>
              </a:stretch>
            </a:blipFill>
          </p:spPr>
          <p:txBody>
            <a:bodyPr/>
            <a:lstStyle/>
            <a:p>
              <a:endParaRPr lang="nl-BE"/>
            </a:p>
          </p:txBody>
        </p:sp>
        <p:sp>
          <p:nvSpPr>
            <p:cNvPr id="28" name="TextBox 28"/>
            <p:cNvSpPr txBox="1"/>
            <p:nvPr/>
          </p:nvSpPr>
          <p:spPr>
            <a:xfrm>
              <a:off x="318972" y="7554732"/>
              <a:ext cx="2622597" cy="637738"/>
            </a:xfrm>
            <a:prstGeom prst="rect">
              <a:avLst/>
            </a:prstGeom>
          </p:spPr>
          <p:txBody>
            <a:bodyPr lIns="0" tIns="0" rIns="0" bIns="0" rtlCol="0" anchor="t">
              <a:spAutoFit/>
            </a:bodyPr>
            <a:lstStyle/>
            <a:p>
              <a:pPr algn="ctr">
                <a:lnSpc>
                  <a:spcPts val="4034"/>
                </a:lnSpc>
              </a:pPr>
              <a:r>
                <a:rPr lang="en-US" sz="2881">
                  <a:solidFill>
                    <a:srgbClr val="992800"/>
                  </a:solidFill>
                  <a:latin typeface="Canva Sans"/>
                </a:rPr>
                <a:t>Controle</a:t>
              </a: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159758" y="2121732"/>
            <a:ext cx="13446493" cy="1252855"/>
          </a:xfrm>
          <a:prstGeom prst="rect">
            <a:avLst/>
          </a:prstGeom>
        </p:spPr>
        <p:txBody>
          <a:bodyPr lIns="0" tIns="0" rIns="0" bIns="0" rtlCol="0" anchor="t">
            <a:spAutoFit/>
          </a:bodyPr>
          <a:lstStyle/>
          <a:p>
            <a:pPr algn="ctr">
              <a:lnSpc>
                <a:spcPts val="10220"/>
              </a:lnSpc>
              <a:spcBef>
                <a:spcPct val="0"/>
              </a:spcBef>
            </a:pPr>
            <a:r>
              <a:rPr lang="en-US" sz="7300">
                <a:solidFill>
                  <a:srgbClr val="992800"/>
                </a:solidFill>
                <a:latin typeface="TAN Ashford"/>
              </a:rPr>
              <a:t>Op het programma?</a:t>
            </a:r>
          </a:p>
        </p:txBody>
      </p:sp>
      <p:sp>
        <p:nvSpPr>
          <p:cNvPr id="4" name="TextBox 4"/>
          <p:cNvSpPr txBox="1"/>
          <p:nvPr/>
        </p:nvSpPr>
        <p:spPr>
          <a:xfrm>
            <a:off x="7475199" y="5737225"/>
            <a:ext cx="10131052" cy="2635250"/>
          </a:xfrm>
          <a:prstGeom prst="rect">
            <a:avLst/>
          </a:prstGeom>
        </p:spPr>
        <p:txBody>
          <a:bodyPr lIns="0" tIns="0" rIns="0" bIns="0" rtlCol="0" anchor="t">
            <a:spAutoFit/>
          </a:bodyPr>
          <a:lstStyle/>
          <a:p>
            <a:pPr marL="1079501" lvl="1" indent="-539750" algn="ctr">
              <a:lnSpc>
                <a:spcPts val="7000"/>
              </a:lnSpc>
              <a:buFont typeface="Arial"/>
              <a:buChar char="•"/>
            </a:pPr>
            <a:r>
              <a:rPr lang="en-US" sz="5000" dirty="0" err="1">
                <a:solidFill>
                  <a:srgbClr val="000000"/>
                </a:solidFill>
                <a:latin typeface="TAN Garland"/>
              </a:rPr>
              <a:t>Thuisvoelen</a:t>
            </a:r>
            <a:r>
              <a:rPr lang="en-US" sz="5000" dirty="0">
                <a:solidFill>
                  <a:srgbClr val="000000"/>
                </a:solidFill>
                <a:latin typeface="TAN Garland"/>
              </a:rPr>
              <a:t> </a:t>
            </a:r>
          </a:p>
          <a:p>
            <a:pPr marL="1079501" lvl="1" indent="-539750" algn="ctr">
              <a:lnSpc>
                <a:spcPts val="7000"/>
              </a:lnSpc>
              <a:buFont typeface="Arial"/>
              <a:buChar char="•"/>
            </a:pPr>
            <a:r>
              <a:rPr lang="en-US" sz="5000" dirty="0" err="1">
                <a:solidFill>
                  <a:srgbClr val="000000"/>
                </a:solidFill>
                <a:latin typeface="TAN Garland"/>
              </a:rPr>
              <a:t>Gespreksstarters</a:t>
            </a:r>
            <a:endParaRPr lang="en-US" sz="5000" dirty="0">
              <a:solidFill>
                <a:srgbClr val="000000"/>
              </a:solidFill>
              <a:latin typeface="TAN Garland"/>
            </a:endParaRPr>
          </a:p>
          <a:p>
            <a:pPr marL="1079501" lvl="1" indent="-539750" algn="ctr">
              <a:lnSpc>
                <a:spcPts val="7000"/>
              </a:lnSpc>
              <a:buFont typeface="Arial"/>
              <a:buChar char="•"/>
            </a:pPr>
            <a:r>
              <a:rPr lang="en-US" sz="5000" dirty="0" err="1">
                <a:solidFill>
                  <a:srgbClr val="000000"/>
                </a:solidFill>
                <a:latin typeface="TAN Garland"/>
              </a:rPr>
              <a:t>Droomschool</a:t>
            </a:r>
            <a:r>
              <a:rPr lang="en-US" sz="5000" dirty="0">
                <a:solidFill>
                  <a:srgbClr val="000000"/>
                </a:solidFill>
                <a:latin typeface="TAN Garland"/>
              </a:rPr>
              <a:t>?</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2313171" y="3865178"/>
            <a:ext cx="13420354" cy="2100647"/>
          </a:xfrm>
          <a:prstGeom prst="rect">
            <a:avLst/>
          </a:prstGeom>
        </p:spPr>
        <p:txBody>
          <a:bodyPr lIns="0" tIns="0" rIns="0" bIns="0" rtlCol="0" anchor="t">
            <a:spAutoFit/>
          </a:bodyPr>
          <a:lstStyle/>
          <a:p>
            <a:pPr algn="ctr">
              <a:lnSpc>
                <a:spcPts val="8413"/>
              </a:lnSpc>
              <a:spcBef>
                <a:spcPct val="0"/>
              </a:spcBef>
            </a:pPr>
            <a:r>
              <a:rPr lang="en-US" sz="6009">
                <a:solidFill>
                  <a:srgbClr val="992800"/>
                </a:solidFill>
                <a:latin typeface="TAN Ashford"/>
              </a:rPr>
              <a:t>Wanneer voel jij je ergens thuis?</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4252587" y="6982494"/>
            <a:ext cx="10131052" cy="1749425"/>
          </a:xfrm>
          <a:prstGeom prst="rect">
            <a:avLst/>
          </a:prstGeom>
        </p:spPr>
        <p:txBody>
          <a:bodyPr lIns="0" tIns="0" rIns="0" bIns="0" rtlCol="0" anchor="t">
            <a:spAutoFit/>
          </a:bodyPr>
          <a:lstStyle/>
          <a:p>
            <a:pPr marL="1079501" lvl="1" indent="-539750" algn="ctr">
              <a:lnSpc>
                <a:spcPts val="7000"/>
              </a:lnSpc>
              <a:buFont typeface="Arial"/>
              <a:buChar char="•"/>
            </a:pPr>
            <a:r>
              <a:rPr lang="en-US" sz="5000">
                <a:solidFill>
                  <a:srgbClr val="000000"/>
                </a:solidFill>
                <a:latin typeface="TAN Garland"/>
              </a:rPr>
              <a:t>Bespreek met je buur.</a:t>
            </a:r>
          </a:p>
          <a:p>
            <a:pPr marL="1079501" lvl="1" indent="-539750" algn="ctr">
              <a:lnSpc>
                <a:spcPts val="7000"/>
              </a:lnSpc>
              <a:buFont typeface="Arial"/>
              <a:buChar char="•"/>
            </a:pPr>
            <a:r>
              <a:rPr lang="en-US" sz="5000">
                <a:solidFill>
                  <a:srgbClr val="000000"/>
                </a:solidFill>
                <a:latin typeface="TAN Garland"/>
              </a:rPr>
              <a:t>Vertel aan de groep.</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2556489" y="4260591"/>
            <a:ext cx="13177665" cy="1802627"/>
          </a:xfrm>
          <a:prstGeom prst="rect">
            <a:avLst/>
          </a:prstGeom>
        </p:spPr>
        <p:txBody>
          <a:bodyPr lIns="0" tIns="0" rIns="0" bIns="0" rtlCol="0" anchor="t">
            <a:spAutoFit/>
          </a:bodyPr>
          <a:lstStyle/>
          <a:p>
            <a:pPr algn="ctr">
              <a:lnSpc>
                <a:spcPts val="7226"/>
              </a:lnSpc>
              <a:spcBef>
                <a:spcPct val="0"/>
              </a:spcBef>
            </a:pPr>
            <a:r>
              <a:rPr lang="en-US" sz="5161">
                <a:solidFill>
                  <a:srgbClr val="992800"/>
                </a:solidFill>
                <a:latin typeface="TAN Ashford"/>
              </a:rPr>
              <a:t>Kan school een plek zijn waar je je thuisvoelt? </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3664159" y="6623050"/>
            <a:ext cx="10962325" cy="263525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Waarom wel? Waarom niet?</a:t>
            </a:r>
          </a:p>
          <a:p>
            <a:pPr marL="1079501" lvl="1" indent="-539750" algn="ctr">
              <a:lnSpc>
                <a:spcPts val="7000"/>
              </a:lnSpc>
              <a:buFont typeface="Arial"/>
              <a:buChar char="•"/>
            </a:pPr>
            <a:r>
              <a:rPr lang="en-US" sz="5000">
                <a:solidFill>
                  <a:srgbClr val="000000"/>
                </a:solidFill>
                <a:latin typeface="TAN Garland"/>
              </a:rPr>
              <a:t>Bespreek met je buur.</a:t>
            </a:r>
          </a:p>
          <a:p>
            <a:pPr marL="1079501" lvl="1" indent="-539750" algn="ctr">
              <a:lnSpc>
                <a:spcPts val="7000"/>
              </a:lnSpc>
              <a:buFont typeface="Arial"/>
              <a:buChar char="•"/>
            </a:pPr>
            <a:r>
              <a:rPr lang="en-US" sz="5000">
                <a:solidFill>
                  <a:srgbClr val="000000"/>
                </a:solidFill>
                <a:latin typeface="TAN Garland"/>
              </a:rPr>
              <a:t>Vertel aan de groep.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140080" y="2223388"/>
            <a:ext cx="3328378" cy="888147"/>
          </a:xfrm>
          <a:prstGeom prst="rect">
            <a:avLst/>
          </a:prstGeom>
        </p:spPr>
        <p:txBody>
          <a:bodyPr lIns="0" tIns="0" rIns="0" bIns="0" rtlCol="0" anchor="t">
            <a:spAutoFit/>
          </a:bodyPr>
          <a:lstStyle/>
          <a:p>
            <a:pPr algn="ctr">
              <a:lnSpc>
                <a:spcPts val="7226"/>
              </a:lnSpc>
              <a:spcBef>
                <a:spcPct val="0"/>
              </a:spcBef>
            </a:pPr>
            <a:r>
              <a:rPr lang="en-US" sz="5161">
                <a:solidFill>
                  <a:srgbClr val="992800"/>
                </a:solidFill>
                <a:latin typeface="TAN Ashford"/>
              </a:rPr>
              <a:t>Waar</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Freeform 8"/>
          <p:cNvSpPr/>
          <p:nvPr/>
        </p:nvSpPr>
        <p:spPr>
          <a:xfrm>
            <a:off x="2360691" y="3312007"/>
            <a:ext cx="13566618" cy="3662987"/>
          </a:xfrm>
          <a:custGeom>
            <a:avLst/>
            <a:gdLst/>
            <a:ahLst/>
            <a:cxnLst/>
            <a:rect l="l" t="t" r="r" b="b"/>
            <a:pathLst>
              <a:path w="13566618" h="3662987">
                <a:moveTo>
                  <a:pt x="0" y="0"/>
                </a:moveTo>
                <a:lnTo>
                  <a:pt x="13566618" y="0"/>
                </a:lnTo>
                <a:lnTo>
                  <a:pt x="13566618" y="3662986"/>
                </a:lnTo>
                <a:lnTo>
                  <a:pt x="0" y="36629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9" name="TextBox 9"/>
          <p:cNvSpPr txBox="1"/>
          <p:nvPr/>
        </p:nvSpPr>
        <p:spPr>
          <a:xfrm>
            <a:off x="11243616" y="2223388"/>
            <a:ext cx="5298236" cy="888147"/>
          </a:xfrm>
          <a:prstGeom prst="rect">
            <a:avLst/>
          </a:prstGeom>
        </p:spPr>
        <p:txBody>
          <a:bodyPr lIns="0" tIns="0" rIns="0" bIns="0" rtlCol="0" anchor="t">
            <a:spAutoFit/>
          </a:bodyPr>
          <a:lstStyle/>
          <a:p>
            <a:pPr algn="ctr">
              <a:lnSpc>
                <a:spcPts val="7226"/>
              </a:lnSpc>
              <a:spcBef>
                <a:spcPct val="0"/>
              </a:spcBef>
            </a:pPr>
            <a:r>
              <a:rPr lang="en-US" sz="5161">
                <a:solidFill>
                  <a:srgbClr val="992800"/>
                </a:solidFill>
                <a:latin typeface="TAN Ashford"/>
              </a:rPr>
              <a:t>Niet waar</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140080" y="4260850"/>
            <a:ext cx="12764744" cy="1038225"/>
          </a:xfrm>
          <a:prstGeom prst="rect">
            <a:avLst/>
          </a:prstGeom>
        </p:spPr>
        <p:txBody>
          <a:bodyPr lIns="0" tIns="0" rIns="0" bIns="0" rtlCol="0" anchor="t">
            <a:spAutoFit/>
          </a:bodyPr>
          <a:lstStyle/>
          <a:p>
            <a:pPr algn="ctr">
              <a:lnSpc>
                <a:spcPts val="8400"/>
              </a:lnSpc>
              <a:spcBef>
                <a:spcPct val="0"/>
              </a:spcBef>
            </a:pPr>
            <a:r>
              <a:rPr lang="en-US" sz="6000">
                <a:solidFill>
                  <a:srgbClr val="992800"/>
                </a:solidFill>
                <a:latin typeface="TAN Ashford"/>
              </a:rPr>
              <a:t>Gespreksstarters</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3521460" y="6981700"/>
            <a:ext cx="11640990" cy="86360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Trek een kaart en ga in gesprek...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196151" y="3621103"/>
            <a:ext cx="8456599" cy="3155766"/>
          </a:xfrm>
          <a:prstGeom prst="rect">
            <a:avLst/>
          </a:prstGeom>
        </p:spPr>
        <p:txBody>
          <a:bodyPr lIns="0" tIns="0" rIns="0" bIns="0" rtlCol="0" anchor="t">
            <a:spAutoFit/>
          </a:bodyPr>
          <a:lstStyle/>
          <a:p>
            <a:pPr algn="ctr">
              <a:lnSpc>
                <a:spcPts val="5085"/>
              </a:lnSpc>
            </a:pPr>
            <a:r>
              <a:rPr lang="en-US" sz="3632" u="sng">
                <a:solidFill>
                  <a:srgbClr val="000000"/>
                </a:solidFill>
                <a:latin typeface="TAN Garland"/>
              </a:rPr>
              <a:t>Wat heb je nodig van: </a:t>
            </a:r>
          </a:p>
          <a:p>
            <a:pPr marL="784203" lvl="1" indent="-392101">
              <a:lnSpc>
                <a:spcPts val="5085"/>
              </a:lnSpc>
              <a:buFont typeface="Arial"/>
              <a:buChar char="•"/>
            </a:pPr>
            <a:r>
              <a:rPr lang="en-US" sz="3632">
                <a:solidFill>
                  <a:srgbClr val="000000"/>
                </a:solidFill>
                <a:latin typeface="TAN Garland"/>
              </a:rPr>
              <a:t>Leerlingen in je klas</a:t>
            </a:r>
          </a:p>
          <a:p>
            <a:pPr marL="784203" lvl="1" indent="-392101">
              <a:lnSpc>
                <a:spcPts val="5085"/>
              </a:lnSpc>
              <a:buFont typeface="Arial"/>
              <a:buChar char="•"/>
            </a:pPr>
            <a:r>
              <a:rPr lang="en-US" sz="3632">
                <a:solidFill>
                  <a:srgbClr val="000000"/>
                </a:solidFill>
                <a:latin typeface="TAN Garland"/>
              </a:rPr>
              <a:t>Je leerkrachten</a:t>
            </a:r>
          </a:p>
          <a:p>
            <a:pPr marL="784203" lvl="1" indent="-392101">
              <a:lnSpc>
                <a:spcPts val="5085"/>
              </a:lnSpc>
              <a:buFont typeface="Arial"/>
              <a:buChar char="•"/>
            </a:pPr>
            <a:r>
              <a:rPr lang="en-US" sz="3632">
                <a:solidFill>
                  <a:srgbClr val="000000"/>
                </a:solidFill>
                <a:latin typeface="TAN Garland"/>
              </a:rPr>
              <a:t>Regels en afspraken op school</a:t>
            </a:r>
          </a:p>
          <a:p>
            <a:pPr marL="784203" lvl="1" indent="-392101">
              <a:lnSpc>
                <a:spcPts val="5085"/>
              </a:lnSpc>
              <a:buFont typeface="Arial"/>
              <a:buChar char="•"/>
            </a:pPr>
            <a:r>
              <a:rPr lang="en-US" sz="3632">
                <a:solidFill>
                  <a:srgbClr val="000000"/>
                </a:solidFill>
                <a:latin typeface="TAN Garland"/>
              </a:rPr>
              <a:t>Andere leerlingen op school</a:t>
            </a:r>
          </a:p>
        </p:txBody>
      </p:sp>
      <p:sp>
        <p:nvSpPr>
          <p:cNvPr id="5" name="TextBox 5"/>
          <p:cNvSpPr txBox="1"/>
          <p:nvPr/>
        </p:nvSpPr>
        <p:spPr>
          <a:xfrm>
            <a:off x="2761628" y="544513"/>
            <a:ext cx="12764744" cy="863600"/>
          </a:xfrm>
          <a:prstGeom prst="rect">
            <a:avLst/>
          </a:prstGeom>
        </p:spPr>
        <p:txBody>
          <a:bodyPr lIns="0" tIns="0" rIns="0" bIns="0" rtlCol="0" anchor="t">
            <a:spAutoFit/>
          </a:bodyPr>
          <a:lstStyle/>
          <a:p>
            <a:pPr algn="ctr">
              <a:lnSpc>
                <a:spcPts val="7000"/>
              </a:lnSpc>
              <a:spcBef>
                <a:spcPct val="0"/>
              </a:spcBef>
            </a:pPr>
            <a:r>
              <a:rPr lang="en-US" sz="5000">
                <a:solidFill>
                  <a:srgbClr val="992800"/>
                </a:solidFill>
                <a:latin typeface="TAN Ashford"/>
              </a:rPr>
              <a:t>Droomschool...</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9" name="TextBox 9"/>
          <p:cNvSpPr txBox="1"/>
          <p:nvPr/>
        </p:nvSpPr>
        <p:spPr>
          <a:xfrm>
            <a:off x="7658246" y="7026514"/>
            <a:ext cx="8855263" cy="3155766"/>
          </a:xfrm>
          <a:prstGeom prst="rect">
            <a:avLst/>
          </a:prstGeom>
        </p:spPr>
        <p:txBody>
          <a:bodyPr lIns="0" tIns="0" rIns="0" bIns="0" rtlCol="0" anchor="t">
            <a:spAutoFit/>
          </a:bodyPr>
          <a:lstStyle/>
          <a:p>
            <a:pPr algn="ctr">
              <a:lnSpc>
                <a:spcPts val="5085"/>
              </a:lnSpc>
            </a:pPr>
            <a:r>
              <a:rPr lang="en-US" sz="3632" u="sng">
                <a:solidFill>
                  <a:srgbClr val="000000"/>
                </a:solidFill>
                <a:latin typeface="TAN Garland"/>
              </a:rPr>
              <a:t>Jullie idee in 2 minuten: </a:t>
            </a:r>
          </a:p>
          <a:p>
            <a:pPr marL="784203" lvl="1" indent="-392101" algn="just">
              <a:lnSpc>
                <a:spcPts val="5085"/>
              </a:lnSpc>
              <a:buFont typeface="Arial"/>
              <a:buChar char="•"/>
            </a:pPr>
            <a:r>
              <a:rPr lang="en-US" sz="3632">
                <a:solidFill>
                  <a:srgbClr val="000000"/>
                </a:solidFill>
                <a:latin typeface="TAN Garland"/>
              </a:rPr>
              <a:t>Wat is jullie idee? </a:t>
            </a:r>
          </a:p>
          <a:p>
            <a:pPr marL="784203" lvl="1" indent="-392101">
              <a:lnSpc>
                <a:spcPts val="5085"/>
              </a:lnSpc>
              <a:buFont typeface="Arial"/>
              <a:buChar char="•"/>
            </a:pPr>
            <a:r>
              <a:rPr lang="en-US" sz="3632">
                <a:solidFill>
                  <a:srgbClr val="000000"/>
                </a:solidFill>
                <a:latin typeface="TAN Garland"/>
              </a:rPr>
              <a:t>Waarom is het belangrijk? </a:t>
            </a:r>
          </a:p>
          <a:p>
            <a:pPr marL="784203" lvl="1" indent="-392101">
              <a:lnSpc>
                <a:spcPts val="5085"/>
              </a:lnSpc>
              <a:buFont typeface="Arial"/>
              <a:buChar char="•"/>
            </a:pPr>
            <a:r>
              <a:rPr lang="en-US" sz="3632">
                <a:solidFill>
                  <a:srgbClr val="000000"/>
                </a:solidFill>
                <a:latin typeface="TAN Garland"/>
              </a:rPr>
              <a:t>Hoe wil je het uitwerken? </a:t>
            </a:r>
          </a:p>
          <a:p>
            <a:pPr marL="784203" lvl="1" indent="-392101">
              <a:lnSpc>
                <a:spcPts val="5085"/>
              </a:lnSpc>
              <a:buFont typeface="Arial"/>
              <a:buChar char="•"/>
            </a:pPr>
            <a:r>
              <a:rPr lang="en-US" sz="3632">
                <a:solidFill>
                  <a:srgbClr val="000000"/>
                </a:solidFill>
                <a:latin typeface="TAN Garland"/>
              </a:rPr>
              <a:t>Wat heb je nodig en van wie?</a:t>
            </a:r>
          </a:p>
        </p:txBody>
      </p:sp>
      <p:sp>
        <p:nvSpPr>
          <p:cNvPr id="10" name="TextBox 10"/>
          <p:cNvSpPr txBox="1"/>
          <p:nvPr/>
        </p:nvSpPr>
        <p:spPr>
          <a:xfrm>
            <a:off x="3583278" y="1947954"/>
            <a:ext cx="11943094" cy="1251906"/>
          </a:xfrm>
          <a:prstGeom prst="rect">
            <a:avLst/>
          </a:prstGeom>
        </p:spPr>
        <p:txBody>
          <a:bodyPr lIns="0" tIns="0" rIns="0" bIns="0" rtlCol="0" anchor="t">
            <a:spAutoFit/>
          </a:bodyPr>
          <a:lstStyle/>
          <a:p>
            <a:pPr algn="ctr">
              <a:lnSpc>
                <a:spcPts val="5085"/>
              </a:lnSpc>
            </a:pPr>
            <a:r>
              <a:rPr lang="en-US" sz="3632">
                <a:solidFill>
                  <a:srgbClr val="000000"/>
                </a:solidFill>
                <a:latin typeface="TAN Garland"/>
              </a:rPr>
              <a:t>Kies een focus, wat vinden jullie belangrijk? Haal inspiratie uit de gesprekskaarten.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4" name="Group 4"/>
          <p:cNvGrpSpPr/>
          <p:nvPr/>
        </p:nvGrpSpPr>
        <p:grpSpPr>
          <a:xfrm>
            <a:off x="540533" y="7923825"/>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7" name="TextBox 7"/>
          <p:cNvSpPr txBox="1"/>
          <p:nvPr/>
        </p:nvSpPr>
        <p:spPr>
          <a:xfrm>
            <a:off x="753931" y="472419"/>
            <a:ext cx="1398113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8" name="TextBox 8"/>
          <p:cNvSpPr txBox="1"/>
          <p:nvPr/>
        </p:nvSpPr>
        <p:spPr>
          <a:xfrm>
            <a:off x="8494795" y="1793656"/>
            <a:ext cx="9098578" cy="679450"/>
          </a:xfrm>
          <a:prstGeom prst="rect">
            <a:avLst/>
          </a:prstGeom>
        </p:spPr>
        <p:txBody>
          <a:bodyPr lIns="0" tIns="0" rIns="0" bIns="0" rtlCol="0" anchor="t">
            <a:spAutoFit/>
          </a:bodyPr>
          <a:lstStyle/>
          <a:p>
            <a:pPr algn="ctr">
              <a:lnSpc>
                <a:spcPts val="5599"/>
              </a:lnSpc>
              <a:spcBef>
                <a:spcPct val="0"/>
              </a:spcBef>
            </a:pPr>
            <a:r>
              <a:rPr lang="en-US" sz="3999">
                <a:solidFill>
                  <a:srgbClr val="992800"/>
                </a:solidFill>
                <a:latin typeface="TAN Ashford"/>
              </a:rPr>
              <a:t>Leerkrachten en directie</a:t>
            </a:r>
          </a:p>
        </p:txBody>
      </p:sp>
      <p:sp>
        <p:nvSpPr>
          <p:cNvPr id="9" name="TextBox 9"/>
          <p:cNvSpPr txBox="1"/>
          <p:nvPr/>
        </p:nvSpPr>
        <p:spPr>
          <a:xfrm>
            <a:off x="2246324" y="3514725"/>
            <a:ext cx="14401461" cy="3171825"/>
          </a:xfrm>
          <a:prstGeom prst="rect">
            <a:avLst/>
          </a:prstGeom>
        </p:spPr>
        <p:txBody>
          <a:bodyPr lIns="0" tIns="0" rIns="0" bIns="0" rtlCol="0" anchor="t">
            <a:spAutoFit/>
          </a:bodyPr>
          <a:lstStyle/>
          <a:p>
            <a:pPr marL="971550" lvl="1" indent="-485775">
              <a:lnSpc>
                <a:spcPts val="6299"/>
              </a:lnSpc>
              <a:buFont typeface="Arial"/>
              <a:buChar char="•"/>
            </a:pPr>
            <a:r>
              <a:rPr lang="en-US" sz="4500">
                <a:solidFill>
                  <a:srgbClr val="000000"/>
                </a:solidFill>
                <a:latin typeface="TAN Garland"/>
              </a:rPr>
              <a:t>Aan de slag met de vakgroep zorg en welzijn</a:t>
            </a:r>
          </a:p>
          <a:p>
            <a:pPr marL="971550" lvl="1" indent="-485775">
              <a:lnSpc>
                <a:spcPts val="6299"/>
              </a:lnSpc>
              <a:buFont typeface="Arial"/>
              <a:buChar char="•"/>
            </a:pPr>
            <a:r>
              <a:rPr lang="en-US" sz="4500">
                <a:solidFill>
                  <a:srgbClr val="000000"/>
                </a:solidFill>
                <a:latin typeface="TAN Garland"/>
              </a:rPr>
              <a:t>Werkgroep diversiteit</a:t>
            </a:r>
          </a:p>
          <a:p>
            <a:pPr marL="971550" lvl="1" indent="-485775">
              <a:lnSpc>
                <a:spcPts val="6299"/>
              </a:lnSpc>
              <a:buFont typeface="Arial"/>
              <a:buChar char="•"/>
            </a:pPr>
            <a:r>
              <a:rPr lang="en-US" sz="4500">
                <a:solidFill>
                  <a:srgbClr val="000000"/>
                </a:solidFill>
                <a:latin typeface="TAN Garland"/>
              </a:rPr>
              <a:t>Exit-tickets </a:t>
            </a:r>
          </a:p>
        </p:txBody>
      </p:sp>
      <p:sp>
        <p:nvSpPr>
          <p:cNvPr id="10" name="Freeform 10"/>
          <p:cNvSpPr/>
          <p:nvPr/>
        </p:nvSpPr>
        <p:spPr>
          <a:xfrm>
            <a:off x="11567987" y="7397394"/>
            <a:ext cx="6720013" cy="2889606"/>
          </a:xfrm>
          <a:custGeom>
            <a:avLst/>
            <a:gdLst/>
            <a:ahLst/>
            <a:cxnLst/>
            <a:rect l="l" t="t" r="r" b="b"/>
            <a:pathLst>
              <a:path w="6720013" h="2889606">
                <a:moveTo>
                  <a:pt x="0" y="0"/>
                </a:moveTo>
                <a:lnTo>
                  <a:pt x="6720013" y="0"/>
                </a:lnTo>
                <a:lnTo>
                  <a:pt x="6720013" y="2889606"/>
                </a:lnTo>
                <a:lnTo>
                  <a:pt x="0" y="2889606"/>
                </a:lnTo>
                <a:lnTo>
                  <a:pt x="0" y="0"/>
                </a:lnTo>
                <a:close/>
              </a:path>
            </a:pathLst>
          </a:custGeom>
          <a:blipFill>
            <a:blip r:embed="rId6">
              <a:alphaModFix amt="70000"/>
              <a:extLst>
                <a:ext uri="{96DAC541-7B7A-43D3-8B79-37D633B846F1}">
                  <asvg:svgBlip xmlns:asvg="http://schemas.microsoft.com/office/drawing/2016/SVG/main" r:embed="rId7"/>
                </a:ext>
              </a:extLst>
            </a:blip>
            <a:stretch>
              <a:fillRect/>
            </a:stretch>
          </a:blipFill>
        </p:spPr>
        <p:txBody>
          <a:bodyPr/>
          <a:lstStyle/>
          <a:p>
            <a:endParaRPr lang="nl-BE"/>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4" name="TextBox 4"/>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5" name="Group 5"/>
          <p:cNvGrpSpPr/>
          <p:nvPr/>
        </p:nvGrpSpPr>
        <p:grpSpPr>
          <a:xfrm>
            <a:off x="15247031" y="8026768"/>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grpSp>
        <p:nvGrpSpPr>
          <p:cNvPr id="8" name="Group 8"/>
          <p:cNvGrpSpPr/>
          <p:nvPr/>
        </p:nvGrpSpPr>
        <p:grpSpPr>
          <a:xfrm>
            <a:off x="4760507" y="5240893"/>
            <a:ext cx="8766986" cy="2822023"/>
            <a:chOff x="0" y="0"/>
            <a:chExt cx="11689314" cy="3762697"/>
          </a:xfrm>
        </p:grpSpPr>
        <p:sp>
          <p:nvSpPr>
            <p:cNvPr id="9" name="AutoShape 9"/>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0" name="AutoShape 10"/>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56069" y="3752850"/>
            <a:ext cx="13375861" cy="26289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Hierachter zit het materiaal</a:t>
            </a:r>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2"/>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3"/>
              <a:stretch>
                <a:fillRect/>
              </a:stretch>
            </a:blipFill>
          </p:spPr>
          <p:txBody>
            <a:bodyPr/>
            <a:lstStyle/>
            <a:p>
              <a:endParaRPr lang="nl-BE"/>
            </a:p>
          </p:txBody>
        </p:sp>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904360" y="4435927"/>
            <a:ext cx="10479279"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Hierachter volgen de gespreksstarters</a:t>
            </a:r>
          </a:p>
        </p:txBody>
      </p:sp>
      <p:sp>
        <p:nvSpPr>
          <p:cNvPr id="5" name="TextBox 5"/>
          <p:cNvSpPr txBox="1"/>
          <p:nvPr/>
        </p:nvSpPr>
        <p:spPr>
          <a:xfrm>
            <a:off x="2761628" y="1210336"/>
            <a:ext cx="12764744" cy="1749425"/>
          </a:xfrm>
          <a:prstGeom prst="rect">
            <a:avLst/>
          </a:prstGeom>
        </p:spPr>
        <p:txBody>
          <a:bodyPr lIns="0" tIns="0" rIns="0" bIns="0" rtlCol="0" anchor="t">
            <a:spAutoFit/>
          </a:bodyPr>
          <a:lstStyle/>
          <a:p>
            <a:pPr algn="ctr">
              <a:lnSpc>
                <a:spcPts val="7000"/>
              </a:lnSpc>
            </a:pPr>
            <a:r>
              <a:rPr lang="en-US" sz="5000">
                <a:solidFill>
                  <a:srgbClr val="992800"/>
                </a:solidFill>
                <a:latin typeface="TAN Ashford"/>
              </a:rPr>
              <a:t>Gespreksstarters:</a:t>
            </a:r>
          </a:p>
          <a:p>
            <a:pPr algn="ctr">
              <a:lnSpc>
                <a:spcPts val="7000"/>
              </a:lnSpc>
              <a:spcBef>
                <a:spcPct val="0"/>
              </a:spcBef>
            </a:pPr>
            <a:r>
              <a:rPr lang="en-US" sz="5000">
                <a:solidFill>
                  <a:srgbClr val="992800"/>
                </a:solidFill>
                <a:latin typeface="TAN Ashford"/>
              </a:rPr>
              <a:t>over thuisvoelen op school</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352107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Ik leer op school over de geschiedenis van het land waar mijn ouders of grootouders geboren zijn. </a:t>
            </a:r>
          </a:p>
        </p:txBody>
      </p:sp>
      <p:sp>
        <p:nvSpPr>
          <p:cNvPr id="5" name="TextBox 5"/>
          <p:cNvSpPr txBox="1"/>
          <p:nvPr/>
        </p:nvSpPr>
        <p:spPr>
          <a:xfrm>
            <a:off x="3904360" y="6752764"/>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Waarover zou je willen leren?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Ik leer op school over de religie en cultuur van mezelf of mijn (groot)ouders. </a:t>
            </a:r>
          </a:p>
        </p:txBody>
      </p:sp>
      <p:sp>
        <p:nvSpPr>
          <p:cNvPr id="5" name="TextBox 5"/>
          <p:cNvSpPr txBox="1"/>
          <p:nvPr/>
        </p:nvSpPr>
        <p:spPr>
          <a:xfrm>
            <a:off x="3904360" y="6752764"/>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Waarover zou je willen leren?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In de schoolbib vind ik verhalen en schrijvers met dezelfde afkomst als ikzelf. </a:t>
            </a:r>
          </a:p>
        </p:txBody>
      </p:sp>
      <p:sp>
        <p:nvSpPr>
          <p:cNvPr id="5" name="TextBox 5"/>
          <p:cNvSpPr txBox="1"/>
          <p:nvPr/>
        </p:nvSpPr>
        <p:spPr>
          <a:xfrm>
            <a:off x="3904360" y="6752764"/>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In welke boeken/films/series herken jij jezelf?</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In de klas leren en praten we over het geloof en de afkomst van alle leerlingen in de klas.  </a:t>
            </a:r>
          </a:p>
        </p:txBody>
      </p:sp>
      <p:sp>
        <p:nvSpPr>
          <p:cNvPr id="5" name="TextBox 5"/>
          <p:cNvSpPr txBox="1"/>
          <p:nvPr/>
        </p:nvSpPr>
        <p:spPr>
          <a:xfrm>
            <a:off x="3904360" y="6752764"/>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Vind je dat belangrijk?</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352107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Tijdens de pauzes mag ik andere talen dan Nederlands gebruiken om met mijn vrienden te praten.  </a:t>
            </a:r>
          </a:p>
        </p:txBody>
      </p:sp>
      <p:sp>
        <p:nvSpPr>
          <p:cNvPr id="5" name="TextBox 5"/>
          <p:cNvSpPr txBox="1"/>
          <p:nvPr/>
        </p:nvSpPr>
        <p:spPr>
          <a:xfrm>
            <a:off x="3904360" y="6752764"/>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Welke regels zijn er op school over Nederlands spreken?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352107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Tijdens de les mag ik een andere taal dan het Nederlands gebruiken om iets uit te leggen aan mijn buur. </a:t>
            </a:r>
          </a:p>
        </p:txBody>
      </p:sp>
      <p:sp>
        <p:nvSpPr>
          <p:cNvPr id="5" name="TextBox 5"/>
          <p:cNvSpPr txBox="1"/>
          <p:nvPr/>
        </p:nvSpPr>
        <p:spPr>
          <a:xfrm>
            <a:off x="3904360" y="6752764"/>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Welke regels zijn er in de klas over Nederlands spreken?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84469" y="2668106"/>
            <a:ext cx="11135898"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In de schoolbib kan ik boeken uitlenen in mijn moedertaal </a:t>
            </a:r>
          </a:p>
        </p:txBody>
      </p:sp>
      <p:sp>
        <p:nvSpPr>
          <p:cNvPr id="5" name="TextBox 5"/>
          <p:cNvSpPr txBox="1"/>
          <p:nvPr/>
        </p:nvSpPr>
        <p:spPr>
          <a:xfrm>
            <a:off x="3904360" y="6752764"/>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Kan je op school je moedertaal oefenen? </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nl-BE"/>
          </a:p>
        </p:txBody>
      </p:sp>
      <p:sp>
        <p:nvSpPr>
          <p:cNvPr id="3" name="TextBox 3"/>
          <p:cNvSpPr txBox="1"/>
          <p:nvPr/>
        </p:nvSpPr>
        <p:spPr>
          <a:xfrm>
            <a:off x="4485022" y="2129044"/>
            <a:ext cx="1337586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Check-out</a:t>
            </a:r>
          </a:p>
        </p:txBody>
      </p:sp>
      <p:sp>
        <p:nvSpPr>
          <p:cNvPr id="4" name="TextBox 4"/>
          <p:cNvSpPr txBox="1"/>
          <p:nvPr/>
        </p:nvSpPr>
        <p:spPr>
          <a:xfrm>
            <a:off x="7953242" y="4659313"/>
            <a:ext cx="10131052" cy="440690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vind je daarvan?</a:t>
            </a:r>
          </a:p>
          <a:p>
            <a:pPr algn="ctr">
              <a:lnSpc>
                <a:spcPts val="7000"/>
              </a:lnSpc>
            </a:pPr>
            <a:r>
              <a:rPr lang="en-US" sz="5000">
                <a:solidFill>
                  <a:srgbClr val="99B83C"/>
                </a:solidFill>
                <a:latin typeface="TAN Garland"/>
              </a:rPr>
              <a:t>A. Benieuwd, zin in </a:t>
            </a:r>
          </a:p>
          <a:p>
            <a:pPr algn="ctr">
              <a:lnSpc>
                <a:spcPts val="7000"/>
              </a:lnSpc>
            </a:pPr>
            <a:r>
              <a:rPr lang="en-US" sz="5000">
                <a:solidFill>
                  <a:srgbClr val="F39C12"/>
                </a:solidFill>
                <a:latin typeface="TAN Garland"/>
              </a:rPr>
              <a:t>B. Beetje zin in </a:t>
            </a:r>
          </a:p>
          <a:p>
            <a:pPr algn="ctr">
              <a:lnSpc>
                <a:spcPts val="7000"/>
              </a:lnSpc>
            </a:pPr>
            <a:r>
              <a:rPr lang="en-US" sz="5000">
                <a:solidFill>
                  <a:srgbClr val="ED1C24"/>
                </a:solidFill>
                <a:latin typeface="TAN Garland"/>
              </a:rPr>
              <a:t>C. Geen zin in</a:t>
            </a:r>
          </a:p>
          <a:p>
            <a:pPr algn="ctr">
              <a:lnSpc>
                <a:spcPts val="7000"/>
              </a:lnSpc>
              <a:spcBef>
                <a:spcPct val="0"/>
              </a:spcBef>
            </a:pPr>
            <a:endParaRPr lang="en-US" sz="5000">
              <a:solidFill>
                <a:srgbClr val="ED1C24"/>
              </a:solidFill>
              <a:latin typeface="TAN Garland"/>
            </a:endParaRP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76051" y="1125962"/>
            <a:ext cx="11135898" cy="61785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Bij het voorbereiden van schoolopdrachten gebruik is andere talen dan Nederlands. Bijvoorbeeld, ik lees een boek in een andere taal maar doe de boekbespreking in het Nederlands.  </a:t>
            </a:r>
          </a:p>
        </p:txBody>
      </p:sp>
      <p:sp>
        <p:nvSpPr>
          <p:cNvPr id="5" name="TextBox 5"/>
          <p:cNvSpPr txBox="1"/>
          <p:nvPr/>
        </p:nvSpPr>
        <p:spPr>
          <a:xfrm>
            <a:off x="3904360" y="8092873"/>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Zou het jou kunnen helpen?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601305" y="1792614"/>
            <a:ext cx="11068553" cy="52927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Ik weet bij wie ik het kan melden wanneer ik zie of hoor dat iemand wordt uitgescholden of buitengesloten omwille van hun huidskleur, religie of afkomst.  </a:t>
            </a:r>
          </a:p>
        </p:txBody>
      </p:sp>
      <p:sp>
        <p:nvSpPr>
          <p:cNvPr id="5" name="TextBox 5"/>
          <p:cNvSpPr txBox="1"/>
          <p:nvPr/>
        </p:nvSpPr>
        <p:spPr>
          <a:xfrm>
            <a:off x="3904360" y="7874000"/>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Wat vind jij een goede manier om dat te melden?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601305" y="1792614"/>
            <a:ext cx="11068553" cy="44069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Ik denk dat mijn leerkracht mij zou helpen als ik of een vriend(in) wordt buitengesloten omwille van mijn religie, huidskleur of afkomst.  </a:t>
            </a:r>
          </a:p>
        </p:txBody>
      </p:sp>
      <p:sp>
        <p:nvSpPr>
          <p:cNvPr id="5" name="TextBox 5"/>
          <p:cNvSpPr txBox="1"/>
          <p:nvPr/>
        </p:nvSpPr>
        <p:spPr>
          <a:xfrm>
            <a:off x="3904360" y="7874000"/>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Hoe kan jij helpen?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601305" y="1792614"/>
            <a:ext cx="11068553" cy="44069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Ik denk dat mijn klasgenoten mij zouden helpen als ik of een vriend(in) wordt buitengesloten omwille van mijn religie, huidskleur of afkomst. </a:t>
            </a:r>
          </a:p>
        </p:txBody>
      </p:sp>
      <p:sp>
        <p:nvSpPr>
          <p:cNvPr id="5" name="TextBox 5"/>
          <p:cNvSpPr txBox="1"/>
          <p:nvPr/>
        </p:nvSpPr>
        <p:spPr>
          <a:xfrm>
            <a:off x="3904360" y="7874000"/>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Hoe kan jij helpen?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601305" y="1792614"/>
            <a:ext cx="11068553" cy="44069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Ik weet met wie op school ik kan praten als ik zelf word buitengesloten omwille van mijn religie, huidskleur of afkomst.  </a:t>
            </a:r>
          </a:p>
        </p:txBody>
      </p:sp>
      <p:sp>
        <p:nvSpPr>
          <p:cNvPr id="5" name="TextBox 5"/>
          <p:cNvSpPr txBox="1"/>
          <p:nvPr/>
        </p:nvSpPr>
        <p:spPr>
          <a:xfrm>
            <a:off x="3904360" y="7874000"/>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Wie zou je goed kunnen helpen?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50796" y="2508250"/>
            <a:ext cx="11186408"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Op school is er een ruimte waar ik kan bidden als ik dat wil.  </a:t>
            </a:r>
          </a:p>
        </p:txBody>
      </p:sp>
      <p:sp>
        <p:nvSpPr>
          <p:cNvPr id="5" name="TextBox 5"/>
          <p:cNvSpPr txBox="1"/>
          <p:nvPr/>
        </p:nvSpPr>
        <p:spPr>
          <a:xfrm>
            <a:off x="3904360" y="6745962"/>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Hoe zou je willen dat die ruimte eruit ziet?</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50796" y="2508250"/>
            <a:ext cx="11186408"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Op school is er halal en koosjer eten voorzien.  </a:t>
            </a:r>
          </a:p>
        </p:txBody>
      </p:sp>
      <p:sp>
        <p:nvSpPr>
          <p:cNvPr id="5" name="TextBox 5"/>
          <p:cNvSpPr txBox="1"/>
          <p:nvPr/>
        </p:nvSpPr>
        <p:spPr>
          <a:xfrm>
            <a:off x="3904360" y="6745962"/>
            <a:ext cx="10479279"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Hoe kan de school dat organiseren?</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50796" y="2508250"/>
            <a:ext cx="11186408"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Op onze school worden feesten van verschillende culturen en religies gevierd. </a:t>
            </a:r>
          </a:p>
        </p:txBody>
      </p:sp>
      <p:sp>
        <p:nvSpPr>
          <p:cNvPr id="5" name="TextBox 5"/>
          <p:cNvSpPr txBox="1"/>
          <p:nvPr/>
        </p:nvSpPr>
        <p:spPr>
          <a:xfrm>
            <a:off x="3904360" y="6745962"/>
            <a:ext cx="10832843"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Welke feesten wil je vieren? En hoe ?</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17123" y="538393"/>
            <a:ext cx="11270590" cy="706437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De leerlingenraad is een goede afspiegeling van alle leerlingen op school.</a:t>
            </a:r>
          </a:p>
          <a:p>
            <a:pPr algn="ctr">
              <a:lnSpc>
                <a:spcPts val="7000"/>
              </a:lnSpc>
              <a:spcBef>
                <a:spcPct val="0"/>
              </a:spcBef>
            </a:pPr>
            <a:r>
              <a:rPr lang="en-US" sz="5000">
                <a:solidFill>
                  <a:srgbClr val="000000"/>
                </a:solidFill>
                <a:latin typeface="TAN Garland"/>
              </a:rPr>
              <a:t>Er zijn jongens en meisjes van verschillende jaren en studierichtingen, maar ook van verschillende afkomsten en religies.  </a:t>
            </a:r>
          </a:p>
        </p:txBody>
      </p:sp>
      <p:sp>
        <p:nvSpPr>
          <p:cNvPr id="5" name="TextBox 5"/>
          <p:cNvSpPr txBox="1"/>
          <p:nvPr/>
        </p:nvSpPr>
        <p:spPr>
          <a:xfrm>
            <a:off x="3365596" y="7941345"/>
            <a:ext cx="11573645"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Hoe zou je willen dat de leerlingenraad eruit ziet?</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08705" y="2373559"/>
            <a:ext cx="11270590"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Italics"/>
              </a:rPr>
              <a:t>Ik kan op school de kleding dragen waar ik me goed in voel. </a:t>
            </a:r>
            <a:r>
              <a:rPr lang="en-US" sz="5000">
                <a:solidFill>
                  <a:srgbClr val="000000"/>
                </a:solidFill>
                <a:latin typeface="TAN Garland"/>
              </a:rPr>
              <a:t> </a:t>
            </a:r>
          </a:p>
        </p:txBody>
      </p:sp>
      <p:sp>
        <p:nvSpPr>
          <p:cNvPr id="5" name="TextBox 5"/>
          <p:cNvSpPr txBox="1"/>
          <p:nvPr/>
        </p:nvSpPr>
        <p:spPr>
          <a:xfrm>
            <a:off x="3508705" y="6543822"/>
            <a:ext cx="11573645"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Welke afspraken over kleding zijn er op school? </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4" name="TextBox 4"/>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5" name="Group 5"/>
          <p:cNvGrpSpPr/>
          <p:nvPr/>
        </p:nvGrpSpPr>
        <p:grpSpPr>
          <a:xfrm>
            <a:off x="15247031" y="8026768"/>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grpSp>
        <p:nvGrpSpPr>
          <p:cNvPr id="8" name="Group 8"/>
          <p:cNvGrpSpPr/>
          <p:nvPr/>
        </p:nvGrpSpPr>
        <p:grpSpPr>
          <a:xfrm>
            <a:off x="4760507" y="5240893"/>
            <a:ext cx="8766986" cy="2822023"/>
            <a:chOff x="0" y="0"/>
            <a:chExt cx="11689314" cy="3762697"/>
          </a:xfrm>
        </p:grpSpPr>
        <p:sp>
          <p:nvSpPr>
            <p:cNvPr id="9" name="AutoShape 9"/>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0" name="AutoShape 10"/>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508705" y="2373559"/>
            <a:ext cx="11270590"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Italics"/>
              </a:rPr>
              <a:t>Je mag op school laten zien van welk land je komt of welk geloof je hebt.  </a:t>
            </a:r>
          </a:p>
        </p:txBody>
      </p:sp>
      <p:sp>
        <p:nvSpPr>
          <p:cNvPr id="5" name="TextBox 5"/>
          <p:cNvSpPr txBox="1"/>
          <p:nvPr/>
        </p:nvSpPr>
        <p:spPr>
          <a:xfrm>
            <a:off x="3508705" y="6543822"/>
            <a:ext cx="11573645" cy="13843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Waar of niet waar? </a:t>
            </a:r>
          </a:p>
          <a:p>
            <a:pPr algn="ctr">
              <a:lnSpc>
                <a:spcPts val="5599"/>
              </a:lnSpc>
              <a:spcBef>
                <a:spcPct val="0"/>
              </a:spcBef>
            </a:pPr>
            <a:r>
              <a:rPr lang="en-US" sz="3999">
                <a:solidFill>
                  <a:srgbClr val="000000"/>
                </a:solidFill>
                <a:latin typeface="TAN Garland"/>
              </a:rPr>
              <a:t>Worden hier afspraken over gemaakt?</a:t>
            </a:r>
          </a:p>
        </p:txBody>
      </p:sp>
      <p:grpSp>
        <p:nvGrpSpPr>
          <p:cNvPr id="6" name="Group 6"/>
          <p:cNvGrpSpPr/>
          <p:nvPr/>
        </p:nvGrpSpPr>
        <p:grpSpPr>
          <a:xfrm>
            <a:off x="594513" y="7648199"/>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thuisvoelen</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thuisvoelen</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thuisvoelen</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thuisvoelen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thuisvoelen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983079"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thuisvoelen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TextBox 2"/>
          <p:cNvSpPr txBox="1"/>
          <p:nvPr/>
        </p:nvSpPr>
        <p:spPr>
          <a:xfrm>
            <a:off x="2456069" y="3752850"/>
            <a:ext cx="13375861" cy="26289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Hierachter zit het materiaal</a:t>
            </a:r>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2"/>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3"/>
              <a:stretch>
                <a:fillRect/>
              </a:stretch>
            </a:blipFill>
          </p:spPr>
          <p:txBody>
            <a:bodyPr/>
            <a:lstStyle/>
            <a:p>
              <a:endParaRPr lang="nl-BE"/>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5835061" y="2267840"/>
            <a:ext cx="10775308" cy="5751321"/>
          </a:xfrm>
          <a:custGeom>
            <a:avLst/>
            <a:gdLst/>
            <a:ahLst/>
            <a:cxnLst/>
            <a:rect l="l" t="t" r="r" b="b"/>
            <a:pathLst>
              <a:path w="10775308" h="5751321">
                <a:moveTo>
                  <a:pt x="0" y="0"/>
                </a:moveTo>
                <a:lnTo>
                  <a:pt x="10775308" y="0"/>
                </a:lnTo>
                <a:lnTo>
                  <a:pt x="10775308" y="5751320"/>
                </a:lnTo>
                <a:lnTo>
                  <a:pt x="0" y="5751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3347753" y="2385694"/>
            <a:ext cx="10775308" cy="5751321"/>
          </a:xfrm>
          <a:custGeom>
            <a:avLst/>
            <a:gdLst/>
            <a:ahLst/>
            <a:cxnLst/>
            <a:rect l="l" t="t" r="r" b="b"/>
            <a:pathLst>
              <a:path w="10775308" h="5751321">
                <a:moveTo>
                  <a:pt x="10775308" y="5751321"/>
                </a:moveTo>
                <a:lnTo>
                  <a:pt x="0" y="5751321"/>
                </a:lnTo>
                <a:lnTo>
                  <a:pt x="0" y="0"/>
                </a:lnTo>
                <a:lnTo>
                  <a:pt x="10775308" y="0"/>
                </a:lnTo>
                <a:lnTo>
                  <a:pt x="10775308" y="575132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904360" y="2979564"/>
            <a:ext cx="10479279" cy="3714749"/>
          </a:xfrm>
          <a:prstGeom prst="rect">
            <a:avLst/>
          </a:prstGeom>
        </p:spPr>
        <p:txBody>
          <a:bodyPr lIns="0" tIns="0" rIns="0" bIns="0" rtlCol="0" anchor="t">
            <a:spAutoFit/>
          </a:bodyPr>
          <a:lstStyle/>
          <a:p>
            <a:pPr marL="647711" lvl="1" indent="-323856" algn="ctr">
              <a:lnSpc>
                <a:spcPts val="4200"/>
              </a:lnSpc>
              <a:buFont typeface="Arial"/>
              <a:buChar char="•"/>
            </a:pPr>
            <a:r>
              <a:rPr lang="en-US" sz="3000">
                <a:solidFill>
                  <a:srgbClr val="000000"/>
                </a:solidFill>
                <a:latin typeface="TAN Garland"/>
              </a:rPr>
              <a:t>Spreek in de Ik-vorm</a:t>
            </a:r>
          </a:p>
          <a:p>
            <a:pPr marL="647711" lvl="1" indent="-323856" algn="ctr">
              <a:lnSpc>
                <a:spcPts val="4200"/>
              </a:lnSpc>
              <a:buFont typeface="Arial"/>
              <a:buChar char="•"/>
            </a:pPr>
            <a:r>
              <a:rPr lang="en-US" sz="3000">
                <a:solidFill>
                  <a:srgbClr val="000000"/>
                </a:solidFill>
                <a:latin typeface="TAN Garland"/>
              </a:rPr>
              <a:t>Het is oké om het niet eens te zijn met elkaar</a:t>
            </a:r>
          </a:p>
          <a:p>
            <a:pPr marL="647711" lvl="1" indent="-323856" algn="ctr">
              <a:lnSpc>
                <a:spcPts val="4200"/>
              </a:lnSpc>
              <a:buFont typeface="Arial"/>
              <a:buChar char="•"/>
            </a:pPr>
            <a:r>
              <a:rPr lang="en-US" sz="3000">
                <a:solidFill>
                  <a:srgbClr val="000000"/>
                </a:solidFill>
                <a:latin typeface="TAN Garland"/>
              </a:rPr>
              <a:t>Je kiest zelf wat je vertelt </a:t>
            </a:r>
          </a:p>
          <a:p>
            <a:pPr marL="647711" lvl="1" indent="-323856" algn="ctr">
              <a:lnSpc>
                <a:spcPts val="4200"/>
              </a:lnSpc>
              <a:buFont typeface="Arial"/>
              <a:buChar char="•"/>
            </a:pPr>
            <a:r>
              <a:rPr lang="en-US" sz="3000">
                <a:solidFill>
                  <a:srgbClr val="000000"/>
                </a:solidFill>
                <a:latin typeface="TAN Garland"/>
              </a:rPr>
              <a:t> We houden alles binnen de muren van deze klas </a:t>
            </a:r>
          </a:p>
          <a:p>
            <a:pPr marL="647711" lvl="1" indent="-323856" algn="ctr">
              <a:lnSpc>
                <a:spcPts val="4200"/>
              </a:lnSpc>
              <a:buFont typeface="Arial"/>
              <a:buChar char="•"/>
            </a:pPr>
            <a:r>
              <a:rPr lang="en-US" sz="3000">
                <a:solidFill>
                  <a:srgbClr val="000000"/>
                </a:solidFill>
                <a:latin typeface="TAN Garland"/>
              </a:rPr>
              <a:t>....</a:t>
            </a:r>
          </a:p>
          <a:p>
            <a:pPr algn="ctr">
              <a:lnSpc>
                <a:spcPts val="4200"/>
              </a:lnSpc>
            </a:pPr>
            <a:endParaRPr lang="en-US" sz="3000">
              <a:solidFill>
                <a:srgbClr val="000000"/>
              </a:solidFill>
              <a:latin typeface="TAN Garland"/>
            </a:endParaRP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6" name="Group 6"/>
          <p:cNvGrpSpPr/>
          <p:nvPr/>
        </p:nvGrpSpPr>
        <p:grpSpPr>
          <a:xfrm>
            <a:off x="15526372" y="794038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TextBox 2"/>
          <p:cNvSpPr txBox="1"/>
          <p:nvPr/>
        </p:nvSpPr>
        <p:spPr>
          <a:xfrm>
            <a:off x="546300" y="1218152"/>
            <a:ext cx="6760564" cy="8836025"/>
          </a:xfrm>
          <a:prstGeom prst="rect">
            <a:avLst/>
          </a:prstGeom>
        </p:spPr>
        <p:txBody>
          <a:bodyPr lIns="0" tIns="0" rIns="0" bIns="0" rtlCol="0" anchor="t">
            <a:spAutoFit/>
          </a:bodyPr>
          <a:lstStyle/>
          <a:p>
            <a:pPr>
              <a:lnSpc>
                <a:spcPts val="7000"/>
              </a:lnSpc>
            </a:pPr>
            <a:r>
              <a:rPr lang="en-US" sz="5000">
                <a:solidFill>
                  <a:srgbClr val="000000"/>
                </a:solidFill>
                <a:latin typeface="Korolev"/>
              </a:rPr>
              <a:t>Danst  </a:t>
            </a:r>
          </a:p>
          <a:p>
            <a:pPr>
              <a:lnSpc>
                <a:spcPts val="7000"/>
              </a:lnSpc>
            </a:pPr>
            <a:r>
              <a:rPr lang="en-US" sz="5000">
                <a:solidFill>
                  <a:srgbClr val="000000"/>
                </a:solidFill>
                <a:latin typeface="Korolev"/>
              </a:rPr>
              <a:t>Fitnest</a:t>
            </a:r>
          </a:p>
          <a:p>
            <a:pPr>
              <a:lnSpc>
                <a:spcPts val="7000"/>
              </a:lnSpc>
            </a:pPr>
            <a:r>
              <a:rPr lang="en-US" sz="5000">
                <a:solidFill>
                  <a:srgbClr val="000000"/>
                </a:solidFill>
                <a:latin typeface="Korolev"/>
              </a:rPr>
              <a:t>Graag films kijkt </a:t>
            </a:r>
          </a:p>
          <a:p>
            <a:pPr>
              <a:lnSpc>
                <a:spcPts val="7000"/>
              </a:lnSpc>
            </a:pPr>
            <a:r>
              <a:rPr lang="en-US" sz="5000">
                <a:solidFill>
                  <a:srgbClr val="000000"/>
                </a:solidFill>
                <a:latin typeface="Korolev"/>
              </a:rPr>
              <a:t>Muziek maakt </a:t>
            </a:r>
          </a:p>
          <a:p>
            <a:pPr>
              <a:lnSpc>
                <a:spcPts val="7000"/>
              </a:lnSpc>
            </a:pPr>
            <a:r>
              <a:rPr lang="en-US" sz="5000">
                <a:solidFill>
                  <a:srgbClr val="000000"/>
                </a:solidFill>
                <a:latin typeface="Korolev"/>
              </a:rPr>
              <a:t>van lekker eten houdt </a:t>
            </a:r>
          </a:p>
          <a:p>
            <a:pPr>
              <a:lnSpc>
                <a:spcPts val="7000"/>
              </a:lnSpc>
            </a:pPr>
            <a:r>
              <a:rPr lang="en-US" sz="5000">
                <a:solidFill>
                  <a:srgbClr val="000000"/>
                </a:solidFill>
                <a:latin typeface="Korolev"/>
              </a:rPr>
              <a:t>2 broers heeft </a:t>
            </a:r>
          </a:p>
          <a:p>
            <a:pPr>
              <a:lnSpc>
                <a:spcPts val="7000"/>
              </a:lnSpc>
            </a:pPr>
            <a:r>
              <a:rPr lang="en-US" sz="5000">
                <a:solidFill>
                  <a:srgbClr val="000000"/>
                </a:solidFill>
                <a:latin typeface="Korolev"/>
              </a:rPr>
              <a:t>2 zussen heeft</a:t>
            </a:r>
          </a:p>
          <a:p>
            <a:pPr>
              <a:lnSpc>
                <a:spcPts val="7000"/>
              </a:lnSpc>
            </a:pPr>
            <a:r>
              <a:rPr lang="en-US" sz="5000">
                <a:solidFill>
                  <a:srgbClr val="000000"/>
                </a:solidFill>
                <a:latin typeface="Korolev"/>
              </a:rPr>
              <a:t>TikTok videos maakt  </a:t>
            </a:r>
          </a:p>
          <a:p>
            <a:pPr>
              <a:lnSpc>
                <a:spcPts val="7000"/>
              </a:lnSpc>
            </a:pPr>
            <a:r>
              <a:rPr lang="en-US" sz="5000">
                <a:solidFill>
                  <a:srgbClr val="000000"/>
                </a:solidFill>
                <a:latin typeface="Korolev"/>
              </a:rPr>
              <a:t>Goed uitgeslapen is </a:t>
            </a:r>
          </a:p>
          <a:p>
            <a:pPr algn="ctr">
              <a:lnSpc>
                <a:spcPts val="7000"/>
              </a:lnSpc>
            </a:pPr>
            <a:endParaRPr lang="en-US" sz="5000">
              <a:solidFill>
                <a:srgbClr val="000000"/>
              </a:solidFill>
              <a:latin typeface="Korolev"/>
            </a:endParaRPr>
          </a:p>
        </p:txBody>
      </p:sp>
      <p:sp>
        <p:nvSpPr>
          <p:cNvPr id="3" name="TextBox 3"/>
          <p:cNvSpPr txBox="1"/>
          <p:nvPr/>
        </p:nvSpPr>
        <p:spPr>
          <a:xfrm>
            <a:off x="7761446" y="1308100"/>
            <a:ext cx="9952437" cy="7950200"/>
          </a:xfrm>
          <a:prstGeom prst="rect">
            <a:avLst/>
          </a:prstGeom>
        </p:spPr>
        <p:txBody>
          <a:bodyPr lIns="0" tIns="0" rIns="0" bIns="0" rtlCol="0" anchor="t">
            <a:spAutoFit/>
          </a:bodyPr>
          <a:lstStyle/>
          <a:p>
            <a:pPr algn="ctr">
              <a:lnSpc>
                <a:spcPts val="7000"/>
              </a:lnSpc>
            </a:pPr>
            <a:r>
              <a:rPr lang="en-US" sz="5000">
                <a:solidFill>
                  <a:srgbClr val="000000"/>
                </a:solidFill>
                <a:latin typeface="Korolev"/>
              </a:rPr>
              <a:t>Graag naar school komt </a:t>
            </a:r>
          </a:p>
          <a:p>
            <a:pPr algn="ctr">
              <a:lnSpc>
                <a:spcPts val="7000"/>
              </a:lnSpc>
            </a:pPr>
            <a:r>
              <a:rPr lang="en-US" sz="5000">
                <a:solidFill>
                  <a:srgbClr val="000000"/>
                </a:solidFill>
                <a:latin typeface="Korolev"/>
              </a:rPr>
              <a:t>Zich Belg voelt</a:t>
            </a:r>
          </a:p>
          <a:p>
            <a:pPr algn="ctr">
              <a:lnSpc>
                <a:spcPts val="7000"/>
              </a:lnSpc>
            </a:pPr>
            <a:r>
              <a:rPr lang="en-US" sz="5000">
                <a:solidFill>
                  <a:srgbClr val="000000"/>
                </a:solidFill>
                <a:latin typeface="Korolev"/>
              </a:rPr>
              <a:t>Meer dan 2 talen spreekt </a:t>
            </a:r>
          </a:p>
          <a:p>
            <a:pPr algn="ctr">
              <a:lnSpc>
                <a:spcPts val="7000"/>
              </a:lnSpc>
            </a:pPr>
            <a:r>
              <a:rPr lang="en-US" sz="5000">
                <a:solidFill>
                  <a:srgbClr val="000000"/>
                </a:solidFill>
                <a:latin typeface="Korolev"/>
              </a:rPr>
              <a:t>Zich Europeaan voelt</a:t>
            </a:r>
          </a:p>
          <a:p>
            <a:pPr algn="ctr">
              <a:lnSpc>
                <a:spcPts val="7000"/>
              </a:lnSpc>
            </a:pPr>
            <a:r>
              <a:rPr lang="en-US" sz="5000">
                <a:solidFill>
                  <a:srgbClr val="000000"/>
                </a:solidFill>
                <a:latin typeface="Korolev"/>
              </a:rPr>
              <a:t>Veel nadenkt </a:t>
            </a:r>
          </a:p>
          <a:p>
            <a:pPr algn="ctr">
              <a:lnSpc>
                <a:spcPts val="7000"/>
              </a:lnSpc>
            </a:pPr>
            <a:r>
              <a:rPr lang="en-US" sz="5000">
                <a:solidFill>
                  <a:srgbClr val="000000"/>
                </a:solidFill>
                <a:latin typeface="Korolev"/>
              </a:rPr>
              <a:t>Graag de leiding neemt</a:t>
            </a:r>
          </a:p>
          <a:p>
            <a:pPr algn="ctr">
              <a:lnSpc>
                <a:spcPts val="7000"/>
              </a:lnSpc>
            </a:pPr>
            <a:r>
              <a:rPr lang="en-US" sz="5000">
                <a:solidFill>
                  <a:srgbClr val="000000"/>
                </a:solidFill>
                <a:latin typeface="Korolev"/>
              </a:rPr>
              <a:t>Meerdere nationaliteiten heeft</a:t>
            </a:r>
          </a:p>
          <a:p>
            <a:pPr algn="ctr">
              <a:lnSpc>
                <a:spcPts val="7000"/>
              </a:lnSpc>
            </a:pPr>
            <a:r>
              <a:rPr lang="en-US" sz="5000">
                <a:solidFill>
                  <a:srgbClr val="000000"/>
                </a:solidFill>
                <a:latin typeface="Korolev"/>
              </a:rPr>
              <a:t>Gelovig is</a:t>
            </a:r>
          </a:p>
          <a:p>
            <a:pPr algn="ctr">
              <a:lnSpc>
                <a:spcPts val="7000"/>
              </a:lnSpc>
            </a:pPr>
            <a:r>
              <a:rPr lang="en-US" sz="5000">
                <a:solidFill>
                  <a:srgbClr val="000000"/>
                </a:solidFill>
                <a:latin typeface="Korolev"/>
              </a:rPr>
              <a:t>Soms nadenkt over hun achtergrond</a:t>
            </a:r>
          </a:p>
        </p:txBody>
      </p:sp>
      <p:sp>
        <p:nvSpPr>
          <p:cNvPr id="4" name="TextBox 4"/>
          <p:cNvSpPr txBox="1"/>
          <p:nvPr/>
        </p:nvSpPr>
        <p:spPr>
          <a:xfrm>
            <a:off x="2456069" y="679450"/>
            <a:ext cx="13375861" cy="349250"/>
          </a:xfrm>
          <a:prstGeom prst="rect">
            <a:avLst/>
          </a:prstGeom>
        </p:spPr>
        <p:txBody>
          <a:bodyPr lIns="0" tIns="0" rIns="0" bIns="0" rtlCol="0" anchor="t">
            <a:spAutoFit/>
          </a:bodyPr>
          <a:lstStyle/>
          <a:p>
            <a:pPr algn="ctr">
              <a:lnSpc>
                <a:spcPts val="2800"/>
              </a:lnSpc>
              <a:spcBef>
                <a:spcPct val="0"/>
              </a:spcBef>
            </a:pPr>
            <a:r>
              <a:rPr lang="en-US" sz="2000">
                <a:solidFill>
                  <a:srgbClr val="992800"/>
                </a:solidFill>
                <a:latin typeface="TAN Ashford"/>
              </a:rPr>
              <a:t>Kaartjes iedereen die...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nl-BE"/>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6" name="TextBox 6"/>
          <p:cNvSpPr txBox="1"/>
          <p:nvPr/>
        </p:nvSpPr>
        <p:spPr>
          <a:xfrm>
            <a:off x="4485022" y="2129044"/>
            <a:ext cx="1337586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7" name="TextBox 7"/>
          <p:cNvSpPr txBox="1"/>
          <p:nvPr/>
        </p:nvSpPr>
        <p:spPr>
          <a:xfrm>
            <a:off x="7882610" y="5623787"/>
            <a:ext cx="10131052"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Iedereen die...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4715609" y="2762513"/>
            <a:ext cx="8856782"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Van waar? Waarheen? </a:t>
            </a:r>
          </a:p>
        </p:txBody>
      </p:sp>
      <p:sp>
        <p:nvSpPr>
          <p:cNvPr id="7" name="TextBox 7"/>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grpSp>
        <p:nvGrpSpPr>
          <p:cNvPr id="8" name="Group 8"/>
          <p:cNvGrpSpPr/>
          <p:nvPr/>
        </p:nvGrpSpPr>
        <p:grpSpPr>
          <a:xfrm>
            <a:off x="15213347" y="330339"/>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sp>
        <p:nvSpPr>
          <p:cNvPr id="7" name="TextBox 7"/>
          <p:cNvSpPr txBox="1"/>
          <p:nvPr/>
        </p:nvSpPr>
        <p:spPr>
          <a:xfrm>
            <a:off x="5616356" y="2669319"/>
            <a:ext cx="705528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Hoe?</a:t>
            </a:r>
          </a:p>
        </p:txBody>
      </p:sp>
      <p:sp>
        <p:nvSpPr>
          <p:cNvPr id="8" name="Freeform 8"/>
          <p:cNvSpPr/>
          <p:nvPr/>
        </p:nvSpPr>
        <p:spPr>
          <a:xfrm>
            <a:off x="16517889" y="1135389"/>
            <a:ext cx="1241025" cy="1164495"/>
          </a:xfrm>
          <a:custGeom>
            <a:avLst/>
            <a:gdLst/>
            <a:ahLst/>
            <a:cxnLst/>
            <a:rect l="l" t="t" r="r" b="b"/>
            <a:pathLst>
              <a:path w="1241025" h="1164495">
                <a:moveTo>
                  <a:pt x="0" y="0"/>
                </a:moveTo>
                <a:lnTo>
                  <a:pt x="1241025" y="0"/>
                </a:lnTo>
                <a:lnTo>
                  <a:pt x="1241025" y="1164495"/>
                </a:lnTo>
                <a:lnTo>
                  <a:pt x="0" y="1164495"/>
                </a:lnTo>
                <a:lnTo>
                  <a:pt x="0" y="0"/>
                </a:lnTo>
                <a:close/>
              </a:path>
            </a:pathLst>
          </a:custGeom>
          <a:blipFill>
            <a:blip r:embed="rId4"/>
            <a:stretch>
              <a:fillRect/>
            </a:stretch>
          </a:blipFill>
        </p:spPr>
        <p:txBody>
          <a:bodyPr/>
          <a:lstStyle/>
          <a:p>
            <a:endParaRPr lang="nl-BE"/>
          </a:p>
        </p:txBody>
      </p:sp>
      <p:sp>
        <p:nvSpPr>
          <p:cNvPr id="9" name="Freeform 9"/>
          <p:cNvSpPr/>
          <p:nvPr/>
        </p:nvSpPr>
        <p:spPr>
          <a:xfrm>
            <a:off x="15213347" y="330339"/>
            <a:ext cx="1610101" cy="1610101"/>
          </a:xfrm>
          <a:custGeom>
            <a:avLst/>
            <a:gdLst/>
            <a:ahLst/>
            <a:cxnLst/>
            <a:rect l="l" t="t" r="r" b="b"/>
            <a:pathLst>
              <a:path w="1610101" h="1610101">
                <a:moveTo>
                  <a:pt x="0" y="0"/>
                </a:moveTo>
                <a:lnTo>
                  <a:pt x="1610101" y="0"/>
                </a:lnTo>
                <a:lnTo>
                  <a:pt x="1610101" y="1610101"/>
                </a:lnTo>
                <a:lnTo>
                  <a:pt x="0" y="1610101"/>
                </a:lnTo>
                <a:lnTo>
                  <a:pt x="0" y="0"/>
                </a:lnTo>
                <a:close/>
              </a:path>
            </a:pathLst>
          </a:custGeom>
          <a:blipFill>
            <a:blip r:embed="rId5"/>
            <a:stretch>
              <a:fillRect/>
            </a:stretch>
          </a:blipFill>
        </p:spPr>
        <p:txBody>
          <a:bodyPr/>
          <a:lstStyle/>
          <a:p>
            <a:endParaRPr lang="nl-B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sp>
        <p:nvSpPr>
          <p:cNvPr id="7" name="TextBox 7"/>
          <p:cNvSpPr txBox="1"/>
          <p:nvPr/>
        </p:nvSpPr>
        <p:spPr>
          <a:xfrm>
            <a:off x="5616356" y="2655211"/>
            <a:ext cx="705528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Wie?</a:t>
            </a:r>
          </a:p>
        </p:txBody>
      </p:sp>
      <p:sp>
        <p:nvSpPr>
          <p:cNvPr id="8" name="Freeform 8"/>
          <p:cNvSpPr/>
          <p:nvPr/>
        </p:nvSpPr>
        <p:spPr>
          <a:xfrm>
            <a:off x="16517889" y="1135389"/>
            <a:ext cx="1241025" cy="1164495"/>
          </a:xfrm>
          <a:custGeom>
            <a:avLst/>
            <a:gdLst/>
            <a:ahLst/>
            <a:cxnLst/>
            <a:rect l="l" t="t" r="r" b="b"/>
            <a:pathLst>
              <a:path w="1241025" h="1164495">
                <a:moveTo>
                  <a:pt x="0" y="0"/>
                </a:moveTo>
                <a:lnTo>
                  <a:pt x="1241025" y="0"/>
                </a:lnTo>
                <a:lnTo>
                  <a:pt x="1241025" y="1164495"/>
                </a:lnTo>
                <a:lnTo>
                  <a:pt x="0" y="1164495"/>
                </a:lnTo>
                <a:lnTo>
                  <a:pt x="0" y="0"/>
                </a:lnTo>
                <a:close/>
              </a:path>
            </a:pathLst>
          </a:custGeom>
          <a:blipFill>
            <a:blip r:embed="rId4"/>
            <a:stretch>
              <a:fillRect/>
            </a:stretch>
          </a:blipFill>
        </p:spPr>
        <p:txBody>
          <a:bodyPr/>
          <a:lstStyle/>
          <a:p>
            <a:endParaRPr lang="nl-BE"/>
          </a:p>
        </p:txBody>
      </p:sp>
      <p:sp>
        <p:nvSpPr>
          <p:cNvPr id="9" name="Freeform 9"/>
          <p:cNvSpPr/>
          <p:nvPr/>
        </p:nvSpPr>
        <p:spPr>
          <a:xfrm>
            <a:off x="15213347" y="330339"/>
            <a:ext cx="1610101" cy="1610101"/>
          </a:xfrm>
          <a:custGeom>
            <a:avLst/>
            <a:gdLst/>
            <a:ahLst/>
            <a:cxnLst/>
            <a:rect l="l" t="t" r="r" b="b"/>
            <a:pathLst>
              <a:path w="1610101" h="1610101">
                <a:moveTo>
                  <a:pt x="0" y="0"/>
                </a:moveTo>
                <a:lnTo>
                  <a:pt x="1610101" y="0"/>
                </a:lnTo>
                <a:lnTo>
                  <a:pt x="1610101" y="1610101"/>
                </a:lnTo>
                <a:lnTo>
                  <a:pt x="0" y="1610101"/>
                </a:lnTo>
                <a:lnTo>
                  <a:pt x="0" y="0"/>
                </a:lnTo>
                <a:close/>
              </a:path>
            </a:pathLst>
          </a:custGeom>
          <a:blipFill>
            <a:blip r:embed="rId5"/>
            <a:stretch>
              <a:fillRect/>
            </a:stretch>
          </a:blipFill>
        </p:spPr>
        <p:txBody>
          <a:bodyPr/>
          <a:lstStyle/>
          <a:p>
            <a:endParaRPr lang="nl-B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sp>
        <p:nvSpPr>
          <p:cNvPr id="7" name="TextBox 7"/>
          <p:cNvSpPr txBox="1"/>
          <p:nvPr/>
        </p:nvSpPr>
        <p:spPr>
          <a:xfrm>
            <a:off x="5616356" y="2741203"/>
            <a:ext cx="705528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Waarom?</a:t>
            </a:r>
          </a:p>
        </p:txBody>
      </p:sp>
      <p:sp>
        <p:nvSpPr>
          <p:cNvPr id="8" name="Freeform 8"/>
          <p:cNvSpPr/>
          <p:nvPr/>
        </p:nvSpPr>
        <p:spPr>
          <a:xfrm>
            <a:off x="16517889" y="1135389"/>
            <a:ext cx="1241025" cy="1164495"/>
          </a:xfrm>
          <a:custGeom>
            <a:avLst/>
            <a:gdLst/>
            <a:ahLst/>
            <a:cxnLst/>
            <a:rect l="l" t="t" r="r" b="b"/>
            <a:pathLst>
              <a:path w="1241025" h="1164495">
                <a:moveTo>
                  <a:pt x="0" y="0"/>
                </a:moveTo>
                <a:lnTo>
                  <a:pt x="1241025" y="0"/>
                </a:lnTo>
                <a:lnTo>
                  <a:pt x="1241025" y="1164495"/>
                </a:lnTo>
                <a:lnTo>
                  <a:pt x="0" y="1164495"/>
                </a:lnTo>
                <a:lnTo>
                  <a:pt x="0" y="0"/>
                </a:lnTo>
                <a:close/>
              </a:path>
            </a:pathLst>
          </a:custGeom>
          <a:blipFill>
            <a:blip r:embed="rId4"/>
            <a:stretch>
              <a:fillRect/>
            </a:stretch>
          </a:blipFill>
        </p:spPr>
        <p:txBody>
          <a:bodyPr/>
          <a:lstStyle/>
          <a:p>
            <a:endParaRPr lang="nl-BE"/>
          </a:p>
        </p:txBody>
      </p:sp>
      <p:sp>
        <p:nvSpPr>
          <p:cNvPr id="9" name="Freeform 9"/>
          <p:cNvSpPr/>
          <p:nvPr/>
        </p:nvSpPr>
        <p:spPr>
          <a:xfrm>
            <a:off x="15213347" y="330339"/>
            <a:ext cx="1610101" cy="1610101"/>
          </a:xfrm>
          <a:custGeom>
            <a:avLst/>
            <a:gdLst/>
            <a:ahLst/>
            <a:cxnLst/>
            <a:rect l="l" t="t" r="r" b="b"/>
            <a:pathLst>
              <a:path w="1610101" h="1610101">
                <a:moveTo>
                  <a:pt x="0" y="0"/>
                </a:moveTo>
                <a:lnTo>
                  <a:pt x="1610101" y="0"/>
                </a:lnTo>
                <a:lnTo>
                  <a:pt x="1610101" y="1610101"/>
                </a:lnTo>
                <a:lnTo>
                  <a:pt x="0" y="1610101"/>
                </a:lnTo>
                <a:lnTo>
                  <a:pt x="0" y="0"/>
                </a:lnTo>
                <a:close/>
              </a:path>
            </a:pathLst>
          </a:custGeom>
          <a:blipFill>
            <a:blip r:embed="rId5"/>
            <a:stretch>
              <a:fillRect/>
            </a:stretch>
          </a:blipFill>
        </p:spPr>
        <p:txBody>
          <a:bodyPr/>
          <a:lstStyle/>
          <a:p>
            <a:endParaRPr lang="nl-B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a:t>
            </a:r>
          </a:p>
        </p:txBody>
      </p:sp>
      <p:sp>
        <p:nvSpPr>
          <p:cNvPr id="7" name="TextBox 7"/>
          <p:cNvSpPr txBox="1"/>
          <p:nvPr/>
        </p:nvSpPr>
        <p:spPr>
          <a:xfrm>
            <a:off x="5322373" y="2705268"/>
            <a:ext cx="7643253"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Invloed samenleving?</a:t>
            </a:r>
          </a:p>
        </p:txBody>
      </p:sp>
      <p:sp>
        <p:nvSpPr>
          <p:cNvPr id="8" name="Freeform 8"/>
          <p:cNvSpPr/>
          <p:nvPr/>
        </p:nvSpPr>
        <p:spPr>
          <a:xfrm>
            <a:off x="16517889" y="1135389"/>
            <a:ext cx="1241025" cy="1164495"/>
          </a:xfrm>
          <a:custGeom>
            <a:avLst/>
            <a:gdLst/>
            <a:ahLst/>
            <a:cxnLst/>
            <a:rect l="l" t="t" r="r" b="b"/>
            <a:pathLst>
              <a:path w="1241025" h="1164495">
                <a:moveTo>
                  <a:pt x="0" y="0"/>
                </a:moveTo>
                <a:lnTo>
                  <a:pt x="1241025" y="0"/>
                </a:lnTo>
                <a:lnTo>
                  <a:pt x="1241025" y="1164495"/>
                </a:lnTo>
                <a:lnTo>
                  <a:pt x="0" y="1164495"/>
                </a:lnTo>
                <a:lnTo>
                  <a:pt x="0" y="0"/>
                </a:lnTo>
                <a:close/>
              </a:path>
            </a:pathLst>
          </a:custGeom>
          <a:blipFill>
            <a:blip r:embed="rId4"/>
            <a:stretch>
              <a:fillRect/>
            </a:stretch>
          </a:blipFill>
        </p:spPr>
        <p:txBody>
          <a:bodyPr/>
          <a:lstStyle/>
          <a:p>
            <a:endParaRPr lang="nl-BE"/>
          </a:p>
        </p:txBody>
      </p:sp>
      <p:sp>
        <p:nvSpPr>
          <p:cNvPr id="9" name="Freeform 9"/>
          <p:cNvSpPr/>
          <p:nvPr/>
        </p:nvSpPr>
        <p:spPr>
          <a:xfrm>
            <a:off x="15213347" y="330339"/>
            <a:ext cx="1610101" cy="1610101"/>
          </a:xfrm>
          <a:custGeom>
            <a:avLst/>
            <a:gdLst/>
            <a:ahLst/>
            <a:cxnLst/>
            <a:rect l="l" t="t" r="r" b="b"/>
            <a:pathLst>
              <a:path w="1610101" h="1610101">
                <a:moveTo>
                  <a:pt x="0" y="0"/>
                </a:moveTo>
                <a:lnTo>
                  <a:pt x="1610101" y="0"/>
                </a:lnTo>
                <a:lnTo>
                  <a:pt x="1610101" y="1610101"/>
                </a:lnTo>
                <a:lnTo>
                  <a:pt x="0" y="1610101"/>
                </a:lnTo>
                <a:lnTo>
                  <a:pt x="0" y="0"/>
                </a:lnTo>
                <a:close/>
              </a:path>
            </a:pathLst>
          </a:custGeom>
          <a:blipFill>
            <a:blip r:embed="rId5"/>
            <a:stretch>
              <a:fillRect/>
            </a:stretch>
          </a:blipFill>
        </p:spPr>
        <p:txBody>
          <a:bodyPr/>
          <a:lstStyle/>
          <a:p>
            <a:endParaRPr lang="nl-B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Andere praat?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Andere praat?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Andere praat?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Andere praat?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Andere praat?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5" name="Group 5"/>
          <p:cNvGrpSpPr/>
          <p:nvPr/>
        </p:nvGrpSpPr>
        <p:grpSpPr>
          <a:xfrm>
            <a:off x="15247031" y="8026768"/>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6567268" y="3820982"/>
            <a:ext cx="5072360" cy="514350"/>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TAN Garland"/>
              </a:rPr>
              <a:t> </a:t>
            </a:r>
            <a:r>
              <a:rPr lang="en-US" sz="3000" dirty="0" err="1">
                <a:solidFill>
                  <a:srgbClr val="000000"/>
                </a:solidFill>
                <a:latin typeface="TAN Garland"/>
              </a:rPr>
              <a:t>Erkenning</a:t>
            </a:r>
            <a:r>
              <a:rPr lang="en-US" sz="3000" dirty="0">
                <a:solidFill>
                  <a:srgbClr val="000000"/>
                </a:solidFill>
                <a:latin typeface="TAN Garland"/>
              </a:rPr>
              <a:t> </a:t>
            </a:r>
            <a:r>
              <a:rPr lang="en-US" sz="3000" dirty="0" err="1">
                <a:solidFill>
                  <a:srgbClr val="000000"/>
                </a:solidFill>
                <a:latin typeface="TAN Garland"/>
              </a:rPr>
              <a:t>en</a:t>
            </a:r>
            <a:r>
              <a:rPr lang="en-US" sz="3000" dirty="0">
                <a:solidFill>
                  <a:srgbClr val="000000"/>
                </a:solidFill>
                <a:latin typeface="TAN Garland"/>
              </a:rPr>
              <a:t> </a:t>
            </a:r>
            <a:r>
              <a:rPr lang="en-US" sz="3000" dirty="0" err="1">
                <a:solidFill>
                  <a:srgbClr val="000000"/>
                </a:solidFill>
                <a:latin typeface="TAN Garland"/>
              </a:rPr>
              <a:t>Empathie</a:t>
            </a:r>
            <a:r>
              <a:rPr lang="en-US" sz="3000" dirty="0">
                <a:solidFill>
                  <a:srgbClr val="000000"/>
                </a:solidFill>
                <a:latin typeface="TAN Garland"/>
              </a:rPr>
              <a:t> </a:t>
            </a:r>
          </a:p>
        </p:txBody>
      </p:sp>
      <p:sp>
        <p:nvSpPr>
          <p:cNvPr id="9" name="TextBox 9"/>
          <p:cNvSpPr txBox="1"/>
          <p:nvPr/>
        </p:nvSpPr>
        <p:spPr>
          <a:xfrm>
            <a:off x="7159555" y="5510174"/>
            <a:ext cx="3606998"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Evenwaardigheid</a:t>
            </a:r>
          </a:p>
        </p:txBody>
      </p:sp>
      <p:sp>
        <p:nvSpPr>
          <p:cNvPr id="10" name="TextBox 10"/>
          <p:cNvSpPr txBox="1"/>
          <p:nvPr/>
        </p:nvSpPr>
        <p:spPr>
          <a:xfrm>
            <a:off x="3083890" y="6481724"/>
            <a:ext cx="6060110" cy="15811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Je kan zijn wie je bent, zonder je te moeten verantwoorden​</a:t>
            </a:r>
          </a:p>
        </p:txBody>
      </p:sp>
      <p:sp>
        <p:nvSpPr>
          <p:cNvPr id="11" name="TextBox 11"/>
          <p:cNvSpPr txBox="1"/>
          <p:nvPr/>
        </p:nvSpPr>
        <p:spPr>
          <a:xfrm>
            <a:off x="5980888" y="9412014"/>
            <a:ext cx="5386268" cy="519373"/>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latin typeface="TAN Garland"/>
              </a:rPr>
              <a:t>…</a:t>
            </a:r>
          </a:p>
        </p:txBody>
      </p:sp>
      <p:sp>
        <p:nvSpPr>
          <p:cNvPr id="12" name="TextBox 12"/>
          <p:cNvSpPr txBox="1"/>
          <p:nvPr/>
        </p:nvSpPr>
        <p:spPr>
          <a:xfrm>
            <a:off x="784614" y="8705850"/>
            <a:ext cx="6809371"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Spreken in de ik-vorm en in je eigen taal (als je dat wil)​</a:t>
            </a:r>
          </a:p>
        </p:txBody>
      </p:sp>
      <p:sp>
        <p:nvSpPr>
          <p:cNvPr id="13" name="TextBox 13"/>
          <p:cNvSpPr txBox="1"/>
          <p:nvPr/>
        </p:nvSpPr>
        <p:spPr>
          <a:xfrm>
            <a:off x="11639628" y="2919374"/>
            <a:ext cx="5002560" cy="514350"/>
          </a:xfrm>
          <a:prstGeom prst="rect">
            <a:avLst/>
          </a:prstGeom>
        </p:spPr>
        <p:txBody>
          <a:bodyPr lIns="0" tIns="0" rIns="0" bIns="0" rtlCol="0" anchor="t">
            <a:spAutoFit/>
          </a:bodyPr>
          <a:lstStyle/>
          <a:p>
            <a:pPr algn="ctr">
              <a:lnSpc>
                <a:spcPts val="4200"/>
              </a:lnSpc>
              <a:spcBef>
                <a:spcPct val="0"/>
              </a:spcBef>
            </a:pPr>
            <a:r>
              <a:rPr lang="en-US" sz="3000" dirty="0" err="1">
                <a:solidFill>
                  <a:srgbClr val="000000"/>
                </a:solidFill>
                <a:latin typeface="TAN Garland"/>
              </a:rPr>
              <a:t>Ruimte</a:t>
            </a:r>
            <a:r>
              <a:rPr lang="en-US" sz="3000" dirty="0">
                <a:solidFill>
                  <a:srgbClr val="000000"/>
                </a:solidFill>
                <a:latin typeface="TAN Garland"/>
              </a:rPr>
              <a:t> </a:t>
            </a:r>
            <a:r>
              <a:rPr lang="en-US" sz="3000" dirty="0" err="1">
                <a:solidFill>
                  <a:srgbClr val="000000"/>
                </a:solidFill>
                <a:latin typeface="TAN Garland"/>
              </a:rPr>
              <a:t>voor</a:t>
            </a:r>
            <a:r>
              <a:rPr lang="en-US" sz="3000" dirty="0">
                <a:solidFill>
                  <a:srgbClr val="000000"/>
                </a:solidFill>
                <a:latin typeface="TAN Garland"/>
              </a:rPr>
              <a:t> </a:t>
            </a:r>
            <a:r>
              <a:rPr lang="en-US" sz="3000" dirty="0" err="1">
                <a:solidFill>
                  <a:srgbClr val="000000"/>
                </a:solidFill>
                <a:latin typeface="TAN Garland"/>
              </a:rPr>
              <a:t>jouw</a:t>
            </a:r>
            <a:r>
              <a:rPr lang="en-US" sz="3000" dirty="0">
                <a:solidFill>
                  <a:srgbClr val="000000"/>
                </a:solidFill>
                <a:latin typeface="TAN Garland"/>
              </a:rPr>
              <a:t> stem​</a:t>
            </a:r>
          </a:p>
        </p:txBody>
      </p:sp>
      <p:sp>
        <p:nvSpPr>
          <p:cNvPr id="14" name="TextBox 14"/>
          <p:cNvSpPr txBox="1"/>
          <p:nvPr/>
        </p:nvSpPr>
        <p:spPr>
          <a:xfrm>
            <a:off x="12715241" y="4629150"/>
            <a:ext cx="5063579"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Je kan er tot rust komen​</a:t>
            </a:r>
          </a:p>
        </p:txBody>
      </p:sp>
      <p:sp>
        <p:nvSpPr>
          <p:cNvPr id="15" name="TextBox 15"/>
          <p:cNvSpPr txBox="1"/>
          <p:nvPr/>
        </p:nvSpPr>
        <p:spPr>
          <a:xfrm>
            <a:off x="10933620" y="6707057"/>
            <a:ext cx="3563243"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Niet onderbreken​</a:t>
            </a:r>
          </a:p>
        </p:txBody>
      </p:sp>
      <p:sp>
        <p:nvSpPr>
          <p:cNvPr id="16" name="TextBox 16"/>
          <p:cNvSpPr txBox="1"/>
          <p:nvPr/>
        </p:nvSpPr>
        <p:spPr>
          <a:xfrm>
            <a:off x="489515" y="2919374"/>
            <a:ext cx="5429273" cy="2647950"/>
          </a:xfrm>
          <a:prstGeom prst="rect">
            <a:avLst/>
          </a:prstGeom>
        </p:spPr>
        <p:txBody>
          <a:bodyPr lIns="0" tIns="0" rIns="0" bIns="0" rtlCol="0" anchor="t">
            <a:spAutoFit/>
          </a:bodyPr>
          <a:lstStyle/>
          <a:p>
            <a:pPr algn="ctr">
              <a:lnSpc>
                <a:spcPts val="4200"/>
              </a:lnSpc>
              <a:spcBef>
                <a:spcPct val="0"/>
              </a:spcBef>
            </a:pPr>
            <a:r>
              <a:rPr lang="en-US" sz="3000" dirty="0" err="1">
                <a:solidFill>
                  <a:srgbClr val="000000"/>
                </a:solidFill>
                <a:latin typeface="TAN Garland"/>
              </a:rPr>
              <a:t>Waar</a:t>
            </a:r>
            <a:r>
              <a:rPr lang="en-US" sz="3000" dirty="0">
                <a:solidFill>
                  <a:srgbClr val="000000"/>
                </a:solidFill>
                <a:latin typeface="TAN Garland"/>
              </a:rPr>
              <a:t> je </a:t>
            </a:r>
            <a:r>
              <a:rPr lang="en-US" sz="3000" dirty="0" err="1">
                <a:solidFill>
                  <a:srgbClr val="000000"/>
                </a:solidFill>
                <a:latin typeface="TAN Garland"/>
              </a:rPr>
              <a:t>ontdekt</a:t>
            </a:r>
            <a:r>
              <a:rPr lang="en-US" sz="3000" dirty="0">
                <a:solidFill>
                  <a:srgbClr val="000000"/>
                </a:solidFill>
                <a:latin typeface="TAN Garland"/>
              </a:rPr>
              <a:t> wat je </a:t>
            </a:r>
            <a:r>
              <a:rPr lang="en-US" sz="3000" dirty="0" err="1">
                <a:solidFill>
                  <a:srgbClr val="000000"/>
                </a:solidFill>
                <a:latin typeface="TAN Garland"/>
              </a:rPr>
              <a:t>nodig</a:t>
            </a:r>
            <a:r>
              <a:rPr lang="en-US" sz="3000" dirty="0">
                <a:solidFill>
                  <a:srgbClr val="000000"/>
                </a:solidFill>
                <a:latin typeface="TAN Garland"/>
              </a:rPr>
              <a:t> </a:t>
            </a:r>
            <a:r>
              <a:rPr lang="en-US" sz="3000" dirty="0" err="1">
                <a:solidFill>
                  <a:srgbClr val="000000"/>
                </a:solidFill>
                <a:latin typeface="TAN Garland"/>
              </a:rPr>
              <a:t>hebt</a:t>
            </a:r>
            <a:r>
              <a:rPr lang="en-US" sz="3000" dirty="0">
                <a:solidFill>
                  <a:srgbClr val="000000"/>
                </a:solidFill>
                <a:latin typeface="TAN Garland"/>
              </a:rPr>
              <a:t> </a:t>
            </a:r>
            <a:r>
              <a:rPr lang="en-US" sz="3000" dirty="0" err="1">
                <a:solidFill>
                  <a:srgbClr val="000000"/>
                </a:solidFill>
                <a:latin typeface="TAN Garland"/>
              </a:rPr>
              <a:t>wanneer</a:t>
            </a:r>
            <a:r>
              <a:rPr lang="en-US" sz="3000" dirty="0">
                <a:solidFill>
                  <a:srgbClr val="000000"/>
                </a:solidFill>
                <a:latin typeface="TAN Garland"/>
              </a:rPr>
              <a:t> je </a:t>
            </a:r>
            <a:r>
              <a:rPr lang="en-US" sz="3000" dirty="0" err="1">
                <a:solidFill>
                  <a:srgbClr val="000000"/>
                </a:solidFill>
                <a:latin typeface="TAN Garland"/>
              </a:rPr>
              <a:t>zelf</a:t>
            </a:r>
            <a:r>
              <a:rPr lang="en-US" sz="3000" dirty="0">
                <a:solidFill>
                  <a:srgbClr val="000000"/>
                </a:solidFill>
                <a:latin typeface="TAN Garland"/>
              </a:rPr>
              <a:t> </a:t>
            </a:r>
            <a:r>
              <a:rPr lang="en-US" sz="3000" dirty="0" err="1">
                <a:solidFill>
                  <a:srgbClr val="000000"/>
                </a:solidFill>
                <a:latin typeface="TAN Garland"/>
              </a:rPr>
              <a:t>racisme</a:t>
            </a:r>
            <a:r>
              <a:rPr lang="en-US" sz="3000" dirty="0">
                <a:solidFill>
                  <a:srgbClr val="000000"/>
                </a:solidFill>
                <a:latin typeface="TAN Garland"/>
              </a:rPr>
              <a:t> </a:t>
            </a:r>
            <a:r>
              <a:rPr lang="en-US" sz="3000" dirty="0" err="1">
                <a:solidFill>
                  <a:srgbClr val="000000"/>
                </a:solidFill>
                <a:latin typeface="TAN Garland"/>
              </a:rPr>
              <a:t>ervaart</a:t>
            </a:r>
            <a:r>
              <a:rPr lang="en-US" sz="3000" dirty="0">
                <a:solidFill>
                  <a:srgbClr val="000000"/>
                </a:solidFill>
                <a:latin typeface="TAN Garland"/>
              </a:rPr>
              <a:t> of </a:t>
            </a:r>
            <a:r>
              <a:rPr lang="en-US" sz="3000" dirty="0" err="1">
                <a:solidFill>
                  <a:srgbClr val="000000"/>
                </a:solidFill>
                <a:latin typeface="TAN Garland"/>
              </a:rPr>
              <a:t>wanneer</a:t>
            </a:r>
            <a:r>
              <a:rPr lang="en-US" sz="3000" dirty="0">
                <a:solidFill>
                  <a:srgbClr val="000000"/>
                </a:solidFill>
                <a:latin typeface="TAN Garland"/>
              </a:rPr>
              <a:t> je </a:t>
            </a:r>
            <a:r>
              <a:rPr lang="en-US" sz="3000" dirty="0" err="1">
                <a:solidFill>
                  <a:srgbClr val="000000"/>
                </a:solidFill>
                <a:latin typeface="TAN Garland"/>
              </a:rPr>
              <a:t>getuige</a:t>
            </a:r>
            <a:r>
              <a:rPr lang="en-US" sz="3000" dirty="0">
                <a:solidFill>
                  <a:srgbClr val="000000"/>
                </a:solidFill>
                <a:latin typeface="TAN Garland"/>
              </a:rPr>
              <a:t> bent van </a:t>
            </a:r>
            <a:r>
              <a:rPr lang="en-US" sz="3000" dirty="0" err="1">
                <a:solidFill>
                  <a:srgbClr val="000000"/>
                </a:solidFill>
                <a:latin typeface="TAN Garland"/>
              </a:rPr>
              <a:t>racisme</a:t>
            </a:r>
            <a:r>
              <a:rPr lang="en-US" sz="3000" dirty="0">
                <a:solidFill>
                  <a:srgbClr val="000000"/>
                </a:solidFill>
                <a:latin typeface="TAN Garland"/>
              </a:rPr>
              <a:t> ​</a:t>
            </a:r>
          </a:p>
        </p:txBody>
      </p:sp>
      <p:sp>
        <p:nvSpPr>
          <p:cNvPr id="17" name="TextBox 11">
            <a:extLst>
              <a:ext uri="{FF2B5EF4-FFF2-40B4-BE49-F238E27FC236}">
                <a16:creationId xmlns:a16="http://schemas.microsoft.com/office/drawing/2014/main" id="{209C1D36-5E79-4D18-EA44-E300E148F324}"/>
              </a:ext>
            </a:extLst>
          </p:cNvPr>
          <p:cNvSpPr txBox="1"/>
          <p:nvPr/>
        </p:nvSpPr>
        <p:spPr>
          <a:xfrm>
            <a:off x="9296400" y="8362950"/>
            <a:ext cx="5386268" cy="1047750"/>
          </a:xfrm>
          <a:prstGeom prst="rect">
            <a:avLst/>
          </a:prstGeom>
        </p:spPr>
        <p:txBody>
          <a:bodyPr lIns="0" tIns="0" rIns="0" bIns="0" rtlCol="0" anchor="t">
            <a:spAutoFit/>
          </a:bodyPr>
          <a:lstStyle/>
          <a:p>
            <a:pPr algn="ctr">
              <a:lnSpc>
                <a:spcPts val="4200"/>
              </a:lnSpc>
              <a:spcBef>
                <a:spcPct val="0"/>
              </a:spcBef>
            </a:pPr>
            <a:r>
              <a:rPr lang="en-US" sz="3000" dirty="0" err="1">
                <a:solidFill>
                  <a:srgbClr val="000000"/>
                </a:solidFill>
                <a:latin typeface="TAN Garland"/>
              </a:rPr>
              <a:t>Een</a:t>
            </a:r>
            <a:r>
              <a:rPr lang="en-US" sz="3000" dirty="0">
                <a:solidFill>
                  <a:srgbClr val="000000"/>
                </a:solidFill>
                <a:latin typeface="TAN Garland"/>
              </a:rPr>
              <a:t> </a:t>
            </a:r>
            <a:r>
              <a:rPr lang="en-US" sz="3000" dirty="0" err="1">
                <a:solidFill>
                  <a:srgbClr val="000000"/>
                </a:solidFill>
                <a:latin typeface="TAN Garland"/>
              </a:rPr>
              <a:t>plek</a:t>
            </a:r>
            <a:r>
              <a:rPr lang="en-US" sz="3000" dirty="0">
                <a:solidFill>
                  <a:srgbClr val="000000"/>
                </a:solidFill>
                <a:latin typeface="TAN Garland"/>
              </a:rPr>
              <a:t> </a:t>
            </a:r>
            <a:r>
              <a:rPr lang="en-US" sz="3000" dirty="0" err="1">
                <a:solidFill>
                  <a:srgbClr val="000000"/>
                </a:solidFill>
                <a:latin typeface="TAN Garland"/>
              </a:rPr>
              <a:t>waar</a:t>
            </a:r>
            <a:r>
              <a:rPr lang="en-US" sz="3000" dirty="0">
                <a:solidFill>
                  <a:srgbClr val="000000"/>
                </a:solidFill>
                <a:latin typeface="TAN Garland"/>
              </a:rPr>
              <a:t> je </a:t>
            </a:r>
            <a:r>
              <a:rPr lang="en-US" sz="3000" dirty="0" err="1">
                <a:solidFill>
                  <a:srgbClr val="000000"/>
                </a:solidFill>
                <a:latin typeface="TAN Garland"/>
              </a:rPr>
              <a:t>je</a:t>
            </a:r>
            <a:r>
              <a:rPr lang="en-US" sz="3000" dirty="0">
                <a:solidFill>
                  <a:srgbClr val="000000"/>
                </a:solidFill>
                <a:latin typeface="TAN Garland"/>
              </a:rPr>
              <a:t> </a:t>
            </a:r>
            <a:r>
              <a:rPr lang="en-US" sz="3000" dirty="0" err="1">
                <a:solidFill>
                  <a:srgbClr val="000000"/>
                </a:solidFill>
                <a:latin typeface="TAN Garland"/>
              </a:rPr>
              <a:t>verhaal</a:t>
            </a:r>
            <a:r>
              <a:rPr lang="en-US" sz="3000" dirty="0">
                <a:solidFill>
                  <a:srgbClr val="000000"/>
                </a:solidFill>
                <a:latin typeface="TAN Garland"/>
              </a:rPr>
              <a:t> </a:t>
            </a:r>
            <a:r>
              <a:rPr lang="en-US" sz="3000" dirty="0" err="1">
                <a:solidFill>
                  <a:srgbClr val="000000"/>
                </a:solidFill>
                <a:latin typeface="TAN Garland"/>
              </a:rPr>
              <a:t>kan</a:t>
            </a:r>
            <a:r>
              <a:rPr lang="en-US" sz="3000" dirty="0">
                <a:solidFill>
                  <a:srgbClr val="000000"/>
                </a:solidFill>
                <a:latin typeface="TAN Garland"/>
              </a:rPr>
              <a:t> </a:t>
            </a:r>
            <a:r>
              <a:rPr lang="en-US" sz="3000" dirty="0" err="1">
                <a:solidFill>
                  <a:srgbClr val="000000"/>
                </a:solidFill>
                <a:latin typeface="TAN Garland"/>
              </a:rPr>
              <a:t>delen</a:t>
            </a:r>
            <a:r>
              <a:rPr lang="en-US" sz="3000" dirty="0">
                <a:solidFill>
                  <a:srgbClr val="000000"/>
                </a:solidFill>
                <a:latin typeface="TAN Garlan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Andere praat?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nl-BE"/>
          </a:p>
        </p:txBody>
      </p:sp>
      <p:sp>
        <p:nvSpPr>
          <p:cNvPr id="3" name="Freeform 3"/>
          <p:cNvSpPr/>
          <p:nvPr/>
        </p:nvSpPr>
        <p:spPr>
          <a:xfrm>
            <a:off x="10144199" y="6347038"/>
            <a:ext cx="7115101" cy="2911262"/>
          </a:xfrm>
          <a:custGeom>
            <a:avLst/>
            <a:gdLst/>
            <a:ahLst/>
            <a:cxnLst/>
            <a:rect l="l" t="t" r="r" b="b"/>
            <a:pathLst>
              <a:path w="7115101" h="2911262">
                <a:moveTo>
                  <a:pt x="0" y="0"/>
                </a:moveTo>
                <a:lnTo>
                  <a:pt x="7115101" y="0"/>
                </a:lnTo>
                <a:lnTo>
                  <a:pt x="7115101" y="2911262"/>
                </a:lnTo>
                <a:lnTo>
                  <a:pt x="0" y="2911262"/>
                </a:lnTo>
                <a:lnTo>
                  <a:pt x="0" y="0"/>
                </a:lnTo>
                <a:close/>
              </a:path>
            </a:pathLst>
          </a:custGeom>
          <a:blipFill>
            <a:blip r:embed="rId4"/>
            <a:stretch>
              <a:fillRect/>
            </a:stretch>
          </a:blipFill>
        </p:spPr>
        <p:txBody>
          <a:bodyPr/>
          <a:lstStyle/>
          <a:p>
            <a:endParaRPr lang="nl-BE"/>
          </a:p>
        </p:txBody>
      </p:sp>
      <p:sp>
        <p:nvSpPr>
          <p:cNvPr id="4" name="Freeform 4"/>
          <p:cNvSpPr/>
          <p:nvPr/>
        </p:nvSpPr>
        <p:spPr>
          <a:xfrm>
            <a:off x="678387" y="7447921"/>
            <a:ext cx="2557014" cy="2557014"/>
          </a:xfrm>
          <a:custGeom>
            <a:avLst/>
            <a:gdLst/>
            <a:ahLst/>
            <a:cxnLst/>
            <a:rect l="l" t="t" r="r" b="b"/>
            <a:pathLst>
              <a:path w="2557014" h="2557014">
                <a:moveTo>
                  <a:pt x="0" y="0"/>
                </a:moveTo>
                <a:lnTo>
                  <a:pt x="2557014" y="0"/>
                </a:lnTo>
                <a:lnTo>
                  <a:pt x="2557014" y="2557014"/>
                </a:lnTo>
                <a:lnTo>
                  <a:pt x="0" y="2557014"/>
                </a:lnTo>
                <a:lnTo>
                  <a:pt x="0" y="0"/>
                </a:lnTo>
                <a:close/>
              </a:path>
            </a:pathLst>
          </a:custGeom>
          <a:blipFill>
            <a:blip r:embed="rId5"/>
            <a:stretch>
              <a:fillRect/>
            </a:stretch>
          </a:blipFill>
        </p:spPr>
        <p:txBody>
          <a:bodyPr/>
          <a:lstStyle/>
          <a:p>
            <a:endParaRPr lang="nl-BE"/>
          </a:p>
        </p:txBody>
      </p:sp>
      <p:sp>
        <p:nvSpPr>
          <p:cNvPr id="5" name="TextBox 5"/>
          <p:cNvSpPr txBox="1"/>
          <p:nvPr/>
        </p:nvSpPr>
        <p:spPr>
          <a:xfrm>
            <a:off x="4485022" y="2129044"/>
            <a:ext cx="1337586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6" name="TextBox 6"/>
          <p:cNvSpPr txBox="1"/>
          <p:nvPr/>
        </p:nvSpPr>
        <p:spPr>
          <a:xfrm>
            <a:off x="7729831" y="3917752"/>
            <a:ext cx="10131052"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Over Migratie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Wie is het?</a:t>
            </a:r>
          </a:p>
        </p:txBody>
      </p:sp>
      <p:sp>
        <p:nvSpPr>
          <p:cNvPr id="4" name="TextBox 4"/>
          <p:cNvSpPr txBox="1"/>
          <p:nvPr/>
        </p:nvSpPr>
        <p:spPr>
          <a:xfrm>
            <a:off x="7475199" y="4108450"/>
            <a:ext cx="10131052" cy="5292725"/>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TAN Garland"/>
              </a:rPr>
              <a:t> Wat eet je graag?</a:t>
            </a:r>
          </a:p>
          <a:p>
            <a:pPr marL="1079501" lvl="1" indent="-539750">
              <a:lnSpc>
                <a:spcPts val="7000"/>
              </a:lnSpc>
              <a:buFont typeface="Arial"/>
              <a:buChar char="•"/>
            </a:pPr>
            <a:r>
              <a:rPr lang="en-US" sz="5000">
                <a:solidFill>
                  <a:srgbClr val="000000"/>
                </a:solidFill>
                <a:latin typeface="TAN Garland"/>
              </a:rPr>
              <a:t> Welke is je favoriete feestdag?</a:t>
            </a:r>
          </a:p>
          <a:p>
            <a:pPr marL="1079501" lvl="1" indent="-539750">
              <a:lnSpc>
                <a:spcPts val="7000"/>
              </a:lnSpc>
              <a:buFont typeface="Arial"/>
              <a:buChar char="•"/>
            </a:pPr>
            <a:r>
              <a:rPr lang="en-US" sz="5000">
                <a:solidFill>
                  <a:srgbClr val="000000"/>
                </a:solidFill>
                <a:latin typeface="TAN Garland"/>
              </a:rPr>
              <a:t> Wat is het eerst dat je doet als je thuiskomt van school?</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4" name="Group 4"/>
          <p:cNvGrpSpPr/>
          <p:nvPr/>
        </p:nvGrpSpPr>
        <p:grpSpPr>
          <a:xfrm>
            <a:off x="594513" y="7648199"/>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Weet je nog?</a:t>
            </a:r>
          </a:p>
        </p:txBody>
      </p:sp>
      <p:grpSp>
        <p:nvGrpSpPr>
          <p:cNvPr id="4" name="Group 4"/>
          <p:cNvGrpSpPr/>
          <p:nvPr/>
        </p:nvGrpSpPr>
        <p:grpSpPr>
          <a:xfrm>
            <a:off x="594513" y="7648199"/>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grpSp>
        <p:nvGrpSpPr>
          <p:cNvPr id="7" name="Group 7"/>
          <p:cNvGrpSpPr/>
          <p:nvPr/>
        </p:nvGrpSpPr>
        <p:grpSpPr>
          <a:xfrm>
            <a:off x="7416369" y="4718071"/>
            <a:ext cx="10553564" cy="5283534"/>
            <a:chOff x="0" y="0"/>
            <a:chExt cx="14071419" cy="7044711"/>
          </a:xfrm>
        </p:grpSpPr>
        <p:sp>
          <p:nvSpPr>
            <p:cNvPr id="8" name="Freeform 8"/>
            <p:cNvSpPr/>
            <p:nvPr/>
          </p:nvSpPr>
          <p:spPr>
            <a:xfrm>
              <a:off x="0" y="5395135"/>
              <a:ext cx="4981558" cy="1649577"/>
            </a:xfrm>
            <a:custGeom>
              <a:avLst/>
              <a:gdLst/>
              <a:ahLst/>
              <a:cxnLst/>
              <a:rect l="l" t="t" r="r" b="b"/>
              <a:pathLst>
                <a:path w="4981558" h="1649577">
                  <a:moveTo>
                    <a:pt x="0" y="0"/>
                  </a:moveTo>
                  <a:lnTo>
                    <a:pt x="4981558" y="0"/>
                  </a:lnTo>
                  <a:lnTo>
                    <a:pt x="4981558" y="1649576"/>
                  </a:lnTo>
                  <a:lnTo>
                    <a:pt x="0" y="1649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9" name="Freeform 9"/>
            <p:cNvSpPr/>
            <p:nvPr/>
          </p:nvSpPr>
          <p:spPr>
            <a:xfrm>
              <a:off x="4409157" y="5375871"/>
              <a:ext cx="4981558" cy="1649577"/>
            </a:xfrm>
            <a:custGeom>
              <a:avLst/>
              <a:gdLst/>
              <a:ahLst/>
              <a:cxnLst/>
              <a:rect l="l" t="t" r="r" b="b"/>
              <a:pathLst>
                <a:path w="4981558" h="1649577">
                  <a:moveTo>
                    <a:pt x="0" y="0"/>
                  </a:moveTo>
                  <a:lnTo>
                    <a:pt x="4981558" y="0"/>
                  </a:lnTo>
                  <a:lnTo>
                    <a:pt x="4981558" y="1649577"/>
                  </a:lnTo>
                  <a:lnTo>
                    <a:pt x="0" y="1649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0" name="Freeform 10"/>
            <p:cNvSpPr/>
            <p:nvPr/>
          </p:nvSpPr>
          <p:spPr>
            <a:xfrm>
              <a:off x="8818314" y="5375871"/>
              <a:ext cx="4981558" cy="1649577"/>
            </a:xfrm>
            <a:custGeom>
              <a:avLst/>
              <a:gdLst/>
              <a:ahLst/>
              <a:cxnLst/>
              <a:rect l="l" t="t" r="r" b="b"/>
              <a:pathLst>
                <a:path w="4981558" h="1649577">
                  <a:moveTo>
                    <a:pt x="0" y="0"/>
                  </a:moveTo>
                  <a:lnTo>
                    <a:pt x="4981558" y="0"/>
                  </a:lnTo>
                  <a:lnTo>
                    <a:pt x="4981558" y="1649577"/>
                  </a:lnTo>
                  <a:lnTo>
                    <a:pt x="0" y="1649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1" name="TextBox 11"/>
            <p:cNvSpPr txBox="1"/>
            <p:nvPr/>
          </p:nvSpPr>
          <p:spPr>
            <a:xfrm>
              <a:off x="970806" y="188704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(Van)Waar(Heen)?</a:t>
              </a:r>
            </a:p>
          </p:txBody>
        </p:sp>
        <p:sp>
          <p:nvSpPr>
            <p:cNvPr id="12" name="TextBox 12"/>
            <p:cNvSpPr txBox="1"/>
            <p:nvPr/>
          </p:nvSpPr>
          <p:spPr>
            <a:xfrm>
              <a:off x="2327777" y="-85725"/>
              <a:ext cx="9995448" cy="980752"/>
            </a:xfrm>
            <a:prstGeom prst="rect">
              <a:avLst/>
            </a:prstGeom>
          </p:spPr>
          <p:txBody>
            <a:bodyPr lIns="0" tIns="0" rIns="0" bIns="0" rtlCol="0" anchor="t">
              <a:spAutoFit/>
            </a:bodyPr>
            <a:lstStyle/>
            <a:p>
              <a:pPr algn="ctr">
                <a:lnSpc>
                  <a:spcPts val="6166"/>
                </a:lnSpc>
                <a:spcBef>
                  <a:spcPct val="0"/>
                </a:spcBef>
              </a:pPr>
              <a:r>
                <a:rPr lang="en-US" sz="4404">
                  <a:solidFill>
                    <a:srgbClr val="992800"/>
                  </a:solidFill>
                  <a:latin typeface="TAN Ashford"/>
                </a:rPr>
                <a:t>Migratie?</a:t>
              </a:r>
            </a:p>
          </p:txBody>
        </p:sp>
        <p:sp>
          <p:nvSpPr>
            <p:cNvPr id="13" name="TextBox 13"/>
            <p:cNvSpPr txBox="1"/>
            <p:nvPr/>
          </p:nvSpPr>
          <p:spPr>
            <a:xfrm>
              <a:off x="851172" y="346417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Wie?</a:t>
              </a:r>
            </a:p>
          </p:txBody>
        </p:sp>
        <p:sp>
          <p:nvSpPr>
            <p:cNvPr id="14" name="TextBox 14"/>
            <p:cNvSpPr txBox="1"/>
            <p:nvPr/>
          </p:nvSpPr>
          <p:spPr>
            <a:xfrm>
              <a:off x="8546767" y="3136002"/>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Waarom?</a:t>
              </a:r>
            </a:p>
          </p:txBody>
        </p:sp>
        <p:sp>
          <p:nvSpPr>
            <p:cNvPr id="15" name="TextBox 15"/>
            <p:cNvSpPr txBox="1"/>
            <p:nvPr/>
          </p:nvSpPr>
          <p:spPr>
            <a:xfrm>
              <a:off x="6375824" y="158994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Hoe?</a:t>
              </a:r>
            </a:p>
          </p:txBody>
        </p:sp>
        <p:sp>
          <p:nvSpPr>
            <p:cNvPr id="16" name="TextBox 16"/>
            <p:cNvSpPr txBox="1"/>
            <p:nvPr/>
          </p:nvSpPr>
          <p:spPr>
            <a:xfrm>
              <a:off x="5166839" y="4386687"/>
              <a:ext cx="5985058"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Invloed samenleving?</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48094"/>
            <a:ext cx="12764744" cy="1177290"/>
          </a:xfrm>
          <a:prstGeom prst="rect">
            <a:avLst/>
          </a:prstGeom>
        </p:spPr>
        <p:txBody>
          <a:bodyPr lIns="0" tIns="0" rIns="0" bIns="0" rtlCol="0" anchor="t">
            <a:spAutoFit/>
          </a:bodyPr>
          <a:lstStyle/>
          <a:p>
            <a:pPr algn="ctr">
              <a:lnSpc>
                <a:spcPts val="9660"/>
              </a:lnSpc>
              <a:spcBef>
                <a:spcPct val="0"/>
              </a:spcBef>
            </a:pPr>
            <a:r>
              <a:rPr lang="en-US" sz="6900">
                <a:solidFill>
                  <a:srgbClr val="992800"/>
                </a:solidFill>
                <a:latin typeface="TAN Ashford"/>
              </a:rPr>
              <a:t>Op het programma? </a:t>
            </a:r>
          </a:p>
        </p:txBody>
      </p:sp>
      <p:sp>
        <p:nvSpPr>
          <p:cNvPr id="4" name="TextBox 4"/>
          <p:cNvSpPr txBox="1"/>
          <p:nvPr/>
        </p:nvSpPr>
        <p:spPr>
          <a:xfrm>
            <a:off x="7475199" y="5737225"/>
            <a:ext cx="10131052" cy="3521075"/>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TAN Garland"/>
              </a:rPr>
              <a:t>Wie is wie? </a:t>
            </a:r>
          </a:p>
          <a:p>
            <a:pPr marL="1079501" lvl="1" indent="-539750">
              <a:lnSpc>
                <a:spcPts val="7000"/>
              </a:lnSpc>
              <a:buFont typeface="Arial"/>
              <a:buChar char="•"/>
            </a:pPr>
            <a:r>
              <a:rPr lang="en-US" sz="5000">
                <a:solidFill>
                  <a:srgbClr val="000000"/>
                </a:solidFill>
                <a:latin typeface="TAN Garland"/>
              </a:rPr>
              <a:t>Oorzaken van migratie</a:t>
            </a:r>
          </a:p>
          <a:p>
            <a:pPr marL="1079501" lvl="1" indent="-539750">
              <a:lnSpc>
                <a:spcPts val="7000"/>
              </a:lnSpc>
              <a:buFont typeface="Arial"/>
              <a:buChar char="•"/>
            </a:pPr>
            <a:r>
              <a:rPr lang="en-US" sz="5000">
                <a:solidFill>
                  <a:srgbClr val="000000"/>
                </a:solidFill>
                <a:latin typeface="TAN Garland"/>
              </a:rPr>
              <a:t>Migratie enkele cijfers </a:t>
            </a:r>
          </a:p>
          <a:p>
            <a:pPr marL="1079501" lvl="1" indent="-539750">
              <a:lnSpc>
                <a:spcPts val="7000"/>
              </a:lnSpc>
              <a:buFont typeface="Arial"/>
              <a:buChar char="•"/>
            </a:pPr>
            <a:r>
              <a:rPr lang="en-US" sz="5000">
                <a:solidFill>
                  <a:srgbClr val="000000"/>
                </a:solidFill>
                <a:latin typeface="TAN Garland"/>
              </a:rPr>
              <a:t>Wie ben jij? </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TextBox 4"/>
          <p:cNvSpPr txBox="1"/>
          <p:nvPr/>
        </p:nvSpPr>
        <p:spPr>
          <a:xfrm>
            <a:off x="1572716" y="2981325"/>
            <a:ext cx="5496032" cy="863600"/>
          </a:xfrm>
          <a:prstGeom prst="rect">
            <a:avLst/>
          </a:prstGeom>
        </p:spPr>
        <p:txBody>
          <a:bodyPr lIns="0" tIns="0" rIns="0" bIns="0" rtlCol="0" anchor="t">
            <a:spAutoFit/>
          </a:bodyPr>
          <a:lstStyle/>
          <a:p>
            <a:pPr>
              <a:lnSpc>
                <a:spcPts val="7000"/>
              </a:lnSpc>
              <a:spcBef>
                <a:spcPct val="0"/>
              </a:spcBef>
            </a:pPr>
            <a:r>
              <a:rPr lang="en-US" sz="5000">
                <a:solidFill>
                  <a:srgbClr val="000000"/>
                </a:solidFill>
                <a:latin typeface="TAN Garland"/>
              </a:rPr>
              <a:t>Migrant</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Wie is wie?</a:t>
            </a:r>
          </a:p>
        </p:txBody>
      </p:sp>
      <p:sp>
        <p:nvSpPr>
          <p:cNvPr id="6" name="TextBox 6"/>
          <p:cNvSpPr txBox="1"/>
          <p:nvPr/>
        </p:nvSpPr>
        <p:spPr>
          <a:xfrm>
            <a:off x="9144000" y="2981325"/>
            <a:ext cx="5496032" cy="863600"/>
          </a:xfrm>
          <a:prstGeom prst="rect">
            <a:avLst/>
          </a:prstGeom>
        </p:spPr>
        <p:txBody>
          <a:bodyPr lIns="0" tIns="0" rIns="0" bIns="0" rtlCol="0" anchor="t">
            <a:spAutoFit/>
          </a:bodyPr>
          <a:lstStyle/>
          <a:p>
            <a:pPr algn="just">
              <a:lnSpc>
                <a:spcPts val="7000"/>
              </a:lnSpc>
              <a:spcBef>
                <a:spcPct val="0"/>
              </a:spcBef>
            </a:pPr>
            <a:r>
              <a:rPr lang="en-US" sz="5000">
                <a:solidFill>
                  <a:srgbClr val="000000"/>
                </a:solidFill>
                <a:latin typeface="TAN Garland"/>
              </a:rPr>
              <a:t>Vluchteling</a:t>
            </a:r>
          </a:p>
        </p:txBody>
      </p:sp>
      <p:sp>
        <p:nvSpPr>
          <p:cNvPr id="7" name="TextBox 7"/>
          <p:cNvSpPr txBox="1"/>
          <p:nvPr/>
        </p:nvSpPr>
        <p:spPr>
          <a:xfrm>
            <a:off x="1028700" y="4368800"/>
            <a:ext cx="7544009" cy="6178550"/>
          </a:xfrm>
          <a:prstGeom prst="rect">
            <a:avLst/>
          </a:prstGeom>
        </p:spPr>
        <p:txBody>
          <a:bodyPr lIns="0" tIns="0" rIns="0" bIns="0" rtlCol="0" anchor="t">
            <a:spAutoFit/>
          </a:bodyPr>
          <a:lstStyle/>
          <a:p>
            <a:pPr marL="1079501" lvl="1" indent="-539750">
              <a:lnSpc>
                <a:spcPts val="7000"/>
              </a:lnSpc>
              <a:buFont typeface="Arial"/>
              <a:buChar char="•"/>
            </a:pPr>
            <a:r>
              <a:rPr lang="en-US" sz="5000" dirty="0" err="1">
                <a:solidFill>
                  <a:srgbClr val="000000"/>
                </a:solidFill>
                <a:latin typeface="TAN Garland"/>
              </a:rPr>
              <a:t>Vrijwillig</a:t>
            </a:r>
            <a:r>
              <a:rPr lang="en-US" sz="5000" dirty="0">
                <a:solidFill>
                  <a:srgbClr val="000000"/>
                </a:solidFill>
                <a:latin typeface="TAN Garland"/>
              </a:rPr>
              <a:t> </a:t>
            </a:r>
          </a:p>
          <a:p>
            <a:pPr marL="1079501" lvl="1" indent="-539750">
              <a:lnSpc>
                <a:spcPts val="7000"/>
              </a:lnSpc>
              <a:buFont typeface="Arial"/>
              <a:buChar char="•"/>
            </a:pPr>
            <a:r>
              <a:rPr lang="en-US" sz="5000" dirty="0" err="1">
                <a:solidFill>
                  <a:srgbClr val="000000"/>
                </a:solidFill>
                <a:latin typeface="TAN Garland"/>
              </a:rPr>
              <a:t>Voor</a:t>
            </a:r>
            <a:r>
              <a:rPr lang="en-US" sz="5000" dirty="0">
                <a:solidFill>
                  <a:srgbClr val="000000"/>
                </a:solidFill>
                <a:latin typeface="TAN Garland"/>
              </a:rPr>
              <a:t> </a:t>
            </a:r>
            <a:r>
              <a:rPr lang="en-US" sz="5000" dirty="0" err="1">
                <a:solidFill>
                  <a:srgbClr val="000000"/>
                </a:solidFill>
                <a:latin typeface="TAN Garland"/>
              </a:rPr>
              <a:t>studie</a:t>
            </a:r>
            <a:r>
              <a:rPr lang="en-US" sz="5000" dirty="0">
                <a:solidFill>
                  <a:srgbClr val="000000"/>
                </a:solidFill>
                <a:latin typeface="TAN Garland"/>
              </a:rPr>
              <a:t>, </a:t>
            </a:r>
            <a:r>
              <a:rPr lang="en-US" sz="5000" dirty="0" err="1">
                <a:solidFill>
                  <a:srgbClr val="000000"/>
                </a:solidFill>
                <a:latin typeface="TAN Garland"/>
              </a:rPr>
              <a:t>werk</a:t>
            </a:r>
            <a:r>
              <a:rPr lang="en-US" sz="5000" dirty="0">
                <a:solidFill>
                  <a:srgbClr val="000000"/>
                </a:solidFill>
                <a:latin typeface="TAN Garland"/>
              </a:rPr>
              <a:t> of </a:t>
            </a:r>
            <a:r>
              <a:rPr lang="en-US" sz="5000" dirty="0" err="1">
                <a:solidFill>
                  <a:srgbClr val="000000"/>
                </a:solidFill>
                <a:latin typeface="TAN Garland"/>
              </a:rPr>
              <a:t>liefde</a:t>
            </a:r>
            <a:r>
              <a:rPr lang="en-US" sz="5000" dirty="0">
                <a:solidFill>
                  <a:srgbClr val="000000"/>
                </a:solidFill>
                <a:latin typeface="TAN Garland"/>
              </a:rPr>
              <a:t> </a:t>
            </a:r>
          </a:p>
          <a:p>
            <a:pPr marL="1079501" lvl="1" indent="-539750">
              <a:lnSpc>
                <a:spcPts val="7000"/>
              </a:lnSpc>
              <a:buFont typeface="Arial"/>
              <a:buChar char="•"/>
            </a:pPr>
            <a:r>
              <a:rPr lang="en-US" sz="5000" dirty="0">
                <a:solidFill>
                  <a:srgbClr val="000000"/>
                </a:solidFill>
                <a:latin typeface="TAN Garland"/>
              </a:rPr>
              <a:t>Kan (</a:t>
            </a:r>
            <a:r>
              <a:rPr lang="en-US" sz="5000" dirty="0" err="1">
                <a:solidFill>
                  <a:srgbClr val="000000"/>
                </a:solidFill>
                <a:latin typeface="TAN Garland"/>
              </a:rPr>
              <a:t>meestal</a:t>
            </a:r>
            <a:r>
              <a:rPr lang="en-US" sz="5000" dirty="0">
                <a:solidFill>
                  <a:srgbClr val="000000"/>
                </a:solidFill>
                <a:latin typeface="TAN Garland"/>
              </a:rPr>
              <a:t>) </a:t>
            </a:r>
            <a:r>
              <a:rPr lang="en-US" sz="5000" dirty="0" err="1">
                <a:solidFill>
                  <a:srgbClr val="000000"/>
                </a:solidFill>
                <a:latin typeface="TAN Garland"/>
              </a:rPr>
              <a:t>terug</a:t>
            </a:r>
            <a:r>
              <a:rPr lang="en-US" sz="5000" dirty="0">
                <a:solidFill>
                  <a:srgbClr val="000000"/>
                </a:solidFill>
                <a:latin typeface="TAN Garland"/>
              </a:rPr>
              <a:t> </a:t>
            </a:r>
            <a:r>
              <a:rPr lang="en-US" sz="5000" dirty="0" err="1">
                <a:solidFill>
                  <a:srgbClr val="000000"/>
                </a:solidFill>
                <a:latin typeface="TAN Garland"/>
              </a:rPr>
              <a:t>wanneer</a:t>
            </a:r>
            <a:r>
              <a:rPr lang="en-US" sz="5000" dirty="0">
                <a:solidFill>
                  <a:srgbClr val="000000"/>
                </a:solidFill>
                <a:latin typeface="TAN Garland"/>
              </a:rPr>
              <a:t> je </a:t>
            </a:r>
            <a:r>
              <a:rPr lang="en-US" sz="5000" dirty="0" err="1">
                <a:solidFill>
                  <a:srgbClr val="000000"/>
                </a:solidFill>
                <a:latin typeface="TAN Garland"/>
              </a:rPr>
              <a:t>wil</a:t>
            </a:r>
            <a:r>
              <a:rPr lang="en-US" sz="5000" dirty="0">
                <a:solidFill>
                  <a:srgbClr val="000000"/>
                </a:solidFill>
                <a:latin typeface="TAN Garland"/>
              </a:rPr>
              <a:t> </a:t>
            </a:r>
          </a:p>
          <a:p>
            <a:pPr algn="just">
              <a:lnSpc>
                <a:spcPts val="7000"/>
              </a:lnSpc>
              <a:spcBef>
                <a:spcPct val="0"/>
              </a:spcBef>
            </a:pPr>
            <a:endParaRPr lang="en-US" sz="5000" dirty="0">
              <a:solidFill>
                <a:srgbClr val="000000"/>
              </a:solidFill>
              <a:latin typeface="TAN Garland"/>
            </a:endParaRPr>
          </a:p>
        </p:txBody>
      </p:sp>
      <p:sp>
        <p:nvSpPr>
          <p:cNvPr id="8" name="TextBox 8"/>
          <p:cNvSpPr txBox="1"/>
          <p:nvPr/>
        </p:nvSpPr>
        <p:spPr>
          <a:xfrm>
            <a:off x="8572709" y="4368800"/>
            <a:ext cx="9391904" cy="6178550"/>
          </a:xfrm>
          <a:prstGeom prst="rect">
            <a:avLst/>
          </a:prstGeom>
        </p:spPr>
        <p:txBody>
          <a:bodyPr lIns="0" tIns="0" rIns="0" bIns="0" rtlCol="0" anchor="t">
            <a:spAutoFit/>
          </a:bodyPr>
          <a:lstStyle/>
          <a:p>
            <a:pPr marL="1079501" lvl="1" indent="-539750">
              <a:lnSpc>
                <a:spcPts val="7000"/>
              </a:lnSpc>
              <a:buFont typeface="Arial"/>
              <a:buChar char="•"/>
            </a:pPr>
            <a:r>
              <a:rPr lang="en-US" sz="5000" dirty="0" err="1">
                <a:solidFill>
                  <a:srgbClr val="000000"/>
                </a:solidFill>
                <a:latin typeface="TAN Garland"/>
              </a:rPr>
              <a:t>Vervolging</a:t>
            </a:r>
            <a:r>
              <a:rPr lang="en-US" sz="5000" dirty="0">
                <a:solidFill>
                  <a:srgbClr val="000000"/>
                </a:solidFill>
                <a:latin typeface="TAN Garland"/>
              </a:rPr>
              <a:t> of </a:t>
            </a:r>
            <a:r>
              <a:rPr lang="en-US" sz="5000" dirty="0" err="1">
                <a:solidFill>
                  <a:srgbClr val="000000"/>
                </a:solidFill>
                <a:latin typeface="TAN Garland"/>
              </a:rPr>
              <a:t>geweld</a:t>
            </a:r>
            <a:r>
              <a:rPr lang="en-US" sz="5000" dirty="0">
                <a:solidFill>
                  <a:srgbClr val="000000"/>
                </a:solidFill>
                <a:latin typeface="TAN Garland"/>
              </a:rPr>
              <a:t> </a:t>
            </a:r>
          </a:p>
          <a:p>
            <a:pPr marL="1079501" lvl="1" indent="-539750">
              <a:lnSpc>
                <a:spcPts val="7000"/>
              </a:lnSpc>
              <a:buFont typeface="Arial"/>
              <a:buChar char="•"/>
            </a:pPr>
            <a:r>
              <a:rPr lang="en-US" sz="5000" dirty="0" err="1">
                <a:solidFill>
                  <a:srgbClr val="000000"/>
                </a:solidFill>
                <a:latin typeface="TAN Garland"/>
              </a:rPr>
              <a:t>Geen</a:t>
            </a:r>
            <a:r>
              <a:rPr lang="en-US" sz="5000" dirty="0">
                <a:solidFill>
                  <a:srgbClr val="000000"/>
                </a:solidFill>
                <a:latin typeface="TAN Garland"/>
              </a:rPr>
              <a:t> </a:t>
            </a:r>
            <a:r>
              <a:rPr lang="en-US" sz="5000" dirty="0" err="1">
                <a:solidFill>
                  <a:srgbClr val="000000"/>
                </a:solidFill>
                <a:latin typeface="TAN Garland"/>
              </a:rPr>
              <a:t>bescherming</a:t>
            </a:r>
            <a:r>
              <a:rPr lang="en-US" sz="5000" dirty="0">
                <a:solidFill>
                  <a:srgbClr val="000000"/>
                </a:solidFill>
                <a:latin typeface="TAN Garland"/>
              </a:rPr>
              <a:t> van eigen </a:t>
            </a:r>
            <a:r>
              <a:rPr lang="en-US" sz="5000" dirty="0" err="1">
                <a:solidFill>
                  <a:srgbClr val="000000"/>
                </a:solidFill>
                <a:latin typeface="TAN Garland"/>
              </a:rPr>
              <a:t>overheid</a:t>
            </a:r>
            <a:r>
              <a:rPr lang="en-US" sz="5000" dirty="0">
                <a:solidFill>
                  <a:srgbClr val="000000"/>
                </a:solidFill>
                <a:latin typeface="TAN Garland"/>
              </a:rPr>
              <a:t> </a:t>
            </a:r>
          </a:p>
          <a:p>
            <a:pPr marL="1079501" lvl="1" indent="-539750">
              <a:lnSpc>
                <a:spcPts val="7000"/>
              </a:lnSpc>
              <a:buFont typeface="Arial"/>
              <a:buChar char="•"/>
            </a:pPr>
            <a:r>
              <a:rPr lang="en-US" sz="5000" dirty="0">
                <a:solidFill>
                  <a:srgbClr val="000000"/>
                </a:solidFill>
                <a:latin typeface="TAN Garland"/>
              </a:rPr>
              <a:t>Door </a:t>
            </a:r>
            <a:r>
              <a:rPr lang="en-US" sz="5000" dirty="0" err="1">
                <a:solidFill>
                  <a:srgbClr val="000000"/>
                </a:solidFill>
                <a:latin typeface="TAN Garland"/>
              </a:rPr>
              <a:t>godsdienst</a:t>
            </a:r>
            <a:r>
              <a:rPr lang="en-US" sz="5000" dirty="0">
                <a:solidFill>
                  <a:srgbClr val="000000"/>
                </a:solidFill>
                <a:latin typeface="TAN Garland"/>
              </a:rPr>
              <a:t>, </a:t>
            </a:r>
            <a:r>
              <a:rPr lang="en-US" sz="5000" dirty="0" err="1">
                <a:solidFill>
                  <a:srgbClr val="000000"/>
                </a:solidFill>
                <a:latin typeface="TAN Garland"/>
              </a:rPr>
              <a:t>politieke</a:t>
            </a:r>
            <a:r>
              <a:rPr lang="en-US" sz="5000" dirty="0">
                <a:solidFill>
                  <a:srgbClr val="000000"/>
                </a:solidFill>
                <a:latin typeface="TAN Garland"/>
              </a:rPr>
              <a:t> </a:t>
            </a:r>
            <a:r>
              <a:rPr lang="en-US" sz="5000" dirty="0" err="1">
                <a:solidFill>
                  <a:srgbClr val="000000"/>
                </a:solidFill>
                <a:latin typeface="TAN Garland"/>
              </a:rPr>
              <a:t>voorkeur</a:t>
            </a:r>
            <a:r>
              <a:rPr lang="en-US" sz="5000" dirty="0">
                <a:solidFill>
                  <a:srgbClr val="000000"/>
                </a:solidFill>
                <a:latin typeface="TAN Garland"/>
              </a:rPr>
              <a:t>, </a:t>
            </a:r>
            <a:r>
              <a:rPr lang="en-US" sz="5000" dirty="0" err="1">
                <a:solidFill>
                  <a:srgbClr val="000000"/>
                </a:solidFill>
                <a:latin typeface="TAN Garland"/>
              </a:rPr>
              <a:t>seksuele</a:t>
            </a:r>
            <a:r>
              <a:rPr lang="en-US" sz="5000" dirty="0">
                <a:solidFill>
                  <a:srgbClr val="000000"/>
                </a:solidFill>
                <a:latin typeface="TAN Garland"/>
              </a:rPr>
              <a:t> </a:t>
            </a:r>
            <a:r>
              <a:rPr lang="en-US" sz="5000" dirty="0" err="1">
                <a:solidFill>
                  <a:srgbClr val="000000"/>
                </a:solidFill>
                <a:latin typeface="TAN Garland"/>
              </a:rPr>
              <a:t>voorkeur</a:t>
            </a:r>
            <a:r>
              <a:rPr lang="en-US" sz="5000" dirty="0">
                <a:solidFill>
                  <a:srgbClr val="000000"/>
                </a:solidFill>
                <a:latin typeface="TAN Garland"/>
              </a:rPr>
              <a:t> </a:t>
            </a:r>
          </a:p>
          <a:p>
            <a:pPr>
              <a:lnSpc>
                <a:spcPts val="7000"/>
              </a:lnSpc>
            </a:pPr>
            <a:endParaRPr lang="en-US" sz="5000" dirty="0">
              <a:solidFill>
                <a:srgbClr val="000000"/>
              </a:solidFill>
              <a:latin typeface="TAN Garland"/>
            </a:endParaRPr>
          </a:p>
        </p:txBody>
      </p:sp>
      <p:grpSp>
        <p:nvGrpSpPr>
          <p:cNvPr id="9" name="Group 9"/>
          <p:cNvGrpSpPr/>
          <p:nvPr/>
        </p:nvGrpSpPr>
        <p:grpSpPr>
          <a:xfrm>
            <a:off x="15526372" y="488566"/>
            <a:ext cx="2545567" cy="1969545"/>
            <a:chOff x="0" y="0"/>
            <a:chExt cx="3394090" cy="2626060"/>
          </a:xfrm>
        </p:grpSpPr>
        <p:sp>
          <p:nvSpPr>
            <p:cNvPr id="10" name="Freeform 10"/>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1" name="Freeform 11"/>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13" name="Groep 12">
            <a:extLst>
              <a:ext uri="{FF2B5EF4-FFF2-40B4-BE49-F238E27FC236}">
                <a16:creationId xmlns:a16="http://schemas.microsoft.com/office/drawing/2014/main" id="{4AEB056C-EE28-F449-EDE2-336254B49E65}"/>
              </a:ext>
            </a:extLst>
          </p:cNvPr>
          <p:cNvGrpSpPr/>
          <p:nvPr/>
        </p:nvGrpSpPr>
        <p:grpSpPr>
          <a:xfrm>
            <a:off x="2461278" y="-18261"/>
            <a:ext cx="13341802" cy="10305261"/>
            <a:chOff x="2461278" y="-18261"/>
            <a:chExt cx="13341802" cy="10305261"/>
          </a:xfrm>
        </p:grpSpPr>
        <p:sp>
          <p:nvSpPr>
            <p:cNvPr id="4" name="Freeform 4"/>
            <p:cNvSpPr/>
            <p:nvPr/>
          </p:nvSpPr>
          <p:spPr>
            <a:xfrm>
              <a:off x="2461278" y="-18261"/>
              <a:ext cx="13341802" cy="10305261"/>
            </a:xfrm>
            <a:custGeom>
              <a:avLst/>
              <a:gdLst/>
              <a:ahLst/>
              <a:cxnLst/>
              <a:rect l="l" t="t" r="r" b="b"/>
              <a:pathLst>
                <a:path w="13341802" h="10305261">
                  <a:moveTo>
                    <a:pt x="0" y="0"/>
                  </a:moveTo>
                  <a:lnTo>
                    <a:pt x="13341802" y="0"/>
                  </a:lnTo>
                  <a:lnTo>
                    <a:pt x="13341802" y="10305261"/>
                  </a:lnTo>
                  <a:lnTo>
                    <a:pt x="0" y="10305261"/>
                  </a:lnTo>
                  <a:lnTo>
                    <a:pt x="0" y="0"/>
                  </a:lnTo>
                  <a:close/>
                </a:path>
              </a:pathLst>
            </a:custGeom>
            <a:blipFill>
              <a:blip r:embed="rId4">
                <a:alphaModFix amt="70000"/>
              </a:blip>
              <a:stretch>
                <a:fillRect/>
              </a:stretch>
            </a:blipFill>
          </p:spPr>
          <p:txBody>
            <a:bodyPr/>
            <a:lstStyle/>
            <a:p>
              <a:endParaRPr lang="nl-BE" dirty="0"/>
            </a:p>
          </p:txBody>
        </p:sp>
        <p:sp>
          <p:nvSpPr>
            <p:cNvPr id="5" name="TextBox 5"/>
            <p:cNvSpPr txBox="1"/>
            <p:nvPr/>
          </p:nvSpPr>
          <p:spPr>
            <a:xfrm>
              <a:off x="6620710" y="9438067"/>
              <a:ext cx="5049390" cy="679450"/>
            </a:xfrm>
            <a:prstGeom prst="rect">
              <a:avLst/>
            </a:prstGeom>
          </p:spPr>
          <p:txBody>
            <a:bodyPr lIns="0" tIns="0" rIns="0" bIns="0" rtlCol="0" anchor="t">
              <a:spAutoFit/>
            </a:bodyPr>
            <a:lstStyle/>
            <a:p>
              <a:pPr algn="ctr">
                <a:lnSpc>
                  <a:spcPts val="5599"/>
                </a:lnSpc>
                <a:spcBef>
                  <a:spcPct val="0"/>
                </a:spcBef>
              </a:pPr>
              <a:r>
                <a:rPr lang="en-US" sz="3999" dirty="0" err="1">
                  <a:solidFill>
                    <a:srgbClr val="CD5E30"/>
                  </a:solidFill>
                  <a:latin typeface="TAN Ashford"/>
                </a:rPr>
                <a:t>Samenleving</a:t>
              </a:r>
              <a:endParaRPr lang="en-US" sz="3999" dirty="0">
                <a:solidFill>
                  <a:srgbClr val="CD5E30"/>
                </a:solidFill>
                <a:latin typeface="TAN Ashford"/>
              </a:endParaRPr>
            </a:p>
          </p:txBody>
        </p:sp>
        <p:sp>
          <p:nvSpPr>
            <p:cNvPr id="6" name="TextBox 6"/>
            <p:cNvSpPr txBox="1"/>
            <p:nvPr/>
          </p:nvSpPr>
          <p:spPr>
            <a:xfrm>
              <a:off x="5194770" y="7324240"/>
              <a:ext cx="7901270" cy="679450"/>
            </a:xfrm>
            <a:prstGeom prst="rect">
              <a:avLst/>
            </a:prstGeom>
          </p:spPr>
          <p:txBody>
            <a:bodyPr lIns="0" tIns="0" rIns="0" bIns="0" rtlCol="0" anchor="t">
              <a:spAutoFit/>
            </a:bodyPr>
            <a:lstStyle/>
            <a:p>
              <a:pPr algn="ctr">
                <a:lnSpc>
                  <a:spcPts val="5599"/>
                </a:lnSpc>
                <a:spcBef>
                  <a:spcPct val="0"/>
                </a:spcBef>
              </a:pPr>
              <a:r>
                <a:rPr lang="en-US" sz="3999" dirty="0" err="1">
                  <a:solidFill>
                    <a:srgbClr val="CD5E30"/>
                  </a:solidFill>
                  <a:latin typeface="TAN Ashford"/>
                </a:rPr>
                <a:t>Migratieachtergrond</a:t>
              </a:r>
              <a:endParaRPr lang="en-US" sz="3999" dirty="0">
                <a:solidFill>
                  <a:srgbClr val="CD5E30"/>
                </a:solidFill>
                <a:latin typeface="TAN Ashford"/>
              </a:endParaRPr>
            </a:p>
          </p:txBody>
        </p:sp>
        <p:sp>
          <p:nvSpPr>
            <p:cNvPr id="7" name="TextBox 7"/>
            <p:cNvSpPr txBox="1"/>
            <p:nvPr/>
          </p:nvSpPr>
          <p:spPr>
            <a:xfrm>
              <a:off x="6620710" y="4685805"/>
              <a:ext cx="5049390" cy="679450"/>
            </a:xfrm>
            <a:prstGeom prst="rect">
              <a:avLst/>
            </a:prstGeom>
          </p:spPr>
          <p:txBody>
            <a:bodyPr lIns="0" tIns="0" rIns="0" bIns="0" rtlCol="0" anchor="t">
              <a:spAutoFit/>
            </a:bodyPr>
            <a:lstStyle/>
            <a:p>
              <a:pPr algn="ctr">
                <a:lnSpc>
                  <a:spcPts val="5599"/>
                </a:lnSpc>
                <a:spcBef>
                  <a:spcPct val="0"/>
                </a:spcBef>
              </a:pPr>
              <a:r>
                <a:rPr lang="en-US" sz="3999" dirty="0">
                  <a:solidFill>
                    <a:srgbClr val="CD5E30"/>
                  </a:solidFill>
                  <a:latin typeface="TAN Ashford"/>
                </a:rPr>
                <a:t>Migrant</a:t>
              </a:r>
            </a:p>
          </p:txBody>
        </p:sp>
        <p:sp>
          <p:nvSpPr>
            <p:cNvPr id="8" name="TextBox 8"/>
            <p:cNvSpPr txBox="1"/>
            <p:nvPr/>
          </p:nvSpPr>
          <p:spPr>
            <a:xfrm>
              <a:off x="6607484" y="2251075"/>
              <a:ext cx="5049390" cy="679450"/>
            </a:xfrm>
            <a:prstGeom prst="rect">
              <a:avLst/>
            </a:prstGeom>
          </p:spPr>
          <p:txBody>
            <a:bodyPr lIns="0" tIns="0" rIns="0" bIns="0" rtlCol="0" anchor="t">
              <a:spAutoFit/>
            </a:bodyPr>
            <a:lstStyle/>
            <a:p>
              <a:pPr algn="ctr">
                <a:lnSpc>
                  <a:spcPts val="5599"/>
                </a:lnSpc>
                <a:spcBef>
                  <a:spcPct val="0"/>
                </a:spcBef>
              </a:pPr>
              <a:r>
                <a:rPr lang="en-US" sz="3999" dirty="0" err="1">
                  <a:solidFill>
                    <a:srgbClr val="CD5E30"/>
                  </a:solidFill>
                  <a:latin typeface="TAN Ashford"/>
                </a:rPr>
                <a:t>Vluchteling</a:t>
              </a:r>
              <a:endParaRPr lang="en-US" sz="3999" dirty="0">
                <a:solidFill>
                  <a:srgbClr val="CD5E30"/>
                </a:solidFill>
                <a:latin typeface="TAN Ashford"/>
              </a:endParaRPr>
            </a:p>
          </p:txBody>
        </p:sp>
      </p:grpSp>
      <p:grpSp>
        <p:nvGrpSpPr>
          <p:cNvPr id="9" name="Group 9"/>
          <p:cNvGrpSpPr/>
          <p:nvPr/>
        </p:nvGrpSpPr>
        <p:grpSpPr>
          <a:xfrm>
            <a:off x="15184935" y="357730"/>
            <a:ext cx="2545567" cy="1969545"/>
            <a:chOff x="0" y="0"/>
            <a:chExt cx="3394090" cy="2626060"/>
          </a:xfrm>
        </p:grpSpPr>
        <p:sp>
          <p:nvSpPr>
            <p:cNvPr id="10" name="Freeform 10"/>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5"/>
              <a:stretch>
                <a:fillRect/>
              </a:stretch>
            </a:blipFill>
          </p:spPr>
          <p:txBody>
            <a:bodyPr/>
            <a:lstStyle/>
            <a:p>
              <a:endParaRPr lang="nl-BE"/>
            </a:p>
          </p:txBody>
        </p:sp>
        <p:sp>
          <p:nvSpPr>
            <p:cNvPr id="11" name="Freeform 11"/>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6"/>
              <a:stretch>
                <a:fillRect/>
              </a:stretch>
            </a:blipFill>
          </p:spPr>
          <p:txBody>
            <a:bodyPr/>
            <a:lstStyle/>
            <a:p>
              <a:endParaRPr lang="nl-BE"/>
            </a:p>
          </p:txBody>
        </p:sp>
      </p:grpSp>
      <p:sp>
        <p:nvSpPr>
          <p:cNvPr id="12" name="TextBox 12"/>
          <p:cNvSpPr txBox="1"/>
          <p:nvPr/>
        </p:nvSpPr>
        <p:spPr>
          <a:xfrm>
            <a:off x="236637" y="544513"/>
            <a:ext cx="6382372" cy="863600"/>
          </a:xfrm>
          <a:prstGeom prst="rect">
            <a:avLst/>
          </a:prstGeom>
        </p:spPr>
        <p:txBody>
          <a:bodyPr lIns="0" tIns="0" rIns="0" bIns="0" rtlCol="0" anchor="t">
            <a:spAutoFit/>
          </a:bodyPr>
          <a:lstStyle/>
          <a:p>
            <a:pPr algn="ctr">
              <a:lnSpc>
                <a:spcPts val="7000"/>
              </a:lnSpc>
              <a:spcBef>
                <a:spcPct val="0"/>
              </a:spcBef>
            </a:pPr>
            <a:r>
              <a:rPr lang="en-US" sz="5000">
                <a:solidFill>
                  <a:srgbClr val="992800"/>
                </a:solidFill>
                <a:latin typeface="TAN Ashford"/>
              </a:rPr>
              <a:t>Wie is wie?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1028700" y="3848100"/>
            <a:ext cx="16230600"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Migratie, enkele cijfers</a:t>
            </a:r>
          </a:p>
        </p:txBody>
      </p:sp>
      <p:grpSp>
        <p:nvGrpSpPr>
          <p:cNvPr id="7" name="Group 7"/>
          <p:cNvGrpSpPr/>
          <p:nvPr/>
        </p:nvGrpSpPr>
        <p:grpSpPr>
          <a:xfrm>
            <a:off x="15526372" y="7975526"/>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1028700" y="3631130"/>
            <a:ext cx="16230600" cy="3714750"/>
          </a:xfrm>
          <a:prstGeom prst="rect">
            <a:avLst/>
          </a:prstGeom>
        </p:spPr>
        <p:txBody>
          <a:bodyPr lIns="0" tIns="0" rIns="0" bIns="0" rtlCol="0" anchor="t">
            <a:spAutoFit/>
          </a:bodyPr>
          <a:lstStyle/>
          <a:p>
            <a:pPr algn="ctr">
              <a:lnSpc>
                <a:spcPts val="4200"/>
              </a:lnSpc>
            </a:pPr>
            <a:r>
              <a:rPr lang="en-US" sz="3000" dirty="0">
                <a:solidFill>
                  <a:srgbClr val="2ECC71"/>
                </a:solidFill>
                <a:latin typeface="TAN Garland"/>
              </a:rPr>
              <a:t>A. </a:t>
            </a:r>
            <a:r>
              <a:rPr lang="en-US" sz="3000" dirty="0" err="1">
                <a:solidFill>
                  <a:srgbClr val="2ECC71"/>
                </a:solidFill>
                <a:latin typeface="TAN Garland"/>
              </a:rPr>
              <a:t>Migratie</a:t>
            </a:r>
            <a:r>
              <a:rPr lang="en-US" sz="3000" dirty="0">
                <a:solidFill>
                  <a:srgbClr val="2ECC71"/>
                </a:solidFill>
                <a:latin typeface="TAN Garland"/>
              </a:rPr>
              <a:t> is van alle </a:t>
            </a:r>
            <a:r>
              <a:rPr lang="en-US" sz="3000" dirty="0" err="1">
                <a:solidFill>
                  <a:srgbClr val="2ECC71"/>
                </a:solidFill>
                <a:latin typeface="TAN Garland"/>
              </a:rPr>
              <a:t>tijden</a:t>
            </a:r>
            <a:r>
              <a:rPr lang="en-US" sz="3000" dirty="0">
                <a:solidFill>
                  <a:srgbClr val="2ECC71"/>
                </a:solidFill>
                <a:latin typeface="TAN Garland"/>
              </a:rPr>
              <a:t>, </a:t>
            </a:r>
            <a:r>
              <a:rPr lang="en-US" sz="3000" dirty="0" err="1">
                <a:solidFill>
                  <a:srgbClr val="2ECC71"/>
                </a:solidFill>
                <a:latin typeface="TAN Garland"/>
              </a:rPr>
              <a:t>mensen</a:t>
            </a:r>
            <a:r>
              <a:rPr lang="en-US" sz="3000" dirty="0">
                <a:solidFill>
                  <a:srgbClr val="2ECC71"/>
                </a:solidFill>
                <a:latin typeface="TAN Garland"/>
              </a:rPr>
              <a:t> </a:t>
            </a:r>
            <a:r>
              <a:rPr lang="en-US" sz="3000" dirty="0" err="1">
                <a:solidFill>
                  <a:srgbClr val="2ECC71"/>
                </a:solidFill>
                <a:latin typeface="TAN Garland"/>
              </a:rPr>
              <a:t>verplaatsten</a:t>
            </a:r>
            <a:r>
              <a:rPr lang="en-US" sz="3000" dirty="0">
                <a:solidFill>
                  <a:srgbClr val="2ECC71"/>
                </a:solidFill>
                <a:latin typeface="TAN Garland"/>
              </a:rPr>
              <a:t> </a:t>
            </a:r>
            <a:r>
              <a:rPr lang="en-US" sz="3000" dirty="0" err="1">
                <a:solidFill>
                  <a:srgbClr val="2ECC71"/>
                </a:solidFill>
                <a:latin typeface="TAN Garland"/>
              </a:rPr>
              <a:t>zich</a:t>
            </a:r>
            <a:r>
              <a:rPr lang="en-US" sz="3000" dirty="0">
                <a:solidFill>
                  <a:srgbClr val="2ECC71"/>
                </a:solidFill>
                <a:latin typeface="TAN Garland"/>
              </a:rPr>
              <a:t> </a:t>
            </a:r>
            <a:r>
              <a:rPr lang="en-US" sz="3000" dirty="0" err="1">
                <a:solidFill>
                  <a:srgbClr val="2ECC71"/>
                </a:solidFill>
                <a:latin typeface="TAN Garland"/>
              </a:rPr>
              <a:t>altijd</a:t>
            </a:r>
            <a:r>
              <a:rPr lang="en-US" sz="3000" dirty="0">
                <a:solidFill>
                  <a:srgbClr val="2ECC71"/>
                </a:solidFill>
                <a:latin typeface="TAN Garland"/>
              </a:rPr>
              <a:t> al </a:t>
            </a:r>
            <a:r>
              <a:rPr lang="en-US" sz="3000" dirty="0" err="1">
                <a:solidFill>
                  <a:srgbClr val="2ECC71"/>
                </a:solidFill>
                <a:latin typeface="TAN Garland"/>
              </a:rPr>
              <a:t>en</a:t>
            </a:r>
            <a:r>
              <a:rPr lang="en-US" sz="3000" dirty="0">
                <a:solidFill>
                  <a:srgbClr val="2ECC71"/>
                </a:solidFill>
                <a:latin typeface="TAN Garland"/>
              </a:rPr>
              <a:t> </a:t>
            </a:r>
            <a:r>
              <a:rPr lang="en-US" sz="3000" dirty="0" err="1">
                <a:solidFill>
                  <a:srgbClr val="2ECC71"/>
                </a:solidFill>
                <a:latin typeface="TAN Garland"/>
              </a:rPr>
              <a:t>zullen</a:t>
            </a:r>
            <a:r>
              <a:rPr lang="en-US" sz="3000" dirty="0">
                <a:solidFill>
                  <a:srgbClr val="2ECC71"/>
                </a:solidFill>
                <a:latin typeface="TAN Garland"/>
              </a:rPr>
              <a:t> </a:t>
            </a:r>
            <a:r>
              <a:rPr lang="en-US" sz="3000" dirty="0" err="1">
                <a:solidFill>
                  <a:srgbClr val="2ECC71"/>
                </a:solidFill>
                <a:latin typeface="TAN Garland"/>
              </a:rPr>
              <a:t>dat</a:t>
            </a:r>
            <a:r>
              <a:rPr lang="en-US" sz="3000" dirty="0">
                <a:solidFill>
                  <a:srgbClr val="2ECC71"/>
                </a:solidFill>
                <a:latin typeface="TAN Garland"/>
              </a:rPr>
              <a:t> </a:t>
            </a:r>
            <a:r>
              <a:rPr lang="en-US" sz="3000" dirty="0" err="1">
                <a:solidFill>
                  <a:srgbClr val="2ECC71"/>
                </a:solidFill>
                <a:latin typeface="TAN Garland"/>
              </a:rPr>
              <a:t>ook</a:t>
            </a:r>
            <a:r>
              <a:rPr lang="en-US" sz="3000" dirty="0">
                <a:solidFill>
                  <a:srgbClr val="2ECC71"/>
                </a:solidFill>
                <a:latin typeface="TAN Garland"/>
              </a:rPr>
              <a:t> </a:t>
            </a:r>
            <a:r>
              <a:rPr lang="en-US" sz="3000" dirty="0" err="1">
                <a:solidFill>
                  <a:srgbClr val="2ECC71"/>
                </a:solidFill>
                <a:latin typeface="TAN Garland"/>
              </a:rPr>
              <a:t>blijven</a:t>
            </a:r>
            <a:r>
              <a:rPr lang="en-US" sz="3000" dirty="0">
                <a:solidFill>
                  <a:srgbClr val="2ECC71"/>
                </a:solidFill>
                <a:latin typeface="TAN Garland"/>
              </a:rPr>
              <a:t> </a:t>
            </a:r>
            <a:r>
              <a:rPr lang="en-US" sz="3000" dirty="0" err="1">
                <a:solidFill>
                  <a:srgbClr val="2ECC71"/>
                </a:solidFill>
                <a:latin typeface="TAN Garland"/>
              </a:rPr>
              <a:t>doen</a:t>
            </a:r>
            <a:r>
              <a:rPr lang="en-US" sz="3000" dirty="0">
                <a:solidFill>
                  <a:srgbClr val="2ECC71"/>
                </a:solidFill>
                <a:latin typeface="TAN Garland"/>
              </a:rPr>
              <a:t>. </a:t>
            </a:r>
          </a:p>
          <a:p>
            <a:pPr algn="ctr">
              <a:lnSpc>
                <a:spcPts val="4200"/>
              </a:lnSpc>
            </a:pPr>
            <a:endParaRPr lang="en-US" sz="3000" dirty="0">
              <a:solidFill>
                <a:srgbClr val="2ECC71"/>
              </a:solidFill>
              <a:latin typeface="TAN Garland"/>
            </a:endParaRPr>
          </a:p>
          <a:p>
            <a:pPr algn="ctr">
              <a:lnSpc>
                <a:spcPts val="4200"/>
              </a:lnSpc>
            </a:pPr>
            <a:r>
              <a:rPr lang="en-US" sz="3000" dirty="0">
                <a:solidFill>
                  <a:srgbClr val="F39C12"/>
                </a:solidFill>
                <a:latin typeface="TAN Garland"/>
              </a:rPr>
              <a:t>B. Er is </a:t>
            </a:r>
            <a:r>
              <a:rPr lang="en-US" sz="3000" dirty="0" err="1">
                <a:solidFill>
                  <a:srgbClr val="F39C12"/>
                </a:solidFill>
                <a:latin typeface="TAN Garland"/>
              </a:rPr>
              <a:t>te</a:t>
            </a:r>
            <a:r>
              <a:rPr lang="en-US" sz="3000" dirty="0">
                <a:solidFill>
                  <a:srgbClr val="F39C12"/>
                </a:solidFill>
                <a:latin typeface="TAN Garland"/>
              </a:rPr>
              <a:t> </a:t>
            </a:r>
            <a:r>
              <a:rPr lang="en-US" sz="3000" dirty="0" err="1">
                <a:solidFill>
                  <a:srgbClr val="F39C12"/>
                </a:solidFill>
                <a:latin typeface="TAN Garland"/>
              </a:rPr>
              <a:t>veel</a:t>
            </a:r>
            <a:r>
              <a:rPr lang="en-US" sz="3000" dirty="0">
                <a:solidFill>
                  <a:srgbClr val="F39C12"/>
                </a:solidFill>
                <a:latin typeface="TAN Garland"/>
              </a:rPr>
              <a:t> </a:t>
            </a:r>
            <a:r>
              <a:rPr lang="en-US" sz="3000" dirty="0" err="1">
                <a:solidFill>
                  <a:srgbClr val="F39C12"/>
                </a:solidFill>
                <a:latin typeface="TAN Garland"/>
              </a:rPr>
              <a:t>migratie</a:t>
            </a:r>
            <a:r>
              <a:rPr lang="en-US" sz="3000" dirty="0">
                <a:solidFill>
                  <a:srgbClr val="F39C12"/>
                </a:solidFill>
                <a:latin typeface="TAN Garland"/>
              </a:rPr>
              <a:t>, </a:t>
            </a:r>
            <a:r>
              <a:rPr lang="en-US" sz="3000" dirty="0" err="1">
                <a:solidFill>
                  <a:srgbClr val="F39C12"/>
                </a:solidFill>
                <a:latin typeface="TAN Garland"/>
              </a:rPr>
              <a:t>daardoor</a:t>
            </a:r>
            <a:r>
              <a:rPr lang="en-US" sz="3000" dirty="0">
                <a:solidFill>
                  <a:srgbClr val="F39C12"/>
                </a:solidFill>
                <a:latin typeface="TAN Garland"/>
              </a:rPr>
              <a:t> </a:t>
            </a:r>
            <a:r>
              <a:rPr lang="en-US" sz="3000" dirty="0" err="1">
                <a:solidFill>
                  <a:srgbClr val="F39C12"/>
                </a:solidFill>
                <a:latin typeface="TAN Garland"/>
              </a:rPr>
              <a:t>wordt</a:t>
            </a:r>
            <a:r>
              <a:rPr lang="en-US" sz="3000" dirty="0">
                <a:solidFill>
                  <a:srgbClr val="F39C12"/>
                </a:solidFill>
                <a:latin typeface="TAN Garland"/>
              </a:rPr>
              <a:t> het </a:t>
            </a:r>
            <a:r>
              <a:rPr lang="en-US" sz="3000" dirty="0" err="1">
                <a:solidFill>
                  <a:srgbClr val="F39C12"/>
                </a:solidFill>
                <a:latin typeface="TAN Garland"/>
              </a:rPr>
              <a:t>moeilijk</a:t>
            </a:r>
            <a:r>
              <a:rPr lang="en-US" sz="3000" dirty="0">
                <a:solidFill>
                  <a:srgbClr val="F39C12"/>
                </a:solidFill>
                <a:latin typeface="TAN Garland"/>
              </a:rPr>
              <a:t> om </a:t>
            </a:r>
            <a:r>
              <a:rPr lang="en-US" sz="3000" dirty="0" err="1">
                <a:solidFill>
                  <a:srgbClr val="F39C12"/>
                </a:solidFill>
                <a:latin typeface="TAN Garland"/>
              </a:rPr>
              <a:t>samen</a:t>
            </a:r>
            <a:r>
              <a:rPr lang="en-US" sz="3000" dirty="0">
                <a:solidFill>
                  <a:srgbClr val="F39C12"/>
                </a:solidFill>
                <a:latin typeface="TAN Garland"/>
              </a:rPr>
              <a:t> </a:t>
            </a:r>
            <a:r>
              <a:rPr lang="en-US" sz="3000" dirty="0" err="1">
                <a:solidFill>
                  <a:srgbClr val="F39C12"/>
                </a:solidFill>
                <a:latin typeface="TAN Garland"/>
              </a:rPr>
              <a:t>te</a:t>
            </a:r>
            <a:r>
              <a:rPr lang="en-US" sz="3000" dirty="0">
                <a:solidFill>
                  <a:srgbClr val="F39C12"/>
                </a:solidFill>
                <a:latin typeface="TAN Garland"/>
              </a:rPr>
              <a:t> </a:t>
            </a:r>
            <a:r>
              <a:rPr lang="en-US" sz="3000" dirty="0" err="1">
                <a:solidFill>
                  <a:srgbClr val="F39C12"/>
                </a:solidFill>
                <a:latin typeface="TAN Garland"/>
              </a:rPr>
              <a:t>leven</a:t>
            </a:r>
            <a:r>
              <a:rPr lang="en-US" sz="3000" dirty="0">
                <a:solidFill>
                  <a:srgbClr val="F39C12"/>
                </a:solidFill>
                <a:latin typeface="TAN Garland"/>
              </a:rPr>
              <a:t>.</a:t>
            </a:r>
          </a:p>
          <a:p>
            <a:pPr algn="ctr">
              <a:lnSpc>
                <a:spcPts val="4200"/>
              </a:lnSpc>
            </a:pPr>
            <a:endParaRPr lang="en-US" sz="3000" dirty="0">
              <a:solidFill>
                <a:srgbClr val="F39C12"/>
              </a:solidFill>
              <a:latin typeface="TAN Garland"/>
            </a:endParaRPr>
          </a:p>
          <a:p>
            <a:pPr algn="ctr">
              <a:lnSpc>
                <a:spcPts val="4200"/>
              </a:lnSpc>
              <a:spcBef>
                <a:spcPct val="0"/>
              </a:spcBef>
            </a:pPr>
            <a:r>
              <a:rPr lang="en-US" sz="3000" dirty="0">
                <a:solidFill>
                  <a:srgbClr val="E74C3C"/>
                </a:solidFill>
                <a:latin typeface="TAN Garland"/>
              </a:rPr>
              <a:t>C. </a:t>
            </a:r>
            <a:r>
              <a:rPr lang="en-US" sz="3000" dirty="0" err="1">
                <a:solidFill>
                  <a:srgbClr val="E74C3C"/>
                </a:solidFill>
                <a:latin typeface="TAN Garland"/>
              </a:rPr>
              <a:t>Migratie</a:t>
            </a:r>
            <a:r>
              <a:rPr lang="en-US" sz="3000" dirty="0">
                <a:solidFill>
                  <a:srgbClr val="E74C3C"/>
                </a:solidFill>
                <a:latin typeface="TAN Garland"/>
              </a:rPr>
              <a:t> is </a:t>
            </a:r>
            <a:r>
              <a:rPr lang="en-US" sz="3000" dirty="0" err="1">
                <a:solidFill>
                  <a:srgbClr val="E74C3C"/>
                </a:solidFill>
                <a:latin typeface="TAN Garland"/>
              </a:rPr>
              <a:t>goed</a:t>
            </a:r>
            <a:r>
              <a:rPr lang="en-US" sz="3000" dirty="0">
                <a:solidFill>
                  <a:srgbClr val="E74C3C"/>
                </a:solidFill>
                <a:latin typeface="TAN Garland"/>
              </a:rPr>
              <a:t>, het </a:t>
            </a:r>
            <a:r>
              <a:rPr lang="en-US" sz="3000" dirty="0" err="1">
                <a:solidFill>
                  <a:srgbClr val="E74C3C"/>
                </a:solidFill>
                <a:latin typeface="TAN Garland"/>
              </a:rPr>
              <a:t>maakt</a:t>
            </a:r>
            <a:r>
              <a:rPr lang="en-US" sz="3000" dirty="0">
                <a:solidFill>
                  <a:srgbClr val="E74C3C"/>
                </a:solidFill>
                <a:latin typeface="TAN Garland"/>
              </a:rPr>
              <a:t> </a:t>
            </a:r>
            <a:r>
              <a:rPr lang="en-US" sz="3000" dirty="0" err="1">
                <a:solidFill>
                  <a:srgbClr val="E74C3C"/>
                </a:solidFill>
                <a:latin typeface="TAN Garland"/>
              </a:rPr>
              <a:t>onze</a:t>
            </a:r>
            <a:r>
              <a:rPr lang="en-US" sz="3000" dirty="0">
                <a:solidFill>
                  <a:srgbClr val="E74C3C"/>
                </a:solidFill>
                <a:latin typeface="TAN Garland"/>
              </a:rPr>
              <a:t> </a:t>
            </a:r>
            <a:r>
              <a:rPr lang="en-US" sz="3000" dirty="0" err="1">
                <a:solidFill>
                  <a:srgbClr val="E74C3C"/>
                </a:solidFill>
                <a:latin typeface="TAN Garland"/>
              </a:rPr>
              <a:t>samenleving</a:t>
            </a:r>
            <a:r>
              <a:rPr lang="en-US" sz="3000" dirty="0">
                <a:solidFill>
                  <a:srgbClr val="E74C3C"/>
                </a:solidFill>
                <a:latin typeface="TAN Garland"/>
              </a:rPr>
              <a:t> </a:t>
            </a:r>
            <a:r>
              <a:rPr lang="en-US" sz="3000" dirty="0" err="1">
                <a:solidFill>
                  <a:srgbClr val="E74C3C"/>
                </a:solidFill>
                <a:latin typeface="TAN Garland"/>
              </a:rPr>
              <a:t>interessant</a:t>
            </a:r>
            <a:r>
              <a:rPr lang="en-US" sz="3000" dirty="0">
                <a:solidFill>
                  <a:srgbClr val="E74C3C"/>
                </a:solidFill>
                <a:latin typeface="TAN Garland"/>
              </a:rPr>
              <a:t> </a:t>
            </a:r>
            <a:r>
              <a:rPr lang="en-US" sz="3000" dirty="0" err="1">
                <a:solidFill>
                  <a:srgbClr val="E74C3C"/>
                </a:solidFill>
                <a:latin typeface="TAN Garland"/>
              </a:rPr>
              <a:t>en</a:t>
            </a:r>
            <a:r>
              <a:rPr lang="en-US" sz="3000" dirty="0">
                <a:solidFill>
                  <a:srgbClr val="E74C3C"/>
                </a:solidFill>
                <a:latin typeface="TAN Garland"/>
              </a:rPr>
              <a:t> </a:t>
            </a:r>
            <a:r>
              <a:rPr lang="en-US" sz="3000" dirty="0" err="1">
                <a:solidFill>
                  <a:srgbClr val="E74C3C"/>
                </a:solidFill>
                <a:latin typeface="TAN Garland"/>
              </a:rPr>
              <a:t>zorgt</a:t>
            </a:r>
            <a:r>
              <a:rPr lang="en-US" sz="3000" dirty="0">
                <a:solidFill>
                  <a:srgbClr val="E74C3C"/>
                </a:solidFill>
                <a:latin typeface="TAN Garland"/>
              </a:rPr>
              <a:t> </a:t>
            </a:r>
            <a:r>
              <a:rPr lang="en-US" sz="3000" dirty="0" err="1">
                <a:solidFill>
                  <a:srgbClr val="E74C3C"/>
                </a:solidFill>
                <a:latin typeface="TAN Garland"/>
              </a:rPr>
              <a:t>voor</a:t>
            </a:r>
            <a:r>
              <a:rPr lang="en-US" sz="3000" dirty="0">
                <a:solidFill>
                  <a:srgbClr val="E74C3C"/>
                </a:solidFill>
                <a:latin typeface="TAN Garland"/>
              </a:rPr>
              <a:t> </a:t>
            </a:r>
            <a:r>
              <a:rPr lang="en-US" sz="3000" dirty="0" err="1">
                <a:solidFill>
                  <a:srgbClr val="E74C3C"/>
                </a:solidFill>
                <a:latin typeface="TAN Garland"/>
              </a:rPr>
              <a:t>vernieuwing</a:t>
            </a:r>
            <a:r>
              <a:rPr lang="en-US" sz="3000" dirty="0">
                <a:solidFill>
                  <a:srgbClr val="E74C3C"/>
                </a:solidFill>
                <a:latin typeface="TAN Garland"/>
              </a:rPr>
              <a:t>.</a:t>
            </a:r>
          </a:p>
        </p:txBody>
      </p:sp>
      <p:sp>
        <p:nvSpPr>
          <p:cNvPr id="7" name="TextBox 7"/>
          <p:cNvSpPr txBox="1"/>
          <p:nvPr/>
        </p:nvSpPr>
        <p:spPr>
          <a:xfrm>
            <a:off x="1028700" y="952500"/>
            <a:ext cx="16230600" cy="1384300"/>
          </a:xfrm>
          <a:prstGeom prst="rect">
            <a:avLst/>
          </a:prstGeom>
        </p:spPr>
        <p:txBody>
          <a:bodyPr lIns="0" tIns="0" rIns="0" bIns="0" rtlCol="0" anchor="t">
            <a:spAutoFit/>
          </a:bodyPr>
          <a:lstStyle/>
          <a:p>
            <a:pPr algn="ctr">
              <a:lnSpc>
                <a:spcPts val="5599"/>
              </a:lnSpc>
              <a:spcBef>
                <a:spcPct val="0"/>
              </a:spcBef>
            </a:pPr>
            <a:r>
              <a:rPr lang="en-US" sz="3999" dirty="0" err="1">
                <a:solidFill>
                  <a:srgbClr val="992800"/>
                </a:solidFill>
                <a:latin typeface="TAN Ashford"/>
              </a:rPr>
              <a:t>Welke</a:t>
            </a:r>
            <a:r>
              <a:rPr lang="en-US" sz="3999" dirty="0">
                <a:solidFill>
                  <a:srgbClr val="992800"/>
                </a:solidFill>
                <a:latin typeface="TAN Ashford"/>
              </a:rPr>
              <a:t> </a:t>
            </a:r>
            <a:r>
              <a:rPr lang="en-US" sz="3999" dirty="0" err="1">
                <a:solidFill>
                  <a:srgbClr val="992800"/>
                </a:solidFill>
                <a:latin typeface="TAN Ashford"/>
              </a:rPr>
              <a:t>stelling</a:t>
            </a:r>
            <a:r>
              <a:rPr lang="en-US" sz="3999" dirty="0">
                <a:solidFill>
                  <a:srgbClr val="992800"/>
                </a:solidFill>
                <a:latin typeface="TAN Ashford"/>
              </a:rPr>
              <a:t> past het </a:t>
            </a:r>
            <a:r>
              <a:rPr lang="en-US" sz="3999" dirty="0" err="1">
                <a:solidFill>
                  <a:srgbClr val="992800"/>
                </a:solidFill>
                <a:latin typeface="TAN Ashford"/>
              </a:rPr>
              <a:t>meest</a:t>
            </a:r>
            <a:r>
              <a:rPr lang="en-US" sz="3999" dirty="0">
                <a:solidFill>
                  <a:srgbClr val="992800"/>
                </a:solidFill>
                <a:latin typeface="TAN Ashford"/>
              </a:rPr>
              <a:t> </a:t>
            </a:r>
            <a:r>
              <a:rPr lang="en-US" sz="3999" dirty="0" err="1">
                <a:solidFill>
                  <a:srgbClr val="992800"/>
                </a:solidFill>
                <a:latin typeface="TAN Ashford"/>
              </a:rPr>
              <a:t>bij</a:t>
            </a:r>
            <a:r>
              <a:rPr lang="en-US" sz="3999" dirty="0">
                <a:solidFill>
                  <a:srgbClr val="992800"/>
                </a:solidFill>
                <a:latin typeface="TAN Ashford"/>
              </a:rPr>
              <a:t> </a:t>
            </a:r>
            <a:r>
              <a:rPr lang="en-US" sz="3999" dirty="0" err="1">
                <a:solidFill>
                  <a:srgbClr val="992800"/>
                </a:solidFill>
                <a:latin typeface="TAN Ashford"/>
              </a:rPr>
              <a:t>jouw</a:t>
            </a:r>
            <a:r>
              <a:rPr lang="en-US" sz="3999" dirty="0">
                <a:solidFill>
                  <a:srgbClr val="992800"/>
                </a:solidFill>
                <a:latin typeface="TAN Ashford"/>
              </a:rPr>
              <a:t> </a:t>
            </a:r>
            <a:r>
              <a:rPr lang="en-US" sz="3999" dirty="0" err="1">
                <a:solidFill>
                  <a:srgbClr val="992800"/>
                </a:solidFill>
                <a:latin typeface="TAN Ashford"/>
              </a:rPr>
              <a:t>gevoel</a:t>
            </a:r>
            <a:r>
              <a:rPr lang="en-US" sz="3999" dirty="0">
                <a:solidFill>
                  <a:srgbClr val="992800"/>
                </a:solidFill>
                <a:latin typeface="TAN Ashford"/>
              </a:rPr>
              <a:t>?</a:t>
            </a:r>
          </a:p>
        </p:txBody>
      </p:sp>
      <p:grpSp>
        <p:nvGrpSpPr>
          <p:cNvPr id="8" name="Group 8"/>
          <p:cNvGrpSpPr/>
          <p:nvPr/>
        </p:nvGrpSpPr>
        <p:grpSpPr>
          <a:xfrm>
            <a:off x="15526372" y="7975526"/>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5835061" y="2267840"/>
            <a:ext cx="10775308" cy="5751321"/>
          </a:xfrm>
          <a:custGeom>
            <a:avLst/>
            <a:gdLst/>
            <a:ahLst/>
            <a:cxnLst/>
            <a:rect l="l" t="t" r="r" b="b"/>
            <a:pathLst>
              <a:path w="10775308" h="5751321">
                <a:moveTo>
                  <a:pt x="0" y="0"/>
                </a:moveTo>
                <a:lnTo>
                  <a:pt x="10775308" y="0"/>
                </a:lnTo>
                <a:lnTo>
                  <a:pt x="10775308" y="5751320"/>
                </a:lnTo>
                <a:lnTo>
                  <a:pt x="0" y="5751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3347753" y="2385694"/>
            <a:ext cx="10775308" cy="5751321"/>
          </a:xfrm>
          <a:custGeom>
            <a:avLst/>
            <a:gdLst/>
            <a:ahLst/>
            <a:cxnLst/>
            <a:rect l="l" t="t" r="r" b="b"/>
            <a:pathLst>
              <a:path w="10775308" h="5751321">
                <a:moveTo>
                  <a:pt x="10775308" y="5751321"/>
                </a:moveTo>
                <a:lnTo>
                  <a:pt x="0" y="5751321"/>
                </a:lnTo>
                <a:lnTo>
                  <a:pt x="0" y="0"/>
                </a:lnTo>
                <a:lnTo>
                  <a:pt x="10775308" y="0"/>
                </a:lnTo>
                <a:lnTo>
                  <a:pt x="10775308" y="575132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904360" y="2979564"/>
            <a:ext cx="10479279" cy="3714749"/>
          </a:xfrm>
          <a:prstGeom prst="rect">
            <a:avLst/>
          </a:prstGeom>
        </p:spPr>
        <p:txBody>
          <a:bodyPr lIns="0" tIns="0" rIns="0" bIns="0" rtlCol="0" anchor="t">
            <a:spAutoFit/>
          </a:bodyPr>
          <a:lstStyle/>
          <a:p>
            <a:pPr marL="647711" lvl="1" indent="-323856" algn="ctr">
              <a:lnSpc>
                <a:spcPts val="4200"/>
              </a:lnSpc>
              <a:buFont typeface="Arial"/>
              <a:buChar char="•"/>
            </a:pPr>
            <a:r>
              <a:rPr lang="en-US" sz="3000">
                <a:solidFill>
                  <a:srgbClr val="000000"/>
                </a:solidFill>
                <a:latin typeface="TAN Garland"/>
              </a:rPr>
              <a:t>Spreek in de Ik-vorm</a:t>
            </a:r>
          </a:p>
          <a:p>
            <a:pPr marL="647711" lvl="1" indent="-323856" algn="ctr">
              <a:lnSpc>
                <a:spcPts val="4200"/>
              </a:lnSpc>
              <a:buFont typeface="Arial"/>
              <a:buChar char="•"/>
            </a:pPr>
            <a:r>
              <a:rPr lang="en-US" sz="3000">
                <a:solidFill>
                  <a:srgbClr val="000000"/>
                </a:solidFill>
                <a:latin typeface="TAN Garland"/>
              </a:rPr>
              <a:t>Het is oké om het niet eens te zijn met elkaar</a:t>
            </a:r>
          </a:p>
          <a:p>
            <a:pPr marL="647711" lvl="1" indent="-323856" algn="ctr">
              <a:lnSpc>
                <a:spcPts val="4200"/>
              </a:lnSpc>
              <a:buFont typeface="Arial"/>
              <a:buChar char="•"/>
            </a:pPr>
            <a:r>
              <a:rPr lang="en-US" sz="3000">
                <a:solidFill>
                  <a:srgbClr val="000000"/>
                </a:solidFill>
                <a:latin typeface="TAN Garland"/>
              </a:rPr>
              <a:t>Je kiest zelf wat je vertelt </a:t>
            </a:r>
          </a:p>
          <a:p>
            <a:pPr marL="647711" lvl="1" indent="-323856" algn="ctr">
              <a:lnSpc>
                <a:spcPts val="4200"/>
              </a:lnSpc>
              <a:buFont typeface="Arial"/>
              <a:buChar char="•"/>
            </a:pPr>
            <a:r>
              <a:rPr lang="en-US" sz="3000">
                <a:solidFill>
                  <a:srgbClr val="000000"/>
                </a:solidFill>
                <a:latin typeface="TAN Garland"/>
              </a:rPr>
              <a:t> We houden alles binnen de muren van deze klas </a:t>
            </a:r>
          </a:p>
          <a:p>
            <a:pPr marL="647711" lvl="1" indent="-323856" algn="ctr">
              <a:lnSpc>
                <a:spcPts val="4200"/>
              </a:lnSpc>
              <a:buFont typeface="Arial"/>
              <a:buChar char="•"/>
            </a:pPr>
            <a:r>
              <a:rPr lang="en-US" sz="3000">
                <a:solidFill>
                  <a:srgbClr val="000000"/>
                </a:solidFill>
                <a:latin typeface="TAN Garland"/>
              </a:rPr>
              <a:t>....</a:t>
            </a:r>
          </a:p>
          <a:p>
            <a:pPr algn="ctr">
              <a:lnSpc>
                <a:spcPts val="4200"/>
              </a:lnSpc>
            </a:pPr>
            <a:endParaRPr lang="en-US" sz="3000">
              <a:solidFill>
                <a:srgbClr val="000000"/>
              </a:solidFill>
              <a:latin typeface="TAN Garland"/>
            </a:endParaRP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6" name="Group 6"/>
          <p:cNvGrpSpPr/>
          <p:nvPr/>
        </p:nvGrpSpPr>
        <p:grpSpPr>
          <a:xfrm>
            <a:off x="15526372" y="794038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229386"/>
            <a:ext cx="12764744" cy="2844240"/>
          </a:xfrm>
          <a:prstGeom prst="rect">
            <a:avLst/>
          </a:prstGeom>
        </p:spPr>
        <p:txBody>
          <a:bodyPr lIns="0" tIns="0" rIns="0" bIns="0" rtlCol="0" anchor="t">
            <a:spAutoFit/>
          </a:bodyPr>
          <a:lstStyle/>
          <a:p>
            <a:pPr algn="ctr">
              <a:lnSpc>
                <a:spcPts val="5600"/>
              </a:lnSpc>
              <a:spcBef>
                <a:spcPct val="0"/>
              </a:spcBef>
            </a:pPr>
            <a:r>
              <a:rPr lang="en-US" sz="4000" dirty="0" err="1">
                <a:solidFill>
                  <a:srgbClr val="992800"/>
                </a:solidFill>
                <a:latin typeface="TAN Ashford"/>
              </a:rPr>
              <a:t>Hoeveel</a:t>
            </a:r>
            <a:r>
              <a:rPr lang="en-US" sz="4000" dirty="0">
                <a:solidFill>
                  <a:srgbClr val="992800"/>
                </a:solidFill>
                <a:latin typeface="TAN Ashford"/>
              </a:rPr>
              <a:t> % van alle </a:t>
            </a:r>
            <a:r>
              <a:rPr lang="en-US" sz="4000" dirty="0" err="1">
                <a:solidFill>
                  <a:srgbClr val="992800"/>
                </a:solidFill>
                <a:latin typeface="TAN Ashford"/>
              </a:rPr>
              <a:t>mensen</a:t>
            </a:r>
            <a:r>
              <a:rPr lang="en-US" sz="4000" dirty="0">
                <a:solidFill>
                  <a:srgbClr val="992800"/>
                </a:solidFill>
                <a:latin typeface="TAN Ashford"/>
              </a:rPr>
              <a:t> op de </a:t>
            </a:r>
            <a:r>
              <a:rPr lang="en-US" sz="4000" dirty="0" err="1">
                <a:solidFill>
                  <a:srgbClr val="992800"/>
                </a:solidFill>
                <a:latin typeface="TAN Ashford"/>
              </a:rPr>
              <a:t>wereld</a:t>
            </a:r>
            <a:r>
              <a:rPr lang="en-US" sz="4000" dirty="0">
                <a:solidFill>
                  <a:srgbClr val="992800"/>
                </a:solidFill>
                <a:latin typeface="TAN Ashford"/>
              </a:rPr>
              <a:t> </a:t>
            </a:r>
            <a:r>
              <a:rPr lang="en-US" sz="4000" dirty="0" err="1">
                <a:solidFill>
                  <a:srgbClr val="992800"/>
                </a:solidFill>
                <a:latin typeface="TAN Ashford"/>
              </a:rPr>
              <a:t>wonen</a:t>
            </a:r>
            <a:r>
              <a:rPr lang="en-US" sz="4000" dirty="0">
                <a:solidFill>
                  <a:srgbClr val="992800"/>
                </a:solidFill>
                <a:latin typeface="TAN Ashford"/>
              </a:rPr>
              <a:t> in </a:t>
            </a:r>
            <a:r>
              <a:rPr lang="en-US" sz="4000" dirty="0" err="1">
                <a:solidFill>
                  <a:srgbClr val="992800"/>
                </a:solidFill>
                <a:latin typeface="TAN Ashford"/>
              </a:rPr>
              <a:t>een</a:t>
            </a:r>
            <a:r>
              <a:rPr lang="en-US" sz="4000" dirty="0">
                <a:solidFill>
                  <a:srgbClr val="992800"/>
                </a:solidFill>
                <a:latin typeface="TAN Ashford"/>
              </a:rPr>
              <a:t> </a:t>
            </a:r>
            <a:r>
              <a:rPr lang="en-US" sz="4000" dirty="0" err="1">
                <a:solidFill>
                  <a:srgbClr val="992800"/>
                </a:solidFill>
                <a:latin typeface="TAN Ashford"/>
              </a:rPr>
              <a:t>ander</a:t>
            </a:r>
            <a:r>
              <a:rPr lang="en-US" sz="4000" dirty="0">
                <a:solidFill>
                  <a:srgbClr val="992800"/>
                </a:solidFill>
                <a:latin typeface="TAN Ashford"/>
              </a:rPr>
              <a:t> land dan </a:t>
            </a:r>
            <a:r>
              <a:rPr lang="en-US" sz="4000" dirty="0" err="1">
                <a:solidFill>
                  <a:srgbClr val="992800"/>
                </a:solidFill>
                <a:latin typeface="TAN Ashford"/>
              </a:rPr>
              <a:t>waar</a:t>
            </a:r>
            <a:r>
              <a:rPr lang="en-US" sz="4000" dirty="0">
                <a:solidFill>
                  <a:srgbClr val="992800"/>
                </a:solidFill>
                <a:latin typeface="TAN Ashford"/>
              </a:rPr>
              <a:t> ze </a:t>
            </a:r>
            <a:r>
              <a:rPr lang="en-US" sz="4000" dirty="0" err="1">
                <a:solidFill>
                  <a:srgbClr val="992800"/>
                </a:solidFill>
                <a:latin typeface="TAN Ashford"/>
              </a:rPr>
              <a:t>geboren</a:t>
            </a:r>
            <a:r>
              <a:rPr lang="en-US" sz="4000" dirty="0">
                <a:solidFill>
                  <a:srgbClr val="992800"/>
                </a:solidFill>
                <a:latin typeface="TAN Ashford"/>
              </a:rPr>
              <a:t> </a:t>
            </a:r>
            <a:r>
              <a:rPr lang="en-US" sz="4000" dirty="0" err="1">
                <a:solidFill>
                  <a:srgbClr val="992800"/>
                </a:solidFill>
                <a:latin typeface="TAN Ashford"/>
              </a:rPr>
              <a:t>zijn</a:t>
            </a:r>
            <a:endParaRPr lang="en-US" sz="4000" dirty="0">
              <a:solidFill>
                <a:srgbClr val="992800"/>
              </a:solidFill>
              <a:latin typeface="TAN Ashford"/>
            </a:endParaRPr>
          </a:p>
          <a:p>
            <a:pPr algn="ctr">
              <a:lnSpc>
                <a:spcPts val="5600"/>
              </a:lnSpc>
              <a:spcBef>
                <a:spcPct val="0"/>
              </a:spcBef>
            </a:pPr>
            <a:r>
              <a:rPr lang="en-US" sz="4000" dirty="0">
                <a:solidFill>
                  <a:srgbClr val="992800"/>
                </a:solidFill>
                <a:latin typeface="TAN Ashford"/>
              </a:rPr>
              <a:t>(= migrant)? </a:t>
            </a:r>
          </a:p>
        </p:txBody>
      </p:sp>
      <p:sp>
        <p:nvSpPr>
          <p:cNvPr id="7" name="TextBox 7"/>
          <p:cNvSpPr txBox="1"/>
          <p:nvPr/>
        </p:nvSpPr>
        <p:spPr>
          <a:xfrm>
            <a:off x="1477317" y="4736641"/>
            <a:ext cx="15197517" cy="2635250"/>
          </a:xfrm>
          <a:prstGeom prst="rect">
            <a:avLst/>
          </a:prstGeom>
        </p:spPr>
        <p:txBody>
          <a:bodyPr lIns="0" tIns="0" rIns="0" bIns="0" rtlCol="0" anchor="t">
            <a:spAutoFit/>
          </a:bodyPr>
          <a:lstStyle/>
          <a:p>
            <a:pPr algn="ctr">
              <a:lnSpc>
                <a:spcPts val="7000"/>
              </a:lnSpc>
            </a:pPr>
            <a:r>
              <a:rPr lang="en-US" sz="5000">
                <a:solidFill>
                  <a:srgbClr val="2ECC71"/>
                </a:solidFill>
                <a:latin typeface="TAN Garland"/>
              </a:rPr>
              <a:t>A. 4%</a:t>
            </a:r>
          </a:p>
          <a:p>
            <a:pPr algn="ctr">
              <a:lnSpc>
                <a:spcPts val="7000"/>
              </a:lnSpc>
            </a:pPr>
            <a:r>
              <a:rPr lang="en-US" sz="5000">
                <a:solidFill>
                  <a:srgbClr val="F39C12"/>
                </a:solidFill>
                <a:latin typeface="TAN Garland"/>
              </a:rPr>
              <a:t>B. 27%</a:t>
            </a:r>
          </a:p>
          <a:p>
            <a:pPr algn="ctr">
              <a:lnSpc>
                <a:spcPts val="7000"/>
              </a:lnSpc>
              <a:spcBef>
                <a:spcPct val="0"/>
              </a:spcBef>
            </a:pPr>
            <a:r>
              <a:rPr lang="en-US" sz="5000">
                <a:solidFill>
                  <a:srgbClr val="E74C3C"/>
                </a:solidFill>
                <a:latin typeface="TAN Garland"/>
              </a:rPr>
              <a:t>C. 50%</a:t>
            </a:r>
          </a:p>
        </p:txBody>
      </p:sp>
      <p:grpSp>
        <p:nvGrpSpPr>
          <p:cNvPr id="8" name="Group 8"/>
          <p:cNvGrpSpPr/>
          <p:nvPr/>
        </p:nvGrpSpPr>
        <p:grpSpPr>
          <a:xfrm>
            <a:off x="15526372" y="7975526"/>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6" name="Freeform 6"/>
          <p:cNvSpPr/>
          <p:nvPr/>
        </p:nvSpPr>
        <p:spPr>
          <a:xfrm>
            <a:off x="1028700" y="1969160"/>
            <a:ext cx="16230600" cy="7994577"/>
          </a:xfrm>
          <a:custGeom>
            <a:avLst/>
            <a:gdLst/>
            <a:ahLst/>
            <a:cxnLst/>
            <a:rect l="l" t="t" r="r" b="b"/>
            <a:pathLst>
              <a:path w="16230600" h="7994577">
                <a:moveTo>
                  <a:pt x="0" y="0"/>
                </a:moveTo>
                <a:lnTo>
                  <a:pt x="16230600" y="0"/>
                </a:lnTo>
                <a:lnTo>
                  <a:pt x="16230600" y="7994577"/>
                </a:lnTo>
                <a:lnTo>
                  <a:pt x="0" y="7994577"/>
                </a:lnTo>
                <a:lnTo>
                  <a:pt x="0" y="0"/>
                </a:lnTo>
                <a:close/>
              </a:path>
            </a:pathLst>
          </a:custGeom>
          <a:blipFill>
            <a:blip r:embed="rId5"/>
            <a:stretch>
              <a:fillRect/>
            </a:stretch>
          </a:blipFill>
        </p:spPr>
        <p:txBody>
          <a:bodyPr/>
          <a:lstStyle/>
          <a:p>
            <a:endParaRPr lang="nl-BE"/>
          </a:p>
        </p:txBody>
      </p:sp>
      <p:sp>
        <p:nvSpPr>
          <p:cNvPr id="7" name="TextBox 7"/>
          <p:cNvSpPr txBox="1"/>
          <p:nvPr/>
        </p:nvSpPr>
        <p:spPr>
          <a:xfrm>
            <a:off x="2761628" y="1229386"/>
            <a:ext cx="12764744" cy="1393823"/>
          </a:xfrm>
          <a:prstGeom prst="rect">
            <a:avLst/>
          </a:prstGeom>
        </p:spPr>
        <p:txBody>
          <a:bodyPr lIns="0" tIns="0" rIns="0" bIns="0" rtlCol="0" anchor="t">
            <a:spAutoFit/>
          </a:bodyPr>
          <a:lstStyle/>
          <a:p>
            <a:pPr algn="ctr">
              <a:lnSpc>
                <a:spcPts val="5600"/>
              </a:lnSpc>
              <a:spcBef>
                <a:spcPct val="0"/>
              </a:spcBef>
            </a:pPr>
            <a:r>
              <a:rPr lang="en-US" sz="4000">
                <a:solidFill>
                  <a:srgbClr val="992800"/>
                </a:solidFill>
                <a:latin typeface="TAN Ashford"/>
              </a:rPr>
              <a:t>Hoeveel % van alle mensen op de wereld zijn migrant?</a:t>
            </a:r>
          </a:p>
        </p:txBody>
      </p:sp>
      <p:sp>
        <p:nvSpPr>
          <p:cNvPr id="8" name="Freeform 8"/>
          <p:cNvSpPr/>
          <p:nvPr/>
        </p:nvSpPr>
        <p:spPr>
          <a:xfrm>
            <a:off x="16706593" y="1293617"/>
            <a:ext cx="1241025" cy="1164495"/>
          </a:xfrm>
          <a:custGeom>
            <a:avLst/>
            <a:gdLst/>
            <a:ahLst/>
            <a:cxnLst/>
            <a:rect l="l" t="t" r="r" b="b"/>
            <a:pathLst>
              <a:path w="1241025" h="1164495">
                <a:moveTo>
                  <a:pt x="0" y="0"/>
                </a:moveTo>
                <a:lnTo>
                  <a:pt x="1241025" y="0"/>
                </a:lnTo>
                <a:lnTo>
                  <a:pt x="1241025" y="1164494"/>
                </a:lnTo>
                <a:lnTo>
                  <a:pt x="0" y="1164494"/>
                </a:lnTo>
                <a:lnTo>
                  <a:pt x="0" y="0"/>
                </a:lnTo>
                <a:close/>
              </a:path>
            </a:pathLst>
          </a:custGeom>
          <a:blipFill>
            <a:blip r:embed="rId6"/>
            <a:stretch>
              <a:fillRect/>
            </a:stretch>
          </a:blipFill>
        </p:spPr>
        <p:txBody>
          <a:bodyPr/>
          <a:lstStyle/>
          <a:p>
            <a:endParaRPr lang="nl-BE"/>
          </a:p>
        </p:txBody>
      </p:sp>
      <p:grpSp>
        <p:nvGrpSpPr>
          <p:cNvPr id="9" name="Group 9"/>
          <p:cNvGrpSpPr/>
          <p:nvPr/>
        </p:nvGrpSpPr>
        <p:grpSpPr>
          <a:xfrm>
            <a:off x="15526372" y="7975526"/>
            <a:ext cx="2545567" cy="1969545"/>
            <a:chOff x="0" y="0"/>
            <a:chExt cx="3394090" cy="2626060"/>
          </a:xfrm>
        </p:grpSpPr>
        <p:sp>
          <p:nvSpPr>
            <p:cNvPr id="10" name="Freeform 10"/>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11" name="Freeform 11"/>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12" name="TextBox 12"/>
          <p:cNvSpPr txBox="1"/>
          <p:nvPr/>
        </p:nvSpPr>
        <p:spPr>
          <a:xfrm>
            <a:off x="693355" y="9605346"/>
            <a:ext cx="6731870"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TAN Garland"/>
              </a:rPr>
              <a:t>Bron: IOM, </a:t>
            </a:r>
            <a:r>
              <a:rPr lang="en-US" sz="2000" u="sng">
                <a:solidFill>
                  <a:srgbClr val="000000"/>
                </a:solidFill>
                <a:latin typeface="TAN Garland"/>
                <a:hlinkClick r:id="rId8" tooltip="https://worldmigrationreport.iom.int/wmr-2022-interactive/"/>
              </a:rPr>
              <a:t>World Migration Report 2022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229386"/>
            <a:ext cx="12764744" cy="2126095"/>
          </a:xfrm>
          <a:prstGeom prst="rect">
            <a:avLst/>
          </a:prstGeom>
        </p:spPr>
        <p:txBody>
          <a:bodyPr lIns="0" tIns="0" rIns="0" bIns="0" rtlCol="0" anchor="t">
            <a:spAutoFit/>
          </a:bodyPr>
          <a:lstStyle/>
          <a:p>
            <a:pPr algn="ctr">
              <a:lnSpc>
                <a:spcPts val="5600"/>
              </a:lnSpc>
              <a:spcBef>
                <a:spcPct val="0"/>
              </a:spcBef>
            </a:pPr>
            <a:r>
              <a:rPr lang="en-US" sz="4000" dirty="0" err="1">
                <a:solidFill>
                  <a:srgbClr val="992800"/>
                </a:solidFill>
                <a:latin typeface="TAN Ashford"/>
              </a:rPr>
              <a:t>Zijn</a:t>
            </a:r>
            <a:r>
              <a:rPr lang="en-US" sz="4000" dirty="0">
                <a:solidFill>
                  <a:srgbClr val="992800"/>
                </a:solidFill>
                <a:latin typeface="TAN Ashford"/>
              </a:rPr>
              <a:t> er </a:t>
            </a:r>
            <a:r>
              <a:rPr lang="en-US" sz="4000" dirty="0" err="1">
                <a:solidFill>
                  <a:srgbClr val="992800"/>
                </a:solidFill>
                <a:latin typeface="TAN Ashford"/>
              </a:rPr>
              <a:t>vandaag</a:t>
            </a:r>
            <a:r>
              <a:rPr lang="en-US" sz="4000" dirty="0">
                <a:solidFill>
                  <a:srgbClr val="992800"/>
                </a:solidFill>
                <a:latin typeface="TAN Ashford"/>
              </a:rPr>
              <a:t> </a:t>
            </a:r>
            <a:r>
              <a:rPr lang="en-US" sz="4000" dirty="0" err="1">
                <a:solidFill>
                  <a:srgbClr val="92D050"/>
                </a:solidFill>
                <a:latin typeface="TAN Ashford"/>
              </a:rPr>
              <a:t>evenveel</a:t>
            </a:r>
            <a:r>
              <a:rPr lang="en-US" sz="4000" dirty="0">
                <a:solidFill>
                  <a:srgbClr val="992800"/>
                </a:solidFill>
                <a:latin typeface="TAN Ashford"/>
              </a:rPr>
              <a:t> / </a:t>
            </a:r>
            <a:r>
              <a:rPr lang="en-US" sz="4000" dirty="0" err="1">
                <a:solidFill>
                  <a:srgbClr val="FFC000"/>
                </a:solidFill>
                <a:latin typeface="TAN Ashford"/>
              </a:rPr>
              <a:t>een</a:t>
            </a:r>
            <a:r>
              <a:rPr lang="en-US" sz="4000" dirty="0">
                <a:solidFill>
                  <a:srgbClr val="FFC000"/>
                </a:solidFill>
                <a:latin typeface="TAN Ashford"/>
              </a:rPr>
              <a:t> </a:t>
            </a:r>
            <a:r>
              <a:rPr lang="en-US" sz="4000" dirty="0" err="1">
                <a:solidFill>
                  <a:srgbClr val="FFC000"/>
                </a:solidFill>
                <a:latin typeface="TAN Ashford"/>
              </a:rPr>
              <a:t>beetje</a:t>
            </a:r>
            <a:r>
              <a:rPr lang="en-US" sz="4000" dirty="0">
                <a:solidFill>
                  <a:srgbClr val="FFC000"/>
                </a:solidFill>
                <a:latin typeface="TAN Ashford"/>
              </a:rPr>
              <a:t> </a:t>
            </a:r>
            <a:r>
              <a:rPr lang="en-US" sz="4000" dirty="0" err="1">
                <a:solidFill>
                  <a:srgbClr val="FFC000"/>
                </a:solidFill>
                <a:latin typeface="TAN Ashford"/>
              </a:rPr>
              <a:t>meer</a:t>
            </a:r>
            <a:r>
              <a:rPr lang="en-US" sz="4000" dirty="0">
                <a:solidFill>
                  <a:srgbClr val="FFC000"/>
                </a:solidFill>
                <a:latin typeface="TAN Ashford"/>
              </a:rPr>
              <a:t> </a:t>
            </a:r>
            <a:r>
              <a:rPr lang="en-US" sz="4000" dirty="0">
                <a:solidFill>
                  <a:srgbClr val="992800"/>
                </a:solidFill>
                <a:latin typeface="TAN Ashford"/>
              </a:rPr>
              <a:t>/ </a:t>
            </a:r>
            <a:r>
              <a:rPr lang="en-US" sz="4000" dirty="0" err="1">
                <a:solidFill>
                  <a:srgbClr val="FF0000"/>
                </a:solidFill>
                <a:latin typeface="TAN Ashford"/>
              </a:rPr>
              <a:t>veel</a:t>
            </a:r>
            <a:r>
              <a:rPr lang="en-US" sz="4000" dirty="0">
                <a:solidFill>
                  <a:srgbClr val="FF0000"/>
                </a:solidFill>
                <a:latin typeface="TAN Ashford"/>
              </a:rPr>
              <a:t> </a:t>
            </a:r>
            <a:r>
              <a:rPr lang="en-US" sz="4000" dirty="0" err="1">
                <a:solidFill>
                  <a:srgbClr val="FF0000"/>
                </a:solidFill>
                <a:latin typeface="TAN Ashford"/>
              </a:rPr>
              <a:t>meer</a:t>
            </a:r>
            <a:r>
              <a:rPr lang="en-US" sz="4000" dirty="0">
                <a:solidFill>
                  <a:srgbClr val="FF0000"/>
                </a:solidFill>
                <a:latin typeface="TAN Ashford"/>
              </a:rPr>
              <a:t> </a:t>
            </a:r>
            <a:r>
              <a:rPr lang="en-US" sz="4000" dirty="0" err="1">
                <a:solidFill>
                  <a:srgbClr val="992800"/>
                </a:solidFill>
                <a:latin typeface="TAN Ashford"/>
              </a:rPr>
              <a:t>mensen</a:t>
            </a:r>
            <a:r>
              <a:rPr lang="en-US" sz="4000" dirty="0">
                <a:solidFill>
                  <a:srgbClr val="992800"/>
                </a:solidFill>
                <a:latin typeface="TAN Ashford"/>
              </a:rPr>
              <a:t> migrant dan </a:t>
            </a:r>
            <a:r>
              <a:rPr lang="en-US" sz="4000" dirty="0" err="1">
                <a:solidFill>
                  <a:srgbClr val="992800"/>
                </a:solidFill>
                <a:latin typeface="TAN Ashford"/>
              </a:rPr>
              <a:t>vroeger</a:t>
            </a:r>
            <a:r>
              <a:rPr lang="en-US" sz="4000" dirty="0">
                <a:solidFill>
                  <a:srgbClr val="992800"/>
                </a:solidFill>
                <a:latin typeface="TAN Ashford"/>
              </a:rPr>
              <a:t> (1995)?</a:t>
            </a:r>
          </a:p>
        </p:txBody>
      </p:sp>
      <p:grpSp>
        <p:nvGrpSpPr>
          <p:cNvPr id="7" name="Group 7"/>
          <p:cNvGrpSpPr/>
          <p:nvPr/>
        </p:nvGrpSpPr>
        <p:grpSpPr>
          <a:xfrm>
            <a:off x="15526372" y="7975526"/>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10" name="TextBox 10"/>
          <p:cNvSpPr txBox="1"/>
          <p:nvPr/>
        </p:nvSpPr>
        <p:spPr>
          <a:xfrm>
            <a:off x="1477317" y="4736641"/>
            <a:ext cx="15197517" cy="2635250"/>
          </a:xfrm>
          <a:prstGeom prst="rect">
            <a:avLst/>
          </a:prstGeom>
        </p:spPr>
        <p:txBody>
          <a:bodyPr lIns="0" tIns="0" rIns="0" bIns="0" rtlCol="0" anchor="t">
            <a:spAutoFit/>
          </a:bodyPr>
          <a:lstStyle/>
          <a:p>
            <a:pPr algn="ctr">
              <a:lnSpc>
                <a:spcPts val="7000"/>
              </a:lnSpc>
            </a:pPr>
            <a:r>
              <a:rPr lang="en-US" sz="5000" dirty="0">
                <a:solidFill>
                  <a:srgbClr val="2ECC71"/>
                </a:solidFill>
                <a:latin typeface="TAN Garland"/>
              </a:rPr>
              <a:t>A. </a:t>
            </a:r>
            <a:r>
              <a:rPr lang="en-US" sz="5000" dirty="0" err="1">
                <a:solidFill>
                  <a:srgbClr val="2ECC71"/>
                </a:solidFill>
                <a:latin typeface="TAN Garland"/>
              </a:rPr>
              <a:t>Evenveel</a:t>
            </a:r>
            <a:endParaRPr lang="en-US" sz="5000" dirty="0">
              <a:solidFill>
                <a:srgbClr val="2ECC71"/>
              </a:solidFill>
              <a:latin typeface="TAN Garland"/>
            </a:endParaRPr>
          </a:p>
          <a:p>
            <a:pPr algn="ctr">
              <a:lnSpc>
                <a:spcPts val="7000"/>
              </a:lnSpc>
            </a:pPr>
            <a:r>
              <a:rPr lang="en-US" sz="5000" dirty="0">
                <a:solidFill>
                  <a:srgbClr val="F39C12"/>
                </a:solidFill>
                <a:latin typeface="TAN Garland"/>
              </a:rPr>
              <a:t>B. </a:t>
            </a:r>
            <a:r>
              <a:rPr lang="en-US" sz="5000" dirty="0" err="1">
                <a:solidFill>
                  <a:srgbClr val="F39C12"/>
                </a:solidFill>
                <a:latin typeface="TAN Garland"/>
              </a:rPr>
              <a:t>Een</a:t>
            </a:r>
            <a:r>
              <a:rPr lang="en-US" sz="5000" dirty="0">
                <a:solidFill>
                  <a:srgbClr val="F39C12"/>
                </a:solidFill>
                <a:latin typeface="TAN Garland"/>
              </a:rPr>
              <a:t> </a:t>
            </a:r>
            <a:r>
              <a:rPr lang="en-US" sz="5000" dirty="0" err="1">
                <a:solidFill>
                  <a:srgbClr val="F39C12"/>
                </a:solidFill>
                <a:latin typeface="TAN Garland"/>
              </a:rPr>
              <a:t>beetje</a:t>
            </a:r>
            <a:r>
              <a:rPr lang="en-US" sz="5000" dirty="0">
                <a:solidFill>
                  <a:srgbClr val="F39C12"/>
                </a:solidFill>
                <a:latin typeface="TAN Garland"/>
              </a:rPr>
              <a:t> </a:t>
            </a:r>
            <a:r>
              <a:rPr lang="en-US" sz="5000" dirty="0" err="1">
                <a:solidFill>
                  <a:srgbClr val="F39C12"/>
                </a:solidFill>
                <a:latin typeface="TAN Garland"/>
              </a:rPr>
              <a:t>meer</a:t>
            </a:r>
            <a:endParaRPr lang="en-US" sz="5000" dirty="0">
              <a:solidFill>
                <a:srgbClr val="F39C12"/>
              </a:solidFill>
              <a:latin typeface="TAN Garland"/>
            </a:endParaRPr>
          </a:p>
          <a:p>
            <a:pPr algn="ctr">
              <a:lnSpc>
                <a:spcPts val="7000"/>
              </a:lnSpc>
              <a:spcBef>
                <a:spcPct val="0"/>
              </a:spcBef>
            </a:pPr>
            <a:r>
              <a:rPr lang="en-US" sz="5000" dirty="0">
                <a:solidFill>
                  <a:srgbClr val="E74C3C"/>
                </a:solidFill>
                <a:latin typeface="TAN Garland"/>
              </a:rPr>
              <a:t>C. </a:t>
            </a:r>
            <a:r>
              <a:rPr lang="en-US" sz="5000" dirty="0" err="1">
                <a:solidFill>
                  <a:srgbClr val="E74C3C"/>
                </a:solidFill>
                <a:latin typeface="TAN Garland"/>
              </a:rPr>
              <a:t>Veel</a:t>
            </a:r>
            <a:r>
              <a:rPr lang="en-US" sz="5000" dirty="0">
                <a:solidFill>
                  <a:srgbClr val="E74C3C"/>
                </a:solidFill>
                <a:latin typeface="TAN Garland"/>
              </a:rPr>
              <a:t> </a:t>
            </a:r>
            <a:r>
              <a:rPr lang="en-US" sz="5000" dirty="0" err="1">
                <a:solidFill>
                  <a:srgbClr val="E74C3C"/>
                </a:solidFill>
                <a:latin typeface="TAN Garland"/>
              </a:rPr>
              <a:t>meer</a:t>
            </a:r>
            <a:endParaRPr lang="en-US" sz="5000" dirty="0">
              <a:solidFill>
                <a:srgbClr val="E74C3C"/>
              </a:solidFill>
              <a:latin typeface="TAN Garla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Freeform 6"/>
          <p:cNvSpPr/>
          <p:nvPr/>
        </p:nvSpPr>
        <p:spPr>
          <a:xfrm>
            <a:off x="182216" y="5285094"/>
            <a:ext cx="8141568" cy="4659976"/>
          </a:xfrm>
          <a:custGeom>
            <a:avLst/>
            <a:gdLst/>
            <a:ahLst/>
            <a:cxnLst/>
            <a:rect l="l" t="t" r="r" b="b"/>
            <a:pathLst>
              <a:path w="8141568" h="4659976">
                <a:moveTo>
                  <a:pt x="0" y="0"/>
                </a:moveTo>
                <a:lnTo>
                  <a:pt x="8141568" y="0"/>
                </a:lnTo>
                <a:lnTo>
                  <a:pt x="8141568" y="4659977"/>
                </a:lnTo>
                <a:lnTo>
                  <a:pt x="0" y="4659977"/>
                </a:lnTo>
                <a:lnTo>
                  <a:pt x="0" y="0"/>
                </a:lnTo>
                <a:close/>
              </a:path>
            </a:pathLst>
          </a:custGeom>
          <a:blipFill>
            <a:blip r:embed="rId4"/>
            <a:stretch>
              <a:fillRect l="-2485" t="-1600" r="-2352" b="-3151"/>
            </a:stretch>
          </a:blipFill>
        </p:spPr>
        <p:txBody>
          <a:bodyPr/>
          <a:lstStyle/>
          <a:p>
            <a:endParaRPr lang="nl-BE"/>
          </a:p>
        </p:txBody>
      </p:sp>
      <p:grpSp>
        <p:nvGrpSpPr>
          <p:cNvPr id="7" name="Group 7"/>
          <p:cNvGrpSpPr/>
          <p:nvPr/>
        </p:nvGrpSpPr>
        <p:grpSpPr>
          <a:xfrm>
            <a:off x="15526372" y="7975526"/>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5"/>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6"/>
              <a:stretch>
                <a:fillRect/>
              </a:stretch>
            </a:blipFill>
          </p:spPr>
          <p:txBody>
            <a:bodyPr/>
            <a:lstStyle/>
            <a:p>
              <a:endParaRPr lang="nl-BE"/>
            </a:p>
          </p:txBody>
        </p:sp>
      </p:grpSp>
      <p:sp>
        <p:nvSpPr>
          <p:cNvPr id="10" name="TextBox 10"/>
          <p:cNvSpPr txBox="1"/>
          <p:nvPr/>
        </p:nvSpPr>
        <p:spPr>
          <a:xfrm>
            <a:off x="8794502" y="9453055"/>
            <a:ext cx="6731870"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TAN Garland"/>
              </a:rPr>
              <a:t>Bron: IOM, </a:t>
            </a:r>
            <a:r>
              <a:rPr lang="en-US" sz="2000" u="sng">
                <a:solidFill>
                  <a:srgbClr val="000000"/>
                </a:solidFill>
                <a:latin typeface="TAN Garland"/>
                <a:hlinkClick r:id="rId7" tooltip="https://worldmigrationreport.iom.int/wmr-2022-interactive/"/>
              </a:rPr>
              <a:t>World Migration Report 2022</a:t>
            </a:r>
          </a:p>
        </p:txBody>
      </p:sp>
      <p:sp>
        <p:nvSpPr>
          <p:cNvPr id="11" name="Freeform 11"/>
          <p:cNvSpPr/>
          <p:nvPr/>
        </p:nvSpPr>
        <p:spPr>
          <a:xfrm>
            <a:off x="8600530" y="2228186"/>
            <a:ext cx="9471409" cy="4665256"/>
          </a:xfrm>
          <a:custGeom>
            <a:avLst/>
            <a:gdLst/>
            <a:ahLst/>
            <a:cxnLst/>
            <a:rect l="l" t="t" r="r" b="b"/>
            <a:pathLst>
              <a:path w="9471409" h="4665256">
                <a:moveTo>
                  <a:pt x="0" y="0"/>
                </a:moveTo>
                <a:lnTo>
                  <a:pt x="9471409" y="0"/>
                </a:lnTo>
                <a:lnTo>
                  <a:pt x="9471409" y="4665256"/>
                </a:lnTo>
                <a:lnTo>
                  <a:pt x="0" y="4665256"/>
                </a:lnTo>
                <a:lnTo>
                  <a:pt x="0" y="0"/>
                </a:lnTo>
                <a:close/>
              </a:path>
            </a:pathLst>
          </a:custGeom>
          <a:blipFill>
            <a:blip r:embed="rId8"/>
            <a:stretch>
              <a:fillRect/>
            </a:stretch>
          </a:blipFill>
        </p:spPr>
        <p:txBody>
          <a:bodyPr/>
          <a:lstStyle/>
          <a:p>
            <a:endParaRPr lang="nl-BE"/>
          </a:p>
        </p:txBody>
      </p:sp>
      <p:sp>
        <p:nvSpPr>
          <p:cNvPr id="12" name="TextBox 12"/>
          <p:cNvSpPr txBox="1"/>
          <p:nvPr/>
        </p:nvSpPr>
        <p:spPr>
          <a:xfrm>
            <a:off x="2761628" y="485570"/>
            <a:ext cx="12764744" cy="2126031"/>
          </a:xfrm>
          <a:prstGeom prst="rect">
            <a:avLst/>
          </a:prstGeom>
        </p:spPr>
        <p:txBody>
          <a:bodyPr lIns="0" tIns="0" rIns="0" bIns="0" rtlCol="0" anchor="t">
            <a:spAutoFit/>
          </a:bodyPr>
          <a:lstStyle/>
          <a:p>
            <a:pPr algn="ctr">
              <a:lnSpc>
                <a:spcPts val="5599"/>
              </a:lnSpc>
              <a:spcBef>
                <a:spcPct val="0"/>
              </a:spcBef>
            </a:pPr>
            <a:r>
              <a:rPr lang="en-US" sz="3999" dirty="0" err="1">
                <a:solidFill>
                  <a:srgbClr val="992800"/>
                </a:solidFill>
                <a:latin typeface="TAN Ashford"/>
              </a:rPr>
              <a:t>Zijn</a:t>
            </a:r>
            <a:r>
              <a:rPr lang="en-US" sz="3999" dirty="0">
                <a:solidFill>
                  <a:srgbClr val="992800"/>
                </a:solidFill>
                <a:latin typeface="TAN Ashford"/>
              </a:rPr>
              <a:t> er </a:t>
            </a:r>
            <a:r>
              <a:rPr lang="en-US" sz="3999" dirty="0" err="1">
                <a:solidFill>
                  <a:srgbClr val="992800"/>
                </a:solidFill>
                <a:latin typeface="TAN Ashford"/>
              </a:rPr>
              <a:t>vandaag</a:t>
            </a:r>
            <a:r>
              <a:rPr lang="en-US" sz="3999" dirty="0">
                <a:solidFill>
                  <a:srgbClr val="992800"/>
                </a:solidFill>
                <a:latin typeface="TAN Ashford"/>
              </a:rPr>
              <a:t> </a:t>
            </a:r>
            <a:r>
              <a:rPr lang="en-US" sz="3999" dirty="0" err="1">
                <a:solidFill>
                  <a:srgbClr val="992800"/>
                </a:solidFill>
                <a:latin typeface="TAN Ashford"/>
              </a:rPr>
              <a:t>evenveel</a:t>
            </a:r>
            <a:r>
              <a:rPr lang="en-US" sz="3999" dirty="0">
                <a:solidFill>
                  <a:srgbClr val="992800"/>
                </a:solidFill>
                <a:latin typeface="TAN Ashford"/>
              </a:rPr>
              <a:t> / </a:t>
            </a:r>
            <a:r>
              <a:rPr lang="en-US" sz="3999" dirty="0" err="1">
                <a:solidFill>
                  <a:srgbClr val="FFC000"/>
                </a:solidFill>
                <a:latin typeface="TAN Ashford"/>
              </a:rPr>
              <a:t>een</a:t>
            </a:r>
            <a:r>
              <a:rPr lang="en-US" sz="3999" dirty="0">
                <a:solidFill>
                  <a:srgbClr val="FFC000"/>
                </a:solidFill>
                <a:latin typeface="TAN Ashford"/>
              </a:rPr>
              <a:t> </a:t>
            </a:r>
            <a:r>
              <a:rPr lang="en-US" sz="3999" dirty="0" err="1">
                <a:solidFill>
                  <a:srgbClr val="FFC000"/>
                </a:solidFill>
                <a:latin typeface="TAN Ashford"/>
              </a:rPr>
              <a:t>beetje</a:t>
            </a:r>
            <a:r>
              <a:rPr lang="en-US" sz="3999" dirty="0">
                <a:solidFill>
                  <a:srgbClr val="FFC000"/>
                </a:solidFill>
                <a:latin typeface="TAN Ashford"/>
              </a:rPr>
              <a:t> </a:t>
            </a:r>
            <a:r>
              <a:rPr lang="en-US" sz="3999" dirty="0" err="1">
                <a:solidFill>
                  <a:srgbClr val="FFC000"/>
                </a:solidFill>
                <a:latin typeface="TAN Ashford"/>
              </a:rPr>
              <a:t>meer</a:t>
            </a:r>
            <a:r>
              <a:rPr lang="en-US" sz="3999" dirty="0">
                <a:solidFill>
                  <a:srgbClr val="992800"/>
                </a:solidFill>
                <a:latin typeface="TAN Ashford"/>
              </a:rPr>
              <a:t> / </a:t>
            </a:r>
            <a:r>
              <a:rPr lang="en-US" sz="3999" dirty="0" err="1">
                <a:solidFill>
                  <a:srgbClr val="992800"/>
                </a:solidFill>
                <a:latin typeface="TAN Ashford"/>
              </a:rPr>
              <a:t>veel</a:t>
            </a:r>
            <a:r>
              <a:rPr lang="en-US" sz="3999" dirty="0">
                <a:solidFill>
                  <a:srgbClr val="992800"/>
                </a:solidFill>
                <a:latin typeface="TAN Ashford"/>
              </a:rPr>
              <a:t> </a:t>
            </a:r>
            <a:r>
              <a:rPr lang="en-US" sz="3999" dirty="0" err="1">
                <a:solidFill>
                  <a:srgbClr val="992800"/>
                </a:solidFill>
                <a:latin typeface="TAN Ashford"/>
              </a:rPr>
              <a:t>meer</a:t>
            </a:r>
            <a:r>
              <a:rPr lang="en-US" sz="3999" dirty="0">
                <a:solidFill>
                  <a:srgbClr val="992800"/>
                </a:solidFill>
                <a:latin typeface="TAN Ashford"/>
              </a:rPr>
              <a:t> </a:t>
            </a:r>
            <a:r>
              <a:rPr lang="en-US" sz="3999" dirty="0" err="1">
                <a:solidFill>
                  <a:srgbClr val="992800"/>
                </a:solidFill>
                <a:latin typeface="TAN Ashford"/>
              </a:rPr>
              <a:t>mensen</a:t>
            </a:r>
            <a:r>
              <a:rPr lang="en-US" sz="3999" dirty="0">
                <a:solidFill>
                  <a:srgbClr val="992800"/>
                </a:solidFill>
                <a:latin typeface="TAN Ashford"/>
              </a:rPr>
              <a:t> migrant dan </a:t>
            </a:r>
            <a:r>
              <a:rPr lang="en-US" sz="3999" dirty="0" err="1">
                <a:solidFill>
                  <a:srgbClr val="992800"/>
                </a:solidFill>
                <a:latin typeface="TAN Ashford"/>
              </a:rPr>
              <a:t>vroeger</a:t>
            </a:r>
            <a:r>
              <a:rPr lang="en-US" sz="3999" dirty="0">
                <a:solidFill>
                  <a:srgbClr val="992800"/>
                </a:solidFill>
                <a:latin typeface="TAN Ashford"/>
              </a:rPr>
              <a:t> (1995)?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229386"/>
            <a:ext cx="12764744" cy="1393823"/>
          </a:xfrm>
          <a:prstGeom prst="rect">
            <a:avLst/>
          </a:prstGeom>
        </p:spPr>
        <p:txBody>
          <a:bodyPr lIns="0" tIns="0" rIns="0" bIns="0" rtlCol="0" anchor="t">
            <a:spAutoFit/>
          </a:bodyPr>
          <a:lstStyle/>
          <a:p>
            <a:pPr algn="ctr">
              <a:lnSpc>
                <a:spcPts val="5600"/>
              </a:lnSpc>
              <a:spcBef>
                <a:spcPct val="0"/>
              </a:spcBef>
            </a:pPr>
            <a:r>
              <a:rPr lang="en-US" sz="4000">
                <a:solidFill>
                  <a:srgbClr val="992800"/>
                </a:solidFill>
                <a:latin typeface="TAN Ashford"/>
              </a:rPr>
              <a:t>Vanuit welke landen komen de meeste mensen naar België?</a:t>
            </a:r>
          </a:p>
        </p:txBody>
      </p:sp>
      <p:sp>
        <p:nvSpPr>
          <p:cNvPr id="7" name="TextBox 7"/>
          <p:cNvSpPr txBox="1"/>
          <p:nvPr/>
        </p:nvSpPr>
        <p:spPr>
          <a:xfrm>
            <a:off x="1477317" y="4736641"/>
            <a:ext cx="15197517" cy="2635250"/>
          </a:xfrm>
          <a:prstGeom prst="rect">
            <a:avLst/>
          </a:prstGeom>
        </p:spPr>
        <p:txBody>
          <a:bodyPr lIns="0" tIns="0" rIns="0" bIns="0" rtlCol="0" anchor="t">
            <a:spAutoFit/>
          </a:bodyPr>
          <a:lstStyle/>
          <a:p>
            <a:pPr algn="ctr">
              <a:lnSpc>
                <a:spcPts val="7000"/>
              </a:lnSpc>
            </a:pPr>
            <a:r>
              <a:rPr lang="en-US" sz="5000">
                <a:solidFill>
                  <a:srgbClr val="2ECC71"/>
                </a:solidFill>
                <a:latin typeface="TAN Garland"/>
              </a:rPr>
              <a:t>A. Marokko</a:t>
            </a:r>
          </a:p>
          <a:p>
            <a:pPr algn="ctr">
              <a:lnSpc>
                <a:spcPts val="7000"/>
              </a:lnSpc>
            </a:pPr>
            <a:r>
              <a:rPr lang="en-US" sz="5000">
                <a:solidFill>
                  <a:srgbClr val="F39C12"/>
                </a:solidFill>
                <a:latin typeface="TAN Garland"/>
              </a:rPr>
              <a:t>B. Syrië</a:t>
            </a:r>
          </a:p>
          <a:p>
            <a:pPr algn="ctr">
              <a:lnSpc>
                <a:spcPts val="7000"/>
              </a:lnSpc>
              <a:spcBef>
                <a:spcPct val="0"/>
              </a:spcBef>
            </a:pPr>
            <a:r>
              <a:rPr lang="en-US" sz="5000">
                <a:solidFill>
                  <a:srgbClr val="E74C3C"/>
                </a:solidFill>
                <a:latin typeface="TAN Garland"/>
              </a:rPr>
              <a:t>C. Frankrijk</a:t>
            </a:r>
          </a:p>
        </p:txBody>
      </p:sp>
      <p:grpSp>
        <p:nvGrpSpPr>
          <p:cNvPr id="8" name="Group 8"/>
          <p:cNvGrpSpPr/>
          <p:nvPr/>
        </p:nvGrpSpPr>
        <p:grpSpPr>
          <a:xfrm>
            <a:off x="15526372" y="7975526"/>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6583" y="1374775"/>
            <a:ext cx="16674834" cy="8572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173" r="-3173"/>
            </a:stretch>
          </a:blipFill>
        </p:spPr>
        <p:txBody>
          <a:bodyPr/>
          <a:lstStyle/>
          <a:p>
            <a:endParaRPr lang="nl-BE"/>
          </a:p>
        </p:txBody>
      </p:sp>
      <p:sp>
        <p:nvSpPr>
          <p:cNvPr id="3" name="Freeform 3"/>
          <p:cNvSpPr/>
          <p:nvPr/>
        </p:nvSpPr>
        <p:spPr>
          <a:xfrm>
            <a:off x="-448889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TextBox 5"/>
          <p:cNvSpPr txBox="1"/>
          <p:nvPr/>
        </p:nvSpPr>
        <p:spPr>
          <a:xfrm>
            <a:off x="2761628" y="1229386"/>
            <a:ext cx="12764744" cy="1393823"/>
          </a:xfrm>
          <a:prstGeom prst="rect">
            <a:avLst/>
          </a:prstGeom>
        </p:spPr>
        <p:txBody>
          <a:bodyPr lIns="0" tIns="0" rIns="0" bIns="0" rtlCol="0" anchor="t">
            <a:spAutoFit/>
          </a:bodyPr>
          <a:lstStyle/>
          <a:p>
            <a:pPr algn="ctr">
              <a:lnSpc>
                <a:spcPts val="5600"/>
              </a:lnSpc>
              <a:spcBef>
                <a:spcPct val="0"/>
              </a:spcBef>
            </a:pPr>
            <a:r>
              <a:rPr lang="en-US" sz="4000">
                <a:solidFill>
                  <a:srgbClr val="992800"/>
                </a:solidFill>
                <a:latin typeface="TAN Ashford"/>
              </a:rPr>
              <a:t>Vanuit welke landen komen de meeste mensen naar België?</a:t>
            </a:r>
          </a:p>
        </p:txBody>
      </p:sp>
      <p:sp>
        <p:nvSpPr>
          <p:cNvPr id="6" name="TextBox 6"/>
          <p:cNvSpPr txBox="1"/>
          <p:nvPr/>
        </p:nvSpPr>
        <p:spPr>
          <a:xfrm>
            <a:off x="9942964" y="9947275"/>
            <a:ext cx="6731870"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TAN Garland"/>
              </a:rPr>
              <a:t>Bron: IOM, </a:t>
            </a:r>
            <a:r>
              <a:rPr lang="en-US" sz="2000" u="sng">
                <a:solidFill>
                  <a:srgbClr val="000000"/>
                </a:solidFill>
                <a:latin typeface="TAN Garland"/>
                <a:hlinkClick r:id="rId6" tooltip="https://worldmigrationreport.iom.int/wmr-2022-interactive/"/>
              </a:rPr>
              <a:t>World Migration Report 2022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10543738-AB15-DA42-D053-942EE9F5A88B}"/>
              </a:ext>
            </a:extLst>
          </p:cNvPr>
          <p:cNvGrpSpPr/>
          <p:nvPr/>
        </p:nvGrpSpPr>
        <p:grpSpPr>
          <a:xfrm>
            <a:off x="-812995" y="-495300"/>
            <a:ext cx="12614501" cy="9105900"/>
            <a:chOff x="2461278" y="-18261"/>
            <a:chExt cx="13341802" cy="10305261"/>
          </a:xfrm>
        </p:grpSpPr>
        <p:sp>
          <p:nvSpPr>
            <p:cNvPr id="13" name="Freeform 4">
              <a:extLst>
                <a:ext uri="{FF2B5EF4-FFF2-40B4-BE49-F238E27FC236}">
                  <a16:creationId xmlns:a16="http://schemas.microsoft.com/office/drawing/2014/main" id="{CEC4715E-C7E9-A9C0-DC5A-7442EAF557CA}"/>
                </a:ext>
              </a:extLst>
            </p:cNvPr>
            <p:cNvSpPr/>
            <p:nvPr/>
          </p:nvSpPr>
          <p:spPr>
            <a:xfrm>
              <a:off x="2461278" y="-18261"/>
              <a:ext cx="13341802" cy="10305261"/>
            </a:xfrm>
            <a:custGeom>
              <a:avLst/>
              <a:gdLst/>
              <a:ahLst/>
              <a:cxnLst/>
              <a:rect l="l" t="t" r="r" b="b"/>
              <a:pathLst>
                <a:path w="13341802" h="10305261">
                  <a:moveTo>
                    <a:pt x="0" y="0"/>
                  </a:moveTo>
                  <a:lnTo>
                    <a:pt x="13341802" y="0"/>
                  </a:lnTo>
                  <a:lnTo>
                    <a:pt x="13341802" y="10305261"/>
                  </a:lnTo>
                  <a:lnTo>
                    <a:pt x="0" y="10305261"/>
                  </a:lnTo>
                  <a:lnTo>
                    <a:pt x="0" y="0"/>
                  </a:lnTo>
                  <a:close/>
                </a:path>
              </a:pathLst>
            </a:custGeom>
            <a:blipFill>
              <a:blip r:embed="rId2">
                <a:alphaModFix amt="70000"/>
              </a:blip>
              <a:stretch>
                <a:fillRect/>
              </a:stretch>
            </a:blipFill>
          </p:spPr>
          <p:txBody>
            <a:bodyPr/>
            <a:lstStyle/>
            <a:p>
              <a:endParaRPr lang="nl-BE" dirty="0"/>
            </a:p>
          </p:txBody>
        </p:sp>
        <p:sp>
          <p:nvSpPr>
            <p:cNvPr id="14" name="TextBox 5">
              <a:extLst>
                <a:ext uri="{FF2B5EF4-FFF2-40B4-BE49-F238E27FC236}">
                  <a16:creationId xmlns:a16="http://schemas.microsoft.com/office/drawing/2014/main" id="{B8269809-8EB3-70DF-8AFD-386D1572E573}"/>
                </a:ext>
              </a:extLst>
            </p:cNvPr>
            <p:cNvSpPr txBox="1"/>
            <p:nvPr/>
          </p:nvSpPr>
          <p:spPr>
            <a:xfrm>
              <a:off x="6620710" y="9438067"/>
              <a:ext cx="5049390" cy="679450"/>
            </a:xfrm>
            <a:prstGeom prst="rect">
              <a:avLst/>
            </a:prstGeom>
          </p:spPr>
          <p:txBody>
            <a:bodyPr lIns="0" tIns="0" rIns="0" bIns="0" rtlCol="0" anchor="t">
              <a:spAutoFit/>
            </a:bodyPr>
            <a:lstStyle/>
            <a:p>
              <a:pPr algn="ctr">
                <a:lnSpc>
                  <a:spcPts val="5599"/>
                </a:lnSpc>
                <a:spcBef>
                  <a:spcPct val="0"/>
                </a:spcBef>
              </a:pPr>
              <a:r>
                <a:rPr lang="en-US" sz="3999" dirty="0" err="1">
                  <a:solidFill>
                    <a:srgbClr val="CD5E30"/>
                  </a:solidFill>
                  <a:latin typeface="TAN Ashford"/>
                </a:rPr>
                <a:t>Samenleving</a:t>
              </a:r>
              <a:endParaRPr lang="en-US" sz="3999" dirty="0">
                <a:solidFill>
                  <a:srgbClr val="CD5E30"/>
                </a:solidFill>
                <a:latin typeface="TAN Ashford"/>
              </a:endParaRPr>
            </a:p>
          </p:txBody>
        </p:sp>
        <p:sp>
          <p:nvSpPr>
            <p:cNvPr id="15" name="TextBox 6">
              <a:extLst>
                <a:ext uri="{FF2B5EF4-FFF2-40B4-BE49-F238E27FC236}">
                  <a16:creationId xmlns:a16="http://schemas.microsoft.com/office/drawing/2014/main" id="{B60398DF-F37F-1903-1CA1-5A628FA98C6C}"/>
                </a:ext>
              </a:extLst>
            </p:cNvPr>
            <p:cNvSpPr txBox="1"/>
            <p:nvPr/>
          </p:nvSpPr>
          <p:spPr>
            <a:xfrm>
              <a:off x="5194770" y="7324240"/>
              <a:ext cx="8281144" cy="780589"/>
            </a:xfrm>
            <a:prstGeom prst="rect">
              <a:avLst/>
            </a:prstGeom>
          </p:spPr>
          <p:txBody>
            <a:bodyPr wrap="square" lIns="0" tIns="0" rIns="0" bIns="0" rtlCol="0" anchor="t">
              <a:spAutoFit/>
            </a:bodyPr>
            <a:lstStyle/>
            <a:p>
              <a:pPr algn="ctr">
                <a:lnSpc>
                  <a:spcPts val="5599"/>
                </a:lnSpc>
                <a:spcBef>
                  <a:spcPct val="0"/>
                </a:spcBef>
              </a:pPr>
              <a:r>
                <a:rPr lang="en-US" sz="3999" dirty="0" err="1">
                  <a:solidFill>
                    <a:srgbClr val="CD5E30"/>
                  </a:solidFill>
                  <a:latin typeface="TAN Ashford"/>
                </a:rPr>
                <a:t>Migratieachtergrond</a:t>
              </a:r>
              <a:endParaRPr lang="en-US" sz="3999" dirty="0">
                <a:solidFill>
                  <a:srgbClr val="CD5E30"/>
                </a:solidFill>
                <a:latin typeface="TAN Ashford"/>
              </a:endParaRPr>
            </a:p>
          </p:txBody>
        </p:sp>
        <p:sp>
          <p:nvSpPr>
            <p:cNvPr id="16" name="TextBox 7">
              <a:extLst>
                <a:ext uri="{FF2B5EF4-FFF2-40B4-BE49-F238E27FC236}">
                  <a16:creationId xmlns:a16="http://schemas.microsoft.com/office/drawing/2014/main" id="{714E5D6C-F218-1555-61D8-0B1471AA685F}"/>
                </a:ext>
              </a:extLst>
            </p:cNvPr>
            <p:cNvSpPr txBox="1"/>
            <p:nvPr/>
          </p:nvSpPr>
          <p:spPr>
            <a:xfrm>
              <a:off x="6620710" y="4685805"/>
              <a:ext cx="5049390" cy="679450"/>
            </a:xfrm>
            <a:prstGeom prst="rect">
              <a:avLst/>
            </a:prstGeom>
          </p:spPr>
          <p:txBody>
            <a:bodyPr lIns="0" tIns="0" rIns="0" bIns="0" rtlCol="0" anchor="t">
              <a:spAutoFit/>
            </a:bodyPr>
            <a:lstStyle/>
            <a:p>
              <a:pPr algn="ctr">
                <a:lnSpc>
                  <a:spcPts val="5599"/>
                </a:lnSpc>
                <a:spcBef>
                  <a:spcPct val="0"/>
                </a:spcBef>
              </a:pPr>
              <a:r>
                <a:rPr lang="en-US" sz="3999" dirty="0">
                  <a:solidFill>
                    <a:srgbClr val="CD5E30"/>
                  </a:solidFill>
                  <a:latin typeface="TAN Ashford"/>
                </a:rPr>
                <a:t>Migrant</a:t>
              </a:r>
            </a:p>
          </p:txBody>
        </p:sp>
        <p:sp>
          <p:nvSpPr>
            <p:cNvPr id="17" name="TextBox 8">
              <a:extLst>
                <a:ext uri="{FF2B5EF4-FFF2-40B4-BE49-F238E27FC236}">
                  <a16:creationId xmlns:a16="http://schemas.microsoft.com/office/drawing/2014/main" id="{4553EDEE-FE0D-E968-3346-61D0904EC4CC}"/>
                </a:ext>
              </a:extLst>
            </p:cNvPr>
            <p:cNvSpPr txBox="1"/>
            <p:nvPr/>
          </p:nvSpPr>
          <p:spPr>
            <a:xfrm>
              <a:off x="6607484" y="2251075"/>
              <a:ext cx="5049390" cy="679450"/>
            </a:xfrm>
            <a:prstGeom prst="rect">
              <a:avLst/>
            </a:prstGeom>
          </p:spPr>
          <p:txBody>
            <a:bodyPr lIns="0" tIns="0" rIns="0" bIns="0" rtlCol="0" anchor="t">
              <a:spAutoFit/>
            </a:bodyPr>
            <a:lstStyle/>
            <a:p>
              <a:pPr algn="ctr">
                <a:lnSpc>
                  <a:spcPts val="5599"/>
                </a:lnSpc>
                <a:spcBef>
                  <a:spcPct val="0"/>
                </a:spcBef>
              </a:pPr>
              <a:r>
                <a:rPr lang="en-US" sz="3999" dirty="0" err="1">
                  <a:solidFill>
                    <a:srgbClr val="CD5E30"/>
                  </a:solidFill>
                  <a:latin typeface="TAN Ashford"/>
                </a:rPr>
                <a:t>Vluchteling</a:t>
              </a:r>
              <a:endParaRPr lang="en-US" sz="3999" dirty="0">
                <a:solidFill>
                  <a:srgbClr val="CD5E30"/>
                </a:solidFill>
                <a:latin typeface="TAN Ashford"/>
              </a:endParaRPr>
            </a:p>
          </p:txBody>
        </p:sp>
      </p:grpSp>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5"/>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6"/>
              <a:stretch>
                <a:fillRect/>
              </a:stretch>
            </a:blipFill>
          </p:spPr>
          <p:txBody>
            <a:bodyPr/>
            <a:lstStyle/>
            <a:p>
              <a:endParaRPr lang="nl-BE"/>
            </a:p>
          </p:txBody>
        </p:sp>
      </p:grpSp>
      <p:sp>
        <p:nvSpPr>
          <p:cNvPr id="9" name="TextBox 9"/>
          <p:cNvSpPr txBox="1"/>
          <p:nvPr/>
        </p:nvSpPr>
        <p:spPr>
          <a:xfrm>
            <a:off x="6781800" y="1449413"/>
            <a:ext cx="12764744" cy="1393823"/>
          </a:xfrm>
          <a:prstGeom prst="rect">
            <a:avLst/>
          </a:prstGeom>
        </p:spPr>
        <p:txBody>
          <a:bodyPr lIns="0" tIns="0" rIns="0" bIns="0" rtlCol="0" anchor="t">
            <a:spAutoFit/>
          </a:bodyPr>
          <a:lstStyle/>
          <a:p>
            <a:pPr algn="ctr">
              <a:lnSpc>
                <a:spcPts val="5600"/>
              </a:lnSpc>
              <a:spcBef>
                <a:spcPct val="0"/>
              </a:spcBef>
            </a:pPr>
            <a:r>
              <a:rPr lang="en-US" sz="4000" dirty="0" err="1">
                <a:solidFill>
                  <a:srgbClr val="992800"/>
                </a:solidFill>
                <a:latin typeface="TAN Ashford"/>
              </a:rPr>
              <a:t>Hoeveel</a:t>
            </a:r>
            <a:r>
              <a:rPr lang="en-US" sz="4000" dirty="0">
                <a:solidFill>
                  <a:srgbClr val="992800"/>
                </a:solidFill>
                <a:latin typeface="TAN Ashford"/>
              </a:rPr>
              <a:t> van alle </a:t>
            </a:r>
            <a:r>
              <a:rPr lang="en-US" sz="4000" dirty="0" err="1">
                <a:solidFill>
                  <a:srgbClr val="992800"/>
                </a:solidFill>
                <a:latin typeface="TAN Ashford"/>
              </a:rPr>
              <a:t>mensen</a:t>
            </a:r>
            <a:r>
              <a:rPr lang="en-US" sz="4000" dirty="0">
                <a:solidFill>
                  <a:srgbClr val="992800"/>
                </a:solidFill>
                <a:latin typeface="TAN Ashford"/>
              </a:rPr>
              <a:t> die </a:t>
            </a:r>
            <a:r>
              <a:rPr lang="en-US" sz="4000" dirty="0" err="1">
                <a:solidFill>
                  <a:srgbClr val="992800"/>
                </a:solidFill>
                <a:latin typeface="TAN Ashford"/>
              </a:rPr>
              <a:t>migreren</a:t>
            </a:r>
            <a:r>
              <a:rPr lang="en-US" sz="4000" dirty="0">
                <a:solidFill>
                  <a:srgbClr val="992800"/>
                </a:solidFill>
                <a:latin typeface="TAN Ashford"/>
              </a:rPr>
              <a:t> </a:t>
            </a:r>
            <a:r>
              <a:rPr lang="en-US" sz="4000" dirty="0" err="1">
                <a:solidFill>
                  <a:srgbClr val="992800"/>
                </a:solidFill>
                <a:latin typeface="TAN Ashford"/>
              </a:rPr>
              <a:t>zijn</a:t>
            </a:r>
            <a:r>
              <a:rPr lang="en-US" sz="4000" dirty="0">
                <a:solidFill>
                  <a:srgbClr val="992800"/>
                </a:solidFill>
                <a:latin typeface="TAN Ashford"/>
              </a:rPr>
              <a:t> </a:t>
            </a:r>
            <a:r>
              <a:rPr lang="en-US" sz="4000" dirty="0" err="1">
                <a:solidFill>
                  <a:srgbClr val="992800"/>
                </a:solidFill>
                <a:latin typeface="TAN Ashford"/>
              </a:rPr>
              <a:t>vluchteling</a:t>
            </a:r>
            <a:r>
              <a:rPr lang="en-US" sz="4000" dirty="0">
                <a:solidFill>
                  <a:srgbClr val="992800"/>
                </a:solidFill>
                <a:latin typeface="TAN Ashford"/>
              </a:rPr>
              <a:t>?</a:t>
            </a:r>
          </a:p>
        </p:txBody>
      </p:sp>
      <p:sp>
        <p:nvSpPr>
          <p:cNvPr id="10" name="TextBox 10"/>
          <p:cNvSpPr txBox="1"/>
          <p:nvPr/>
        </p:nvSpPr>
        <p:spPr>
          <a:xfrm>
            <a:off x="12805753" y="3333527"/>
            <a:ext cx="4676722" cy="2635250"/>
          </a:xfrm>
          <a:prstGeom prst="rect">
            <a:avLst/>
          </a:prstGeom>
        </p:spPr>
        <p:txBody>
          <a:bodyPr lIns="0" tIns="0" rIns="0" bIns="0" rtlCol="0" anchor="t">
            <a:spAutoFit/>
          </a:bodyPr>
          <a:lstStyle/>
          <a:p>
            <a:pPr algn="ctr">
              <a:lnSpc>
                <a:spcPts val="7000"/>
              </a:lnSpc>
            </a:pPr>
            <a:r>
              <a:rPr lang="en-US" sz="5000" dirty="0">
                <a:solidFill>
                  <a:srgbClr val="2ECC71"/>
                </a:solidFill>
                <a:latin typeface="TAN Garland"/>
              </a:rPr>
              <a:t>A. 1/10</a:t>
            </a:r>
          </a:p>
          <a:p>
            <a:pPr algn="ctr">
              <a:lnSpc>
                <a:spcPts val="7000"/>
              </a:lnSpc>
            </a:pPr>
            <a:r>
              <a:rPr lang="en-US" sz="5000" dirty="0">
                <a:solidFill>
                  <a:srgbClr val="F39C12"/>
                </a:solidFill>
                <a:latin typeface="TAN Garland"/>
              </a:rPr>
              <a:t>B. 3/10</a:t>
            </a:r>
          </a:p>
          <a:p>
            <a:pPr algn="ctr">
              <a:lnSpc>
                <a:spcPts val="7000"/>
              </a:lnSpc>
              <a:spcBef>
                <a:spcPct val="0"/>
              </a:spcBef>
            </a:pPr>
            <a:r>
              <a:rPr lang="en-US" sz="5000" dirty="0">
                <a:solidFill>
                  <a:srgbClr val="E74C3C"/>
                </a:solidFill>
                <a:latin typeface="TAN Garland"/>
              </a:rPr>
              <a:t>C. 5/10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Freeform 6"/>
          <p:cNvSpPr/>
          <p:nvPr/>
        </p:nvSpPr>
        <p:spPr>
          <a:xfrm>
            <a:off x="1028700" y="1969160"/>
            <a:ext cx="16230600" cy="7994577"/>
          </a:xfrm>
          <a:custGeom>
            <a:avLst/>
            <a:gdLst/>
            <a:ahLst/>
            <a:cxnLst/>
            <a:rect l="l" t="t" r="r" b="b"/>
            <a:pathLst>
              <a:path w="16230600" h="7994577">
                <a:moveTo>
                  <a:pt x="0" y="0"/>
                </a:moveTo>
                <a:lnTo>
                  <a:pt x="16230600" y="0"/>
                </a:lnTo>
                <a:lnTo>
                  <a:pt x="16230600" y="7994577"/>
                </a:lnTo>
                <a:lnTo>
                  <a:pt x="0" y="7994577"/>
                </a:lnTo>
                <a:lnTo>
                  <a:pt x="0" y="0"/>
                </a:lnTo>
                <a:close/>
              </a:path>
            </a:pathLst>
          </a:custGeom>
          <a:blipFill>
            <a:blip r:embed="rId4"/>
            <a:stretch>
              <a:fillRect/>
            </a:stretch>
          </a:blipFill>
        </p:spPr>
        <p:txBody>
          <a:bodyPr/>
          <a:lstStyle/>
          <a:p>
            <a:endParaRPr lang="nl-BE"/>
          </a:p>
        </p:txBody>
      </p:sp>
      <p:sp>
        <p:nvSpPr>
          <p:cNvPr id="7" name="Freeform 7"/>
          <p:cNvSpPr/>
          <p:nvPr/>
        </p:nvSpPr>
        <p:spPr>
          <a:xfrm>
            <a:off x="8302469" y="4560272"/>
            <a:ext cx="1683063" cy="1683063"/>
          </a:xfrm>
          <a:custGeom>
            <a:avLst/>
            <a:gdLst/>
            <a:ahLst/>
            <a:cxnLst/>
            <a:rect l="l" t="t" r="r" b="b"/>
            <a:pathLst>
              <a:path w="1683063" h="1683063">
                <a:moveTo>
                  <a:pt x="0" y="0"/>
                </a:moveTo>
                <a:lnTo>
                  <a:pt x="1683062" y="0"/>
                </a:lnTo>
                <a:lnTo>
                  <a:pt x="1683062" y="1683063"/>
                </a:lnTo>
                <a:lnTo>
                  <a:pt x="0" y="1683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pSp>
        <p:nvGrpSpPr>
          <p:cNvPr id="8" name="Group 8"/>
          <p:cNvGrpSpPr/>
          <p:nvPr/>
        </p:nvGrpSpPr>
        <p:grpSpPr>
          <a:xfrm>
            <a:off x="15526372" y="7975526"/>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sp>
        <p:nvSpPr>
          <p:cNvPr id="11" name="TextBox 11"/>
          <p:cNvSpPr txBox="1"/>
          <p:nvPr/>
        </p:nvSpPr>
        <p:spPr>
          <a:xfrm>
            <a:off x="693355" y="9605346"/>
            <a:ext cx="6731870" cy="33972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TAN Garland"/>
              </a:rPr>
              <a:t>Bron: IOM, </a:t>
            </a:r>
            <a:r>
              <a:rPr lang="en-US" sz="2000" u="sng">
                <a:solidFill>
                  <a:srgbClr val="000000"/>
                </a:solidFill>
                <a:latin typeface="TAN Garland"/>
                <a:hlinkClick r:id="rId9" tooltip="https://worldmigrationreport.iom.int/wmr-2022-interactive/"/>
              </a:rPr>
              <a:t>World Migration Report 2022</a:t>
            </a:r>
          </a:p>
        </p:txBody>
      </p:sp>
      <p:sp>
        <p:nvSpPr>
          <p:cNvPr id="12" name="TextBox 12"/>
          <p:cNvSpPr txBox="1"/>
          <p:nvPr/>
        </p:nvSpPr>
        <p:spPr>
          <a:xfrm>
            <a:off x="2969791" y="575337"/>
            <a:ext cx="12764744" cy="1393823"/>
          </a:xfrm>
          <a:prstGeom prst="rect">
            <a:avLst/>
          </a:prstGeom>
        </p:spPr>
        <p:txBody>
          <a:bodyPr lIns="0" tIns="0" rIns="0" bIns="0" rtlCol="0" anchor="t">
            <a:spAutoFit/>
          </a:bodyPr>
          <a:lstStyle/>
          <a:p>
            <a:pPr algn="ctr">
              <a:lnSpc>
                <a:spcPts val="5600"/>
              </a:lnSpc>
              <a:spcBef>
                <a:spcPct val="0"/>
              </a:spcBef>
            </a:pPr>
            <a:r>
              <a:rPr lang="en-US" sz="4000">
                <a:solidFill>
                  <a:srgbClr val="992800"/>
                </a:solidFill>
                <a:latin typeface="TAN Ashford"/>
              </a:rPr>
              <a:t>Hoeveel van alle mensen die migreren zijn vluchteling?</a:t>
            </a:r>
          </a:p>
        </p:txBody>
      </p:sp>
      <p:sp>
        <p:nvSpPr>
          <p:cNvPr id="13" name="TextBox 13"/>
          <p:cNvSpPr txBox="1"/>
          <p:nvPr/>
        </p:nvSpPr>
        <p:spPr>
          <a:xfrm>
            <a:off x="1473932" y="3027796"/>
            <a:ext cx="4676722" cy="863600"/>
          </a:xfrm>
          <a:prstGeom prst="rect">
            <a:avLst/>
          </a:prstGeom>
        </p:spPr>
        <p:txBody>
          <a:bodyPr lIns="0" tIns="0" rIns="0" bIns="0" rtlCol="0" anchor="t">
            <a:spAutoFit/>
          </a:bodyPr>
          <a:lstStyle/>
          <a:p>
            <a:pPr algn="ctr">
              <a:lnSpc>
                <a:spcPts val="7000"/>
              </a:lnSpc>
              <a:spcBef>
                <a:spcPct val="0"/>
              </a:spcBef>
            </a:pPr>
            <a:r>
              <a:rPr lang="en-US" sz="5000">
                <a:solidFill>
                  <a:srgbClr val="2ECC71"/>
                </a:solidFill>
                <a:latin typeface="TAN Garland"/>
              </a:rPr>
              <a:t>A. 1/10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3954" y="2623211"/>
            <a:ext cx="10733153" cy="6225228"/>
          </a:xfrm>
          <a:custGeom>
            <a:avLst/>
            <a:gdLst/>
            <a:ahLst/>
            <a:cxnLst/>
            <a:rect l="l" t="t" r="r" b="b"/>
            <a:pathLst>
              <a:path w="10733153" h="6225228">
                <a:moveTo>
                  <a:pt x="0" y="0"/>
                </a:moveTo>
                <a:lnTo>
                  <a:pt x="10733152" y="0"/>
                </a:lnTo>
                <a:lnTo>
                  <a:pt x="10733152" y="6225229"/>
                </a:lnTo>
                <a:lnTo>
                  <a:pt x="0" y="6225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Freeform 5"/>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6" name="Freeform 6"/>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7" name="Group 7"/>
          <p:cNvGrpSpPr/>
          <p:nvPr/>
        </p:nvGrpSpPr>
        <p:grpSpPr>
          <a:xfrm>
            <a:off x="15526372" y="7975526"/>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10" name="TextBox 10"/>
          <p:cNvSpPr txBox="1"/>
          <p:nvPr/>
        </p:nvSpPr>
        <p:spPr>
          <a:xfrm>
            <a:off x="7699570" y="6094482"/>
            <a:ext cx="2888860" cy="514350"/>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highlight>
                  <a:srgbClr val="FFFF00"/>
                </a:highlight>
                <a:latin typeface="TAN Garland"/>
              </a:rPr>
              <a:t>B. Afrika</a:t>
            </a:r>
          </a:p>
        </p:txBody>
      </p:sp>
      <p:sp>
        <p:nvSpPr>
          <p:cNvPr id="11" name="TextBox 11"/>
          <p:cNvSpPr txBox="1"/>
          <p:nvPr/>
        </p:nvSpPr>
        <p:spPr>
          <a:xfrm>
            <a:off x="1028700" y="952500"/>
            <a:ext cx="16230600" cy="1384300"/>
          </a:xfrm>
          <a:prstGeom prst="rect">
            <a:avLst/>
          </a:prstGeom>
        </p:spPr>
        <p:txBody>
          <a:bodyPr lIns="0" tIns="0" rIns="0" bIns="0" rtlCol="0" anchor="t">
            <a:spAutoFit/>
          </a:bodyPr>
          <a:lstStyle/>
          <a:p>
            <a:pPr algn="ctr">
              <a:lnSpc>
                <a:spcPts val="5599"/>
              </a:lnSpc>
              <a:spcBef>
                <a:spcPct val="0"/>
              </a:spcBef>
            </a:pPr>
            <a:r>
              <a:rPr lang="en-US" sz="3999">
                <a:solidFill>
                  <a:srgbClr val="992800"/>
                </a:solidFill>
                <a:latin typeface="TAN Ashford"/>
              </a:rPr>
              <a:t>In welk werelddeel bevinden zich de meeste mensen die op de vlucht zijn? </a:t>
            </a:r>
          </a:p>
        </p:txBody>
      </p:sp>
      <p:sp>
        <p:nvSpPr>
          <p:cNvPr id="12" name="TextBox 12"/>
          <p:cNvSpPr txBox="1"/>
          <p:nvPr/>
        </p:nvSpPr>
        <p:spPr>
          <a:xfrm>
            <a:off x="7356542" y="4414837"/>
            <a:ext cx="2449876" cy="514350"/>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highlight>
                  <a:srgbClr val="00FF00"/>
                </a:highlight>
                <a:latin typeface="TAN Garland"/>
              </a:rPr>
              <a:t>A. Europa</a:t>
            </a:r>
          </a:p>
        </p:txBody>
      </p:sp>
      <p:sp>
        <p:nvSpPr>
          <p:cNvPr id="13" name="TextBox 13"/>
          <p:cNvSpPr txBox="1"/>
          <p:nvPr/>
        </p:nvSpPr>
        <p:spPr>
          <a:xfrm>
            <a:off x="9435809" y="4972849"/>
            <a:ext cx="2914837" cy="514350"/>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highlight>
                  <a:srgbClr val="FF0000"/>
                </a:highlight>
                <a:latin typeface="TAN Garland"/>
              </a:rPr>
              <a:t>C. </a:t>
            </a:r>
            <a:r>
              <a:rPr lang="en-US" sz="3000" dirty="0" err="1">
                <a:solidFill>
                  <a:srgbClr val="000000"/>
                </a:solidFill>
                <a:highlight>
                  <a:srgbClr val="FF0000"/>
                </a:highlight>
                <a:latin typeface="TAN Garland"/>
              </a:rPr>
              <a:t>Azië</a:t>
            </a:r>
            <a:endParaRPr lang="en-US" sz="3000" dirty="0">
              <a:solidFill>
                <a:srgbClr val="000000"/>
              </a:solidFill>
              <a:highlight>
                <a:srgbClr val="FF0000"/>
              </a:highlight>
              <a:latin typeface="TAN Garland"/>
            </a:endParaRPr>
          </a:p>
        </p:txBody>
      </p:sp>
      <p:sp>
        <p:nvSpPr>
          <p:cNvPr id="14" name="TextBox 14"/>
          <p:cNvSpPr txBox="1"/>
          <p:nvPr/>
        </p:nvSpPr>
        <p:spPr>
          <a:xfrm>
            <a:off x="4194729" y="3652837"/>
            <a:ext cx="2449876"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Noord-Ameria</a:t>
            </a:r>
          </a:p>
        </p:txBody>
      </p:sp>
      <p:sp>
        <p:nvSpPr>
          <p:cNvPr id="15" name="TextBox 15"/>
          <p:cNvSpPr txBox="1"/>
          <p:nvPr/>
        </p:nvSpPr>
        <p:spPr>
          <a:xfrm>
            <a:off x="5419666" y="6551682"/>
            <a:ext cx="2449876"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Zuid--Ameria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3954" y="2623211"/>
            <a:ext cx="10733153" cy="6225228"/>
          </a:xfrm>
          <a:custGeom>
            <a:avLst/>
            <a:gdLst/>
            <a:ahLst/>
            <a:cxnLst/>
            <a:rect l="l" t="t" r="r" b="b"/>
            <a:pathLst>
              <a:path w="10733153" h="6225228">
                <a:moveTo>
                  <a:pt x="0" y="0"/>
                </a:moveTo>
                <a:lnTo>
                  <a:pt x="10733152" y="0"/>
                </a:lnTo>
                <a:lnTo>
                  <a:pt x="10733152" y="6225229"/>
                </a:lnTo>
                <a:lnTo>
                  <a:pt x="0" y="6225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Freeform 5"/>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6" name="Freeform 6"/>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7" name="Group 7"/>
          <p:cNvGrpSpPr/>
          <p:nvPr/>
        </p:nvGrpSpPr>
        <p:grpSpPr>
          <a:xfrm>
            <a:off x="15526372" y="7975526"/>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10" name="TextBox 10"/>
          <p:cNvSpPr txBox="1"/>
          <p:nvPr/>
        </p:nvSpPr>
        <p:spPr>
          <a:xfrm>
            <a:off x="7699570" y="6094482"/>
            <a:ext cx="2888860"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Afrika</a:t>
            </a:r>
          </a:p>
        </p:txBody>
      </p:sp>
      <p:sp>
        <p:nvSpPr>
          <p:cNvPr id="11" name="TextBox 11"/>
          <p:cNvSpPr txBox="1"/>
          <p:nvPr/>
        </p:nvSpPr>
        <p:spPr>
          <a:xfrm>
            <a:off x="1028700" y="952500"/>
            <a:ext cx="16230600" cy="1384300"/>
          </a:xfrm>
          <a:prstGeom prst="rect">
            <a:avLst/>
          </a:prstGeom>
        </p:spPr>
        <p:txBody>
          <a:bodyPr lIns="0" tIns="0" rIns="0" bIns="0" rtlCol="0" anchor="t">
            <a:spAutoFit/>
          </a:bodyPr>
          <a:lstStyle/>
          <a:p>
            <a:pPr algn="ctr">
              <a:lnSpc>
                <a:spcPts val="5599"/>
              </a:lnSpc>
              <a:spcBef>
                <a:spcPct val="0"/>
              </a:spcBef>
            </a:pPr>
            <a:r>
              <a:rPr lang="en-US" sz="3999">
                <a:solidFill>
                  <a:srgbClr val="992800"/>
                </a:solidFill>
                <a:latin typeface="TAN Ashford"/>
              </a:rPr>
              <a:t>In welk werelddeel bevinden zich de meeste mensen die op de vlucht zijn? </a:t>
            </a:r>
          </a:p>
        </p:txBody>
      </p:sp>
      <p:sp>
        <p:nvSpPr>
          <p:cNvPr id="12" name="TextBox 12"/>
          <p:cNvSpPr txBox="1"/>
          <p:nvPr/>
        </p:nvSpPr>
        <p:spPr>
          <a:xfrm>
            <a:off x="7375592" y="4414837"/>
            <a:ext cx="2449876" cy="514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Europa</a:t>
            </a:r>
          </a:p>
        </p:txBody>
      </p:sp>
      <p:sp>
        <p:nvSpPr>
          <p:cNvPr id="13" name="TextBox 13"/>
          <p:cNvSpPr txBox="1"/>
          <p:nvPr/>
        </p:nvSpPr>
        <p:spPr>
          <a:xfrm>
            <a:off x="9825468" y="4872037"/>
            <a:ext cx="2914837" cy="514350"/>
          </a:xfrm>
          <a:prstGeom prst="rect">
            <a:avLst/>
          </a:prstGeom>
        </p:spPr>
        <p:txBody>
          <a:bodyPr lIns="0" tIns="0" rIns="0" bIns="0" rtlCol="0" anchor="t">
            <a:spAutoFit/>
          </a:bodyPr>
          <a:lstStyle/>
          <a:p>
            <a:pPr algn="ctr">
              <a:lnSpc>
                <a:spcPts val="4200"/>
              </a:lnSpc>
              <a:spcBef>
                <a:spcPct val="0"/>
              </a:spcBef>
            </a:pPr>
            <a:r>
              <a:rPr lang="en-US" sz="3000" dirty="0">
                <a:solidFill>
                  <a:srgbClr val="000000"/>
                </a:solidFill>
                <a:highlight>
                  <a:srgbClr val="FF0000"/>
                </a:highlight>
                <a:latin typeface="TAN Garland"/>
              </a:rPr>
              <a:t>C. </a:t>
            </a:r>
            <a:r>
              <a:rPr lang="en-US" sz="3000" dirty="0" err="1">
                <a:solidFill>
                  <a:srgbClr val="000000"/>
                </a:solidFill>
                <a:highlight>
                  <a:srgbClr val="FF0000"/>
                </a:highlight>
                <a:latin typeface="TAN Garland"/>
              </a:rPr>
              <a:t>Azië</a:t>
            </a:r>
            <a:endParaRPr lang="en-US" sz="3000" dirty="0">
              <a:solidFill>
                <a:srgbClr val="000000"/>
              </a:solidFill>
              <a:highlight>
                <a:srgbClr val="FF0000"/>
              </a:highlight>
              <a:latin typeface="TAN Garland"/>
            </a:endParaRPr>
          </a:p>
        </p:txBody>
      </p:sp>
      <p:sp>
        <p:nvSpPr>
          <p:cNvPr id="14" name="TextBox 14"/>
          <p:cNvSpPr txBox="1"/>
          <p:nvPr/>
        </p:nvSpPr>
        <p:spPr>
          <a:xfrm>
            <a:off x="4194729" y="3652837"/>
            <a:ext cx="2449876"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Noord-Ameria</a:t>
            </a:r>
          </a:p>
        </p:txBody>
      </p:sp>
      <p:sp>
        <p:nvSpPr>
          <p:cNvPr id="15" name="TextBox 15"/>
          <p:cNvSpPr txBox="1"/>
          <p:nvPr/>
        </p:nvSpPr>
        <p:spPr>
          <a:xfrm>
            <a:off x="5419666" y="6551682"/>
            <a:ext cx="2449876" cy="10477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Zuid--Ameria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5" name="Group 5"/>
          <p:cNvGrpSpPr/>
          <p:nvPr/>
        </p:nvGrpSpPr>
        <p:grpSpPr>
          <a:xfrm>
            <a:off x="15247031" y="8026768"/>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3904360" y="6277344"/>
            <a:ext cx="10479279"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Wat doen we als iemand de afspraken niet naleeft?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9" name="TextBox 9"/>
          <p:cNvSpPr txBox="1"/>
          <p:nvPr/>
        </p:nvSpPr>
        <p:spPr>
          <a:xfrm>
            <a:off x="2761628" y="553977"/>
            <a:ext cx="12764744" cy="2098673"/>
          </a:xfrm>
          <a:prstGeom prst="rect">
            <a:avLst/>
          </a:prstGeom>
        </p:spPr>
        <p:txBody>
          <a:bodyPr lIns="0" tIns="0" rIns="0" bIns="0" rtlCol="0" anchor="t">
            <a:spAutoFit/>
          </a:bodyPr>
          <a:lstStyle/>
          <a:p>
            <a:pPr algn="ctr">
              <a:lnSpc>
                <a:spcPts val="5600"/>
              </a:lnSpc>
              <a:spcBef>
                <a:spcPct val="0"/>
              </a:spcBef>
            </a:pPr>
            <a:r>
              <a:rPr lang="en-US" sz="4000">
                <a:solidFill>
                  <a:srgbClr val="992800"/>
                </a:solidFill>
                <a:latin typeface="TAN Ashford"/>
              </a:rPr>
              <a:t>Hoeveel procent van alle mensen die op de vlucht zijn komen naar Europa?</a:t>
            </a:r>
          </a:p>
        </p:txBody>
      </p:sp>
      <p:sp>
        <p:nvSpPr>
          <p:cNvPr id="10" name="TextBox 10"/>
          <p:cNvSpPr txBox="1"/>
          <p:nvPr/>
        </p:nvSpPr>
        <p:spPr>
          <a:xfrm>
            <a:off x="7482154" y="3568626"/>
            <a:ext cx="3323692" cy="2635250"/>
          </a:xfrm>
          <a:prstGeom prst="rect">
            <a:avLst/>
          </a:prstGeom>
        </p:spPr>
        <p:txBody>
          <a:bodyPr lIns="0" tIns="0" rIns="0" bIns="0" rtlCol="0" anchor="t">
            <a:spAutoFit/>
          </a:bodyPr>
          <a:lstStyle/>
          <a:p>
            <a:pPr algn="ctr">
              <a:lnSpc>
                <a:spcPts val="7000"/>
              </a:lnSpc>
            </a:pPr>
            <a:r>
              <a:rPr lang="en-US" sz="5000">
                <a:solidFill>
                  <a:srgbClr val="2ECC71"/>
                </a:solidFill>
                <a:latin typeface="TAN Garland"/>
              </a:rPr>
              <a:t>A. 60%</a:t>
            </a:r>
          </a:p>
          <a:p>
            <a:pPr algn="ctr">
              <a:lnSpc>
                <a:spcPts val="7000"/>
              </a:lnSpc>
            </a:pPr>
            <a:r>
              <a:rPr lang="en-US" sz="5000">
                <a:solidFill>
                  <a:srgbClr val="F39C12"/>
                </a:solidFill>
                <a:latin typeface="TAN Garland"/>
              </a:rPr>
              <a:t>B. 30%</a:t>
            </a:r>
          </a:p>
          <a:p>
            <a:pPr algn="ctr">
              <a:lnSpc>
                <a:spcPts val="7000"/>
              </a:lnSpc>
              <a:spcBef>
                <a:spcPct val="0"/>
              </a:spcBef>
            </a:pPr>
            <a:r>
              <a:rPr lang="en-US" sz="5000">
                <a:solidFill>
                  <a:srgbClr val="E74C3C"/>
                </a:solidFill>
                <a:latin typeface="TAN Garland"/>
              </a:rPr>
              <a:t>C. 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9" name="Freeform 9"/>
          <p:cNvSpPr/>
          <p:nvPr/>
        </p:nvSpPr>
        <p:spPr>
          <a:xfrm>
            <a:off x="690263" y="2332064"/>
            <a:ext cx="10001624" cy="7375499"/>
          </a:xfrm>
          <a:custGeom>
            <a:avLst/>
            <a:gdLst/>
            <a:ahLst/>
            <a:cxnLst/>
            <a:rect l="l" t="t" r="r" b="b"/>
            <a:pathLst>
              <a:path w="10001624" h="7375499">
                <a:moveTo>
                  <a:pt x="0" y="0"/>
                </a:moveTo>
                <a:lnTo>
                  <a:pt x="10001625" y="0"/>
                </a:lnTo>
                <a:lnTo>
                  <a:pt x="10001625" y="7375499"/>
                </a:lnTo>
                <a:lnTo>
                  <a:pt x="0" y="7375499"/>
                </a:lnTo>
                <a:lnTo>
                  <a:pt x="0" y="0"/>
                </a:lnTo>
                <a:close/>
              </a:path>
            </a:pathLst>
          </a:custGeom>
          <a:blipFill>
            <a:blip r:embed="rId6"/>
            <a:stretch>
              <a:fillRect/>
            </a:stretch>
          </a:blipFill>
        </p:spPr>
        <p:txBody>
          <a:bodyPr/>
          <a:lstStyle/>
          <a:p>
            <a:endParaRPr lang="nl-BE"/>
          </a:p>
        </p:txBody>
      </p:sp>
      <p:sp>
        <p:nvSpPr>
          <p:cNvPr id="10" name="Freeform 10"/>
          <p:cNvSpPr/>
          <p:nvPr/>
        </p:nvSpPr>
        <p:spPr>
          <a:xfrm>
            <a:off x="11050406" y="2434501"/>
            <a:ext cx="4309192" cy="5259197"/>
          </a:xfrm>
          <a:custGeom>
            <a:avLst/>
            <a:gdLst/>
            <a:ahLst/>
            <a:cxnLst/>
            <a:rect l="l" t="t" r="r" b="b"/>
            <a:pathLst>
              <a:path w="4309192" h="5259197">
                <a:moveTo>
                  <a:pt x="0" y="0"/>
                </a:moveTo>
                <a:lnTo>
                  <a:pt x="4309192" y="0"/>
                </a:lnTo>
                <a:lnTo>
                  <a:pt x="4309192" y="5259197"/>
                </a:lnTo>
                <a:lnTo>
                  <a:pt x="0" y="5259197"/>
                </a:lnTo>
                <a:lnTo>
                  <a:pt x="0" y="0"/>
                </a:lnTo>
                <a:close/>
              </a:path>
            </a:pathLst>
          </a:custGeom>
          <a:blipFill>
            <a:blip r:embed="rId7"/>
            <a:stretch>
              <a:fillRect l="-6440"/>
            </a:stretch>
          </a:blipFill>
        </p:spPr>
        <p:txBody>
          <a:bodyPr/>
          <a:lstStyle/>
          <a:p>
            <a:endParaRPr lang="nl-BE"/>
          </a:p>
        </p:txBody>
      </p:sp>
      <p:sp>
        <p:nvSpPr>
          <p:cNvPr id="11" name="TextBox 11"/>
          <p:cNvSpPr txBox="1"/>
          <p:nvPr/>
        </p:nvSpPr>
        <p:spPr>
          <a:xfrm>
            <a:off x="2761628" y="553977"/>
            <a:ext cx="12764744" cy="1393823"/>
          </a:xfrm>
          <a:prstGeom prst="rect">
            <a:avLst/>
          </a:prstGeom>
        </p:spPr>
        <p:txBody>
          <a:bodyPr lIns="0" tIns="0" rIns="0" bIns="0" rtlCol="0" anchor="t">
            <a:spAutoFit/>
          </a:bodyPr>
          <a:lstStyle/>
          <a:p>
            <a:pPr algn="ctr">
              <a:lnSpc>
                <a:spcPts val="5600"/>
              </a:lnSpc>
              <a:spcBef>
                <a:spcPct val="0"/>
              </a:spcBef>
            </a:pPr>
            <a:r>
              <a:rPr lang="en-US" sz="4000">
                <a:solidFill>
                  <a:srgbClr val="992800"/>
                </a:solidFill>
                <a:latin typeface="TAN Ashford"/>
              </a:rPr>
              <a:t>Hoeveel mensen op de vlucht zijn in Europa?</a:t>
            </a:r>
          </a:p>
        </p:txBody>
      </p:sp>
      <p:sp>
        <p:nvSpPr>
          <p:cNvPr id="12" name="TextBox 12"/>
          <p:cNvSpPr txBox="1"/>
          <p:nvPr/>
        </p:nvSpPr>
        <p:spPr>
          <a:xfrm>
            <a:off x="2562166" y="2367826"/>
            <a:ext cx="3323692" cy="677671"/>
          </a:xfrm>
          <a:prstGeom prst="rect">
            <a:avLst/>
          </a:prstGeom>
        </p:spPr>
        <p:txBody>
          <a:bodyPr lIns="0" tIns="0" rIns="0" bIns="0" rtlCol="0" anchor="t">
            <a:spAutoFit/>
          </a:bodyPr>
          <a:lstStyle/>
          <a:p>
            <a:pPr algn="ctr">
              <a:lnSpc>
                <a:spcPts val="5698"/>
              </a:lnSpc>
              <a:spcBef>
                <a:spcPct val="0"/>
              </a:spcBef>
            </a:pPr>
            <a:r>
              <a:rPr lang="en-US" sz="4070">
                <a:solidFill>
                  <a:srgbClr val="000000"/>
                </a:solidFill>
                <a:latin typeface="TAN Garland"/>
              </a:rPr>
              <a:t>C. 10%</a:t>
            </a:r>
          </a:p>
        </p:txBody>
      </p:sp>
      <p:sp>
        <p:nvSpPr>
          <p:cNvPr id="13" name="TextBox 13"/>
          <p:cNvSpPr txBox="1"/>
          <p:nvPr/>
        </p:nvSpPr>
        <p:spPr>
          <a:xfrm>
            <a:off x="12793748" y="2062327"/>
            <a:ext cx="3323692" cy="677671"/>
          </a:xfrm>
          <a:prstGeom prst="rect">
            <a:avLst/>
          </a:prstGeom>
        </p:spPr>
        <p:txBody>
          <a:bodyPr lIns="0" tIns="0" rIns="0" bIns="0" rtlCol="0" anchor="t">
            <a:spAutoFit/>
          </a:bodyPr>
          <a:lstStyle/>
          <a:p>
            <a:pPr algn="ctr">
              <a:lnSpc>
                <a:spcPts val="5698"/>
              </a:lnSpc>
              <a:spcBef>
                <a:spcPct val="0"/>
              </a:spcBef>
            </a:pPr>
            <a:r>
              <a:rPr lang="en-US" sz="4070">
                <a:solidFill>
                  <a:srgbClr val="000000"/>
                </a:solidFill>
                <a:latin typeface="TAN Garland"/>
              </a:rPr>
              <a:t>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0867" y="-787620"/>
            <a:ext cx="4410597" cy="5931120"/>
          </a:xfrm>
          <a:custGeom>
            <a:avLst/>
            <a:gdLst/>
            <a:ahLst/>
            <a:cxnLst/>
            <a:rect l="l" t="t" r="r" b="b"/>
            <a:pathLst>
              <a:path w="4410597" h="5931120">
                <a:moveTo>
                  <a:pt x="0" y="0"/>
                </a:moveTo>
                <a:lnTo>
                  <a:pt x="4410596" y="0"/>
                </a:lnTo>
                <a:lnTo>
                  <a:pt x="4410596" y="5931120"/>
                </a:lnTo>
                <a:lnTo>
                  <a:pt x="0" y="5931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flipH="1" flipV="1">
            <a:off x="15265681" y="5744002"/>
            <a:ext cx="4410597" cy="5931120"/>
          </a:xfrm>
          <a:custGeom>
            <a:avLst/>
            <a:gdLst/>
            <a:ahLst/>
            <a:cxnLst/>
            <a:rect l="l" t="t" r="r" b="b"/>
            <a:pathLst>
              <a:path w="4410597" h="5931120">
                <a:moveTo>
                  <a:pt x="4410596" y="5931120"/>
                </a:moveTo>
                <a:lnTo>
                  <a:pt x="0" y="5931120"/>
                </a:lnTo>
                <a:lnTo>
                  <a:pt x="0" y="0"/>
                </a:lnTo>
                <a:lnTo>
                  <a:pt x="4410596" y="0"/>
                </a:lnTo>
                <a:lnTo>
                  <a:pt x="4410596" y="593112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TextBox 4"/>
          <p:cNvSpPr txBox="1"/>
          <p:nvPr/>
        </p:nvSpPr>
        <p:spPr>
          <a:xfrm>
            <a:off x="1362630" y="4816902"/>
            <a:ext cx="15562740"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Denk voor jezelf</a:t>
            </a:r>
          </a:p>
          <a:p>
            <a:pPr algn="ctr">
              <a:lnSpc>
                <a:spcPts val="7000"/>
              </a:lnSpc>
              <a:spcBef>
                <a:spcPct val="0"/>
              </a:spcBef>
            </a:pPr>
            <a:r>
              <a:rPr lang="en-US" sz="5000">
                <a:solidFill>
                  <a:srgbClr val="000000"/>
                </a:solidFill>
                <a:latin typeface="TAN Garland"/>
              </a:rPr>
              <a:t>Schrijf 3 redenen op</a:t>
            </a:r>
          </a:p>
        </p:txBody>
      </p:sp>
      <p:sp>
        <p:nvSpPr>
          <p:cNvPr id="5" name="TextBox 5"/>
          <p:cNvSpPr txBox="1"/>
          <p:nvPr/>
        </p:nvSpPr>
        <p:spPr>
          <a:xfrm>
            <a:off x="2761628" y="1210336"/>
            <a:ext cx="12764744" cy="1749425"/>
          </a:xfrm>
          <a:prstGeom prst="rect">
            <a:avLst/>
          </a:prstGeom>
        </p:spPr>
        <p:txBody>
          <a:bodyPr lIns="0" tIns="0" rIns="0" bIns="0" rtlCol="0" anchor="t">
            <a:spAutoFit/>
          </a:bodyPr>
          <a:lstStyle/>
          <a:p>
            <a:pPr algn="ctr">
              <a:lnSpc>
                <a:spcPts val="7000"/>
              </a:lnSpc>
              <a:spcBef>
                <a:spcPct val="0"/>
              </a:spcBef>
            </a:pPr>
            <a:r>
              <a:rPr lang="en-US" sz="5000">
                <a:solidFill>
                  <a:srgbClr val="992800"/>
                </a:solidFill>
                <a:latin typeface="TAN Ashford"/>
              </a:rPr>
              <a:t>Waarom migreren mensen? </a:t>
            </a:r>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9" name="Freeform 9"/>
          <p:cNvSpPr/>
          <p:nvPr/>
        </p:nvSpPr>
        <p:spPr>
          <a:xfrm>
            <a:off x="1028700" y="7017901"/>
            <a:ext cx="3414087" cy="2725062"/>
          </a:xfrm>
          <a:custGeom>
            <a:avLst/>
            <a:gdLst/>
            <a:ahLst/>
            <a:cxnLst/>
            <a:rect l="l" t="t" r="r" b="b"/>
            <a:pathLst>
              <a:path w="3414087" h="2725062">
                <a:moveTo>
                  <a:pt x="0" y="0"/>
                </a:moveTo>
                <a:lnTo>
                  <a:pt x="3414087" y="0"/>
                </a:lnTo>
                <a:lnTo>
                  <a:pt x="3414087" y="2725062"/>
                </a:lnTo>
                <a:lnTo>
                  <a:pt x="0" y="2725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0867" y="-787620"/>
            <a:ext cx="4410597" cy="5931120"/>
          </a:xfrm>
          <a:custGeom>
            <a:avLst/>
            <a:gdLst/>
            <a:ahLst/>
            <a:cxnLst/>
            <a:rect l="l" t="t" r="r" b="b"/>
            <a:pathLst>
              <a:path w="4410597" h="5931120">
                <a:moveTo>
                  <a:pt x="0" y="0"/>
                </a:moveTo>
                <a:lnTo>
                  <a:pt x="4410596" y="0"/>
                </a:lnTo>
                <a:lnTo>
                  <a:pt x="4410596" y="5931120"/>
                </a:lnTo>
                <a:lnTo>
                  <a:pt x="0" y="59311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flipH="1" flipV="1">
            <a:off x="15265681" y="5744002"/>
            <a:ext cx="4410597" cy="5931120"/>
          </a:xfrm>
          <a:custGeom>
            <a:avLst/>
            <a:gdLst/>
            <a:ahLst/>
            <a:cxnLst/>
            <a:rect l="l" t="t" r="r" b="b"/>
            <a:pathLst>
              <a:path w="4410597" h="5931120">
                <a:moveTo>
                  <a:pt x="4410596" y="5931120"/>
                </a:moveTo>
                <a:lnTo>
                  <a:pt x="0" y="5931120"/>
                </a:lnTo>
                <a:lnTo>
                  <a:pt x="0" y="0"/>
                </a:lnTo>
                <a:lnTo>
                  <a:pt x="4410596" y="0"/>
                </a:lnTo>
                <a:lnTo>
                  <a:pt x="4410596" y="593112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47635" y="4764088"/>
            <a:ext cx="16323344" cy="4407303"/>
          </a:xfrm>
          <a:custGeom>
            <a:avLst/>
            <a:gdLst/>
            <a:ahLst/>
            <a:cxnLst/>
            <a:rect l="l" t="t" r="r" b="b"/>
            <a:pathLst>
              <a:path w="16323344" h="4407303">
                <a:moveTo>
                  <a:pt x="0" y="0"/>
                </a:moveTo>
                <a:lnTo>
                  <a:pt x="16323344" y="0"/>
                </a:lnTo>
                <a:lnTo>
                  <a:pt x="16323344" y="4407302"/>
                </a:lnTo>
                <a:lnTo>
                  <a:pt x="0" y="4407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TextBox 5"/>
          <p:cNvSpPr txBox="1"/>
          <p:nvPr/>
        </p:nvSpPr>
        <p:spPr>
          <a:xfrm>
            <a:off x="1362630" y="2449732"/>
            <a:ext cx="15562740"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Hang je post-its ergens op de pijl</a:t>
            </a:r>
          </a:p>
        </p:txBody>
      </p:sp>
      <p:sp>
        <p:nvSpPr>
          <p:cNvPr id="6" name="TextBox 6"/>
          <p:cNvSpPr txBox="1"/>
          <p:nvPr/>
        </p:nvSpPr>
        <p:spPr>
          <a:xfrm>
            <a:off x="290442" y="4880402"/>
            <a:ext cx="6599013" cy="863600"/>
          </a:xfrm>
          <a:prstGeom prst="rect">
            <a:avLst/>
          </a:prstGeom>
        </p:spPr>
        <p:txBody>
          <a:bodyPr lIns="0" tIns="0" rIns="0" bIns="0" rtlCol="0" anchor="t">
            <a:spAutoFit/>
          </a:bodyPr>
          <a:lstStyle/>
          <a:p>
            <a:pPr algn="ctr">
              <a:lnSpc>
                <a:spcPts val="7000"/>
              </a:lnSpc>
              <a:spcBef>
                <a:spcPct val="0"/>
              </a:spcBef>
            </a:pPr>
            <a:r>
              <a:rPr lang="en-US" sz="5000">
                <a:solidFill>
                  <a:srgbClr val="992800"/>
                </a:solidFill>
                <a:latin typeface="TAN Ashford"/>
              </a:rPr>
              <a:t>Gedwongen</a:t>
            </a:r>
          </a:p>
        </p:txBody>
      </p:sp>
      <p:sp>
        <p:nvSpPr>
          <p:cNvPr id="7" name="TextBox 7"/>
          <p:cNvSpPr txBox="1"/>
          <p:nvPr/>
        </p:nvSpPr>
        <p:spPr>
          <a:xfrm>
            <a:off x="11966174" y="4880402"/>
            <a:ext cx="6599013" cy="863600"/>
          </a:xfrm>
          <a:prstGeom prst="rect">
            <a:avLst/>
          </a:prstGeom>
        </p:spPr>
        <p:txBody>
          <a:bodyPr lIns="0" tIns="0" rIns="0" bIns="0" rtlCol="0" anchor="t">
            <a:spAutoFit/>
          </a:bodyPr>
          <a:lstStyle/>
          <a:p>
            <a:pPr algn="ctr">
              <a:lnSpc>
                <a:spcPts val="7000"/>
              </a:lnSpc>
              <a:spcBef>
                <a:spcPct val="0"/>
              </a:spcBef>
            </a:pPr>
            <a:r>
              <a:rPr lang="en-US" sz="5000">
                <a:solidFill>
                  <a:srgbClr val="992800"/>
                </a:solidFill>
                <a:latin typeface="TAN Ashford"/>
              </a:rPr>
              <a:t>Zelf gekozen</a:t>
            </a:r>
          </a:p>
        </p:txBody>
      </p:sp>
      <p:grpSp>
        <p:nvGrpSpPr>
          <p:cNvPr id="8" name="Group 8"/>
          <p:cNvGrpSpPr/>
          <p:nvPr/>
        </p:nvGrpSpPr>
        <p:grpSpPr>
          <a:xfrm>
            <a:off x="15526372" y="7975526"/>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11" name="Freeform 11"/>
          <p:cNvSpPr/>
          <p:nvPr/>
        </p:nvSpPr>
        <p:spPr>
          <a:xfrm>
            <a:off x="7849306" y="7878268"/>
            <a:ext cx="2589388" cy="2066803"/>
          </a:xfrm>
          <a:custGeom>
            <a:avLst/>
            <a:gdLst/>
            <a:ahLst/>
            <a:cxnLst/>
            <a:rect l="l" t="t" r="r" b="b"/>
            <a:pathLst>
              <a:path w="2589388" h="2066803">
                <a:moveTo>
                  <a:pt x="0" y="0"/>
                </a:moveTo>
                <a:lnTo>
                  <a:pt x="2589388" y="0"/>
                </a:lnTo>
                <a:lnTo>
                  <a:pt x="2589388" y="2066803"/>
                </a:lnTo>
                <a:lnTo>
                  <a:pt x="0" y="20668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8075321" y="6358593"/>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5" name="TextBox 5"/>
          <p:cNvSpPr txBox="1"/>
          <p:nvPr/>
        </p:nvSpPr>
        <p:spPr>
          <a:xfrm>
            <a:off x="3798618" y="449707"/>
            <a:ext cx="10479279" cy="440690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Gesprekskaarten </a:t>
            </a:r>
          </a:p>
          <a:p>
            <a:pPr algn="ctr">
              <a:lnSpc>
                <a:spcPts val="7000"/>
              </a:lnSpc>
            </a:pPr>
            <a:r>
              <a:rPr lang="en-US" sz="5000">
                <a:solidFill>
                  <a:srgbClr val="000000"/>
                </a:solidFill>
                <a:latin typeface="TAN Garland"/>
              </a:rPr>
              <a:t>wie ben jij? </a:t>
            </a:r>
          </a:p>
          <a:p>
            <a:pPr algn="ctr">
              <a:lnSpc>
                <a:spcPts val="7000"/>
              </a:lnSpc>
            </a:pPr>
            <a:endParaRPr lang="en-US" sz="5000">
              <a:solidFill>
                <a:srgbClr val="000000"/>
              </a:solidFill>
              <a:latin typeface="TAN Garland"/>
            </a:endParaRPr>
          </a:p>
          <a:p>
            <a:pPr algn="ctr">
              <a:lnSpc>
                <a:spcPts val="7000"/>
              </a:lnSpc>
            </a:pPr>
            <a:r>
              <a:rPr lang="en-US" sz="5000">
                <a:solidFill>
                  <a:srgbClr val="000000"/>
                </a:solidFill>
                <a:latin typeface="TAN Garland"/>
              </a:rPr>
              <a:t>Ronde 0. </a:t>
            </a:r>
          </a:p>
          <a:p>
            <a:pPr algn="ctr">
              <a:lnSpc>
                <a:spcPts val="7000"/>
              </a:lnSpc>
              <a:spcBef>
                <a:spcPct val="0"/>
              </a:spcBef>
            </a:pPr>
            <a:r>
              <a:rPr lang="en-US" sz="5000">
                <a:solidFill>
                  <a:srgbClr val="000000"/>
                </a:solidFill>
                <a:latin typeface="TAN Garland"/>
              </a:rPr>
              <a:t>Vul in voor jezelf...</a:t>
            </a:r>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8"/>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9"/>
              <a:stretch>
                <a:fillRect/>
              </a:stretch>
            </a:blipFill>
          </p:spPr>
          <p:txBody>
            <a:bodyPr/>
            <a:lstStyle/>
            <a:p>
              <a:endParaRPr lang="nl-BE"/>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8075321" y="6358593"/>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5" name="TextBox 5"/>
          <p:cNvSpPr txBox="1"/>
          <p:nvPr/>
        </p:nvSpPr>
        <p:spPr>
          <a:xfrm>
            <a:off x="3798618" y="449707"/>
            <a:ext cx="10479279" cy="440690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Gesprekskaarten </a:t>
            </a:r>
          </a:p>
          <a:p>
            <a:pPr algn="ctr">
              <a:lnSpc>
                <a:spcPts val="7000"/>
              </a:lnSpc>
            </a:pPr>
            <a:r>
              <a:rPr lang="en-US" sz="5000">
                <a:solidFill>
                  <a:srgbClr val="000000"/>
                </a:solidFill>
                <a:latin typeface="TAN Garland"/>
              </a:rPr>
              <a:t>wie ben jij? </a:t>
            </a:r>
          </a:p>
          <a:p>
            <a:pPr algn="ctr">
              <a:lnSpc>
                <a:spcPts val="7000"/>
              </a:lnSpc>
            </a:pPr>
            <a:endParaRPr lang="en-US" sz="5000">
              <a:solidFill>
                <a:srgbClr val="000000"/>
              </a:solidFill>
              <a:latin typeface="TAN Garland"/>
            </a:endParaRPr>
          </a:p>
          <a:p>
            <a:pPr algn="ctr">
              <a:lnSpc>
                <a:spcPts val="7000"/>
              </a:lnSpc>
            </a:pPr>
            <a:r>
              <a:rPr lang="en-US" sz="5000">
                <a:solidFill>
                  <a:srgbClr val="000000"/>
                </a:solidFill>
                <a:latin typeface="TAN Garland"/>
              </a:rPr>
              <a:t>Ronde 1. </a:t>
            </a:r>
          </a:p>
          <a:p>
            <a:pPr algn="ctr">
              <a:lnSpc>
                <a:spcPts val="7000"/>
              </a:lnSpc>
              <a:spcBef>
                <a:spcPct val="0"/>
              </a:spcBef>
            </a:pPr>
            <a:r>
              <a:rPr lang="en-US" sz="5000">
                <a:solidFill>
                  <a:srgbClr val="000000"/>
                </a:solidFill>
                <a:latin typeface="TAN Garland"/>
              </a:rPr>
              <a:t>Vertel aan elkaar...</a:t>
            </a:r>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8"/>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9"/>
              <a:stretch>
                <a:fillRect/>
              </a:stretch>
            </a:blipFill>
          </p:spPr>
          <p:txBody>
            <a:bodyPr/>
            <a:lstStyle/>
            <a:p>
              <a:endParaRPr lang="nl-BE"/>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8075321" y="6358593"/>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5" name="TextBox 5"/>
          <p:cNvSpPr txBox="1"/>
          <p:nvPr/>
        </p:nvSpPr>
        <p:spPr>
          <a:xfrm>
            <a:off x="3798618" y="449707"/>
            <a:ext cx="10479279" cy="706437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Gesprekskaarten </a:t>
            </a:r>
          </a:p>
          <a:p>
            <a:pPr algn="ctr">
              <a:lnSpc>
                <a:spcPts val="7000"/>
              </a:lnSpc>
            </a:pPr>
            <a:r>
              <a:rPr lang="en-US" sz="5000">
                <a:solidFill>
                  <a:srgbClr val="000000"/>
                </a:solidFill>
                <a:latin typeface="TAN Garland"/>
              </a:rPr>
              <a:t>wie ben jij? </a:t>
            </a:r>
          </a:p>
          <a:p>
            <a:pPr algn="ctr">
              <a:lnSpc>
                <a:spcPts val="7000"/>
              </a:lnSpc>
            </a:pPr>
            <a:endParaRPr lang="en-US" sz="5000">
              <a:solidFill>
                <a:srgbClr val="000000"/>
              </a:solidFill>
              <a:latin typeface="TAN Garland"/>
            </a:endParaRPr>
          </a:p>
          <a:p>
            <a:pPr algn="ctr">
              <a:lnSpc>
                <a:spcPts val="7000"/>
              </a:lnSpc>
            </a:pPr>
            <a:r>
              <a:rPr lang="en-US" sz="5000">
                <a:solidFill>
                  <a:srgbClr val="000000"/>
                </a:solidFill>
                <a:latin typeface="TAN Garland"/>
              </a:rPr>
              <a:t>Ronde 2. </a:t>
            </a:r>
          </a:p>
          <a:p>
            <a:pPr algn="ctr">
              <a:lnSpc>
                <a:spcPts val="7000"/>
              </a:lnSpc>
            </a:pPr>
            <a:r>
              <a:rPr lang="en-US" sz="5000">
                <a:solidFill>
                  <a:srgbClr val="000000"/>
                </a:solidFill>
                <a:latin typeface="TAN Garland"/>
              </a:rPr>
              <a:t>Vergelijk met Noah...</a:t>
            </a:r>
          </a:p>
          <a:p>
            <a:pPr algn="ctr">
              <a:lnSpc>
                <a:spcPts val="7000"/>
              </a:lnSpc>
            </a:pPr>
            <a:r>
              <a:rPr lang="en-US" sz="5000">
                <a:solidFill>
                  <a:srgbClr val="000000"/>
                </a:solidFill>
                <a:latin typeface="TAN Garland"/>
              </a:rPr>
              <a:t>Welke zijn gelijkenissen en verschillen? </a:t>
            </a:r>
          </a:p>
          <a:p>
            <a:pPr algn="ctr">
              <a:lnSpc>
                <a:spcPts val="7000"/>
              </a:lnSpc>
              <a:spcBef>
                <a:spcPct val="0"/>
              </a:spcBef>
            </a:pPr>
            <a:endParaRPr lang="en-US" sz="5000">
              <a:solidFill>
                <a:srgbClr val="000000"/>
              </a:solidFill>
              <a:latin typeface="TAN Garland"/>
            </a:endParaRPr>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8"/>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9"/>
              <a:stretch>
                <a:fillRect/>
              </a:stretch>
            </a:blipFill>
          </p:spPr>
          <p:txBody>
            <a:bodyPr/>
            <a:lstStyle/>
            <a:p>
              <a:endParaRPr lang="nl-BE"/>
            </a:p>
          </p:txBody>
        </p:sp>
      </p:grpSp>
      <p:sp>
        <p:nvSpPr>
          <p:cNvPr id="9" name="Freeform 9"/>
          <p:cNvSpPr/>
          <p:nvPr/>
        </p:nvSpPr>
        <p:spPr>
          <a:xfrm rot="-3219316">
            <a:off x="3156246" y="6278958"/>
            <a:ext cx="4338710" cy="3393136"/>
          </a:xfrm>
          <a:custGeom>
            <a:avLst/>
            <a:gdLst/>
            <a:ahLst/>
            <a:cxnLst/>
            <a:rect l="l" t="t" r="r" b="b"/>
            <a:pathLst>
              <a:path w="4338710" h="3393136">
                <a:moveTo>
                  <a:pt x="0" y="0"/>
                </a:moveTo>
                <a:lnTo>
                  <a:pt x="4338709" y="0"/>
                </a:lnTo>
                <a:lnTo>
                  <a:pt x="4338709" y="3393135"/>
                </a:lnTo>
                <a:lnTo>
                  <a:pt x="0" y="3393135"/>
                </a:lnTo>
                <a:lnTo>
                  <a:pt x="0" y="0"/>
                </a:lnTo>
                <a:close/>
              </a:path>
            </a:pathLst>
          </a:custGeom>
          <a:blipFill>
            <a:blip r:embed="rId10"/>
            <a:stretch>
              <a:fillRect t="-667" b="-667"/>
            </a:stretch>
          </a:blipFill>
        </p:spPr>
        <p:txBody>
          <a:bodyPr/>
          <a:lstStyle/>
          <a:p>
            <a:endParaRPr lang="nl-BE"/>
          </a:p>
        </p:txBody>
      </p:sp>
      <p:sp>
        <p:nvSpPr>
          <p:cNvPr id="10" name="TextBox 10"/>
          <p:cNvSpPr txBox="1"/>
          <p:nvPr/>
        </p:nvSpPr>
        <p:spPr>
          <a:xfrm rot="-835513">
            <a:off x="3513598" y="6855806"/>
            <a:ext cx="3609007" cy="1251584"/>
          </a:xfrm>
          <a:prstGeom prst="rect">
            <a:avLst/>
          </a:prstGeom>
        </p:spPr>
        <p:txBody>
          <a:bodyPr lIns="0" tIns="0" rIns="0" bIns="0" rtlCol="0" anchor="t">
            <a:spAutoFit/>
          </a:bodyPr>
          <a:lstStyle/>
          <a:p>
            <a:pPr algn="ctr">
              <a:lnSpc>
                <a:spcPts val="5040"/>
              </a:lnSpc>
            </a:pPr>
            <a:r>
              <a:rPr lang="en-US" sz="3600">
                <a:solidFill>
                  <a:srgbClr val="000000"/>
                </a:solidFill>
                <a:latin typeface="TAN Garland"/>
              </a:rPr>
              <a:t>Hallo, </a:t>
            </a:r>
          </a:p>
          <a:p>
            <a:pPr algn="ctr">
              <a:lnSpc>
                <a:spcPts val="5040"/>
              </a:lnSpc>
              <a:spcBef>
                <a:spcPct val="0"/>
              </a:spcBef>
            </a:pPr>
            <a:r>
              <a:rPr lang="en-US" sz="3600">
                <a:solidFill>
                  <a:srgbClr val="000000"/>
                </a:solidFill>
                <a:latin typeface="TAN Garland"/>
              </a:rPr>
              <a:t>Ik ben Noah!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8075321" y="6358593"/>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5" name="TextBox 5"/>
          <p:cNvSpPr txBox="1"/>
          <p:nvPr/>
        </p:nvSpPr>
        <p:spPr>
          <a:xfrm>
            <a:off x="3798618" y="449707"/>
            <a:ext cx="10479279" cy="440690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Gesprekskaarten </a:t>
            </a:r>
          </a:p>
          <a:p>
            <a:pPr algn="ctr">
              <a:lnSpc>
                <a:spcPts val="7000"/>
              </a:lnSpc>
            </a:pPr>
            <a:r>
              <a:rPr lang="en-US" sz="5000">
                <a:solidFill>
                  <a:srgbClr val="000000"/>
                </a:solidFill>
                <a:latin typeface="TAN Garland"/>
              </a:rPr>
              <a:t>wie ben jij? </a:t>
            </a:r>
          </a:p>
          <a:p>
            <a:pPr algn="ctr">
              <a:lnSpc>
                <a:spcPts val="7000"/>
              </a:lnSpc>
            </a:pPr>
            <a:endParaRPr lang="en-US" sz="5000">
              <a:solidFill>
                <a:srgbClr val="000000"/>
              </a:solidFill>
              <a:latin typeface="TAN Garland"/>
            </a:endParaRPr>
          </a:p>
          <a:p>
            <a:pPr algn="ctr">
              <a:lnSpc>
                <a:spcPts val="7000"/>
              </a:lnSpc>
            </a:pPr>
            <a:r>
              <a:rPr lang="en-US" sz="5000">
                <a:solidFill>
                  <a:srgbClr val="000000"/>
                </a:solidFill>
                <a:latin typeface="TAN Garland"/>
              </a:rPr>
              <a:t>Ronde 3. </a:t>
            </a:r>
          </a:p>
          <a:p>
            <a:pPr algn="ctr">
              <a:lnSpc>
                <a:spcPts val="7000"/>
              </a:lnSpc>
              <a:spcBef>
                <a:spcPct val="0"/>
              </a:spcBef>
            </a:pPr>
            <a:r>
              <a:rPr lang="en-US" sz="5000">
                <a:solidFill>
                  <a:srgbClr val="000000"/>
                </a:solidFill>
                <a:latin typeface="TAN Garland"/>
              </a:rPr>
              <a:t>Hoe zit dat op school? </a:t>
            </a:r>
          </a:p>
        </p:txBody>
      </p:sp>
      <p:grpSp>
        <p:nvGrpSpPr>
          <p:cNvPr id="6" name="Group 6"/>
          <p:cNvGrpSpPr/>
          <p:nvPr/>
        </p:nvGrpSpPr>
        <p:grpSpPr>
          <a:xfrm>
            <a:off x="15526372" y="7975526"/>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8"/>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9"/>
              <a:stretch>
                <a:fillRect/>
              </a:stretch>
            </a:blipFill>
          </p:spPr>
          <p:txBody>
            <a:bodyPr/>
            <a:lstStyle/>
            <a:p>
              <a:endParaRPr lang="nl-BE"/>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4" name="TextBox 4"/>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5" name="Group 5"/>
          <p:cNvGrpSpPr/>
          <p:nvPr/>
        </p:nvGrpSpPr>
        <p:grpSpPr>
          <a:xfrm>
            <a:off x="15247031" y="8026768"/>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grpSp>
        <p:nvGrpSpPr>
          <p:cNvPr id="8" name="Group 8"/>
          <p:cNvGrpSpPr/>
          <p:nvPr/>
        </p:nvGrpSpPr>
        <p:grpSpPr>
          <a:xfrm>
            <a:off x="4760507" y="5240893"/>
            <a:ext cx="8766986" cy="2822023"/>
            <a:chOff x="0" y="0"/>
            <a:chExt cx="11689314" cy="3762697"/>
          </a:xfrm>
        </p:grpSpPr>
        <p:sp>
          <p:nvSpPr>
            <p:cNvPr id="9" name="AutoShape 9"/>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0" name="AutoShape 10"/>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56069" y="3752850"/>
            <a:ext cx="13375861" cy="26289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Hierachter zit het materiaal</a:t>
            </a:r>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2"/>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3"/>
              <a:stretch>
                <a:fillRect/>
              </a:stretch>
            </a:blipFill>
          </p:spPr>
          <p:txBody>
            <a:bodyPr/>
            <a:lstStyle/>
            <a:p>
              <a:endParaRPr lang="nl-BE"/>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48271" y="4099223"/>
            <a:ext cx="17011029" cy="3498850"/>
          </a:xfrm>
          <a:prstGeom prst="rect">
            <a:avLst/>
          </a:prstGeom>
        </p:spPr>
        <p:txBody>
          <a:bodyPr lIns="0" tIns="0" rIns="0" bIns="0" rtlCol="0" anchor="t">
            <a:spAutoFit/>
          </a:bodyPr>
          <a:lstStyle/>
          <a:p>
            <a:pPr algn="ctr">
              <a:lnSpc>
                <a:spcPts val="5599"/>
              </a:lnSpc>
            </a:pPr>
            <a:endParaRPr/>
          </a:p>
          <a:p>
            <a:pPr algn="ctr">
              <a:lnSpc>
                <a:spcPts val="5599"/>
              </a:lnSpc>
            </a:pPr>
            <a:r>
              <a:rPr lang="en-US" sz="3999">
                <a:solidFill>
                  <a:srgbClr val="000000"/>
                </a:solidFill>
                <a:latin typeface="TAN Garland"/>
              </a:rPr>
              <a:t>Hoeveel inwoners telt België?</a:t>
            </a:r>
          </a:p>
          <a:p>
            <a:pPr algn="ctr">
              <a:lnSpc>
                <a:spcPts val="5599"/>
              </a:lnSpc>
            </a:pPr>
            <a:endParaRPr lang="en-US" sz="3999">
              <a:solidFill>
                <a:srgbClr val="000000"/>
              </a:solidFill>
              <a:latin typeface="TAN Garland"/>
            </a:endParaRPr>
          </a:p>
          <a:p>
            <a:pPr algn="ctr">
              <a:lnSpc>
                <a:spcPts val="5599"/>
              </a:lnSpc>
            </a:pPr>
            <a:r>
              <a:rPr lang="en-US" sz="3999">
                <a:solidFill>
                  <a:srgbClr val="99B83C"/>
                </a:solidFill>
                <a:latin typeface="TAN Garland"/>
              </a:rPr>
              <a:t>A. 10.5 miljoen</a:t>
            </a:r>
            <a:r>
              <a:rPr lang="en-US" sz="3999">
                <a:solidFill>
                  <a:srgbClr val="000000"/>
                </a:solidFill>
                <a:latin typeface="TAN Garland"/>
              </a:rPr>
              <a:t>  </a:t>
            </a:r>
            <a:r>
              <a:rPr lang="en-US" sz="3999">
                <a:solidFill>
                  <a:srgbClr val="F39C12"/>
                </a:solidFill>
                <a:latin typeface="TAN Garland"/>
              </a:rPr>
              <a:t> B. 11.7 miljoen</a:t>
            </a:r>
            <a:r>
              <a:rPr lang="en-US" sz="3999">
                <a:solidFill>
                  <a:srgbClr val="000000"/>
                </a:solidFill>
                <a:latin typeface="TAN Garland"/>
              </a:rPr>
              <a:t>   </a:t>
            </a:r>
            <a:r>
              <a:rPr lang="en-US" sz="3999">
                <a:solidFill>
                  <a:srgbClr val="ED1C24"/>
                </a:solidFill>
                <a:latin typeface="TAN Garland"/>
              </a:rPr>
              <a:t>C. 12.3 miljoen</a:t>
            </a:r>
          </a:p>
          <a:p>
            <a:pPr algn="ctr">
              <a:lnSpc>
                <a:spcPts val="5599"/>
              </a:lnSpc>
              <a:spcBef>
                <a:spcPct val="0"/>
              </a:spcBef>
            </a:pPr>
            <a:endParaRPr lang="en-US" sz="3999">
              <a:solidFill>
                <a:srgbClr val="ED1C24"/>
              </a:solidFill>
              <a:latin typeface="TAN Garland"/>
            </a:endParaRPr>
          </a:p>
        </p:txBody>
      </p:sp>
      <p:sp>
        <p:nvSpPr>
          <p:cNvPr id="7" name="TextBox 7"/>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In België?</a:t>
            </a:r>
          </a:p>
        </p:txBody>
      </p:sp>
      <p:grpSp>
        <p:nvGrpSpPr>
          <p:cNvPr id="8" name="Group 8"/>
          <p:cNvGrpSpPr/>
          <p:nvPr/>
        </p:nvGrpSpPr>
        <p:grpSpPr>
          <a:xfrm>
            <a:off x="15246806" y="330339"/>
            <a:ext cx="2545567" cy="1969545"/>
            <a:chOff x="0" y="0"/>
            <a:chExt cx="3394090" cy="2626060"/>
          </a:xfrm>
        </p:grpSpPr>
        <p:sp>
          <p:nvSpPr>
            <p:cNvPr id="9" name="Freeform 9"/>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10" name="Freeform 10"/>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11" name="TextBox 11"/>
          <p:cNvSpPr txBox="1"/>
          <p:nvPr/>
        </p:nvSpPr>
        <p:spPr>
          <a:xfrm>
            <a:off x="10656674" y="1819936"/>
            <a:ext cx="5154697"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11146" y="673100"/>
            <a:ext cx="9465707" cy="88360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Migrant</a:t>
            </a:r>
          </a:p>
          <a:p>
            <a:pPr algn="ctr">
              <a:lnSpc>
                <a:spcPts val="7000"/>
              </a:lnSpc>
              <a:spcBef>
                <a:spcPct val="0"/>
              </a:spcBef>
            </a:pPr>
            <a:r>
              <a:rPr lang="en-US" sz="5000">
                <a:solidFill>
                  <a:srgbClr val="000000"/>
                </a:solidFill>
                <a:latin typeface="TAN Garland"/>
              </a:rPr>
              <a:t> </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Vrijwillig </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Voor studie, werk of liefde </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Kan terug wanneer je wil  </a:t>
            </a:r>
          </a:p>
        </p:txBody>
      </p:sp>
      <p:sp>
        <p:nvSpPr>
          <p:cNvPr id="3" name="TextBox 3"/>
          <p:cNvSpPr txBox="1"/>
          <p:nvPr/>
        </p:nvSpPr>
        <p:spPr>
          <a:xfrm>
            <a:off x="-4231861" y="254000"/>
            <a:ext cx="13375861"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Kaartjes Migrant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30188"/>
            <a:ext cx="18288000" cy="97218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Vluchteling</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Vervolging of geweld </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Geen bescherming van eigen overheid </a:t>
            </a:r>
          </a:p>
          <a:p>
            <a:pPr algn="ctr">
              <a:lnSpc>
                <a:spcPts val="7000"/>
              </a:lnSpc>
              <a:spcBef>
                <a:spcPct val="0"/>
              </a:spcBef>
            </a:pPr>
            <a:endParaRPr lang="en-US" sz="5000">
              <a:solidFill>
                <a:srgbClr val="000000"/>
              </a:solidFill>
              <a:latin typeface="TAN Garland"/>
            </a:endParaRPr>
          </a:p>
          <a:p>
            <a:pPr algn="ctr">
              <a:lnSpc>
                <a:spcPts val="7000"/>
              </a:lnSpc>
              <a:spcBef>
                <a:spcPct val="0"/>
              </a:spcBef>
            </a:pPr>
            <a:endParaRPr lang="en-US" sz="5000">
              <a:solidFill>
                <a:srgbClr val="000000"/>
              </a:solidFill>
              <a:latin typeface="TAN Garland"/>
            </a:endParaRPr>
          </a:p>
          <a:p>
            <a:pPr algn="ctr">
              <a:lnSpc>
                <a:spcPts val="7000"/>
              </a:lnSpc>
              <a:spcBef>
                <a:spcPct val="0"/>
              </a:spcBef>
            </a:pPr>
            <a:r>
              <a:rPr lang="en-US" sz="5000">
                <a:solidFill>
                  <a:srgbClr val="000000"/>
                </a:solidFill>
                <a:latin typeface="TAN Garland"/>
              </a:rPr>
              <a:t>Door godsdienst, politieke voorkeur, seksuele voorkeur</a:t>
            </a:r>
          </a:p>
        </p:txBody>
      </p:sp>
      <p:sp>
        <p:nvSpPr>
          <p:cNvPr id="3" name="TextBox 3"/>
          <p:cNvSpPr txBox="1"/>
          <p:nvPr/>
        </p:nvSpPr>
        <p:spPr>
          <a:xfrm>
            <a:off x="-3764270" y="268288"/>
            <a:ext cx="13375861"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Kaartjes Vluchtling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798618" y="923925"/>
            <a:ext cx="10479279"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Ronde 0. </a:t>
            </a:r>
          </a:p>
          <a:p>
            <a:pPr algn="ctr">
              <a:lnSpc>
                <a:spcPts val="7000"/>
              </a:lnSpc>
              <a:spcBef>
                <a:spcPct val="0"/>
              </a:spcBef>
            </a:pPr>
            <a:r>
              <a:rPr lang="en-US" sz="5000">
                <a:solidFill>
                  <a:srgbClr val="000000"/>
                </a:solidFill>
                <a:latin typeface="TAN Garland"/>
              </a:rPr>
              <a:t>Vul in voor jezelf...</a:t>
            </a:r>
          </a:p>
        </p:txBody>
      </p:sp>
      <p:grpSp>
        <p:nvGrpSpPr>
          <p:cNvPr id="5" name="Group 5"/>
          <p:cNvGrpSpPr/>
          <p:nvPr/>
        </p:nvGrpSpPr>
        <p:grpSpPr>
          <a:xfrm>
            <a:off x="15526372" y="7975526"/>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8" name="TextBox 8"/>
          <p:cNvSpPr txBox="1"/>
          <p:nvPr/>
        </p:nvSpPr>
        <p:spPr>
          <a:xfrm>
            <a:off x="3798618" y="4454451"/>
            <a:ext cx="10479279" cy="352107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Welke feestdagen vier jij? Zijn die deel van een cultuur of religie?</a:t>
            </a:r>
          </a:p>
          <a:p>
            <a:pPr algn="ctr">
              <a:lnSpc>
                <a:spcPts val="7000"/>
              </a:lnSpc>
              <a:spcBef>
                <a:spcPct val="0"/>
              </a:spcBef>
            </a:pPr>
            <a:endParaRPr lang="en-US" sz="5000">
              <a:solidFill>
                <a:srgbClr val="000000"/>
              </a:solidFill>
              <a:latin typeface="TAN Garlan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183519" y="1879617"/>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Welke feestdagen vier jij? </a:t>
            </a:r>
          </a:p>
          <a:p>
            <a:pPr algn="ctr">
              <a:lnSpc>
                <a:spcPts val="5599"/>
              </a:lnSpc>
              <a:spcBef>
                <a:spcPct val="0"/>
              </a:spcBef>
            </a:pPr>
            <a:r>
              <a:rPr lang="en-US" sz="3999">
                <a:solidFill>
                  <a:srgbClr val="000000"/>
                </a:solidFill>
                <a:latin typeface="TAN Garland"/>
              </a:rPr>
              <a:t>Zijn die deel van een cultuur of religie? </a:t>
            </a:r>
          </a:p>
        </p:txBody>
      </p:sp>
      <p:sp>
        <p:nvSpPr>
          <p:cNvPr id="8" name="Freeform 8"/>
          <p:cNvSpPr/>
          <p:nvPr/>
        </p:nvSpPr>
        <p:spPr>
          <a:xfrm>
            <a:off x="13054428" y="6681028"/>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9" name="Freeform 9"/>
          <p:cNvSpPr/>
          <p:nvPr/>
        </p:nvSpPr>
        <p:spPr>
          <a:xfrm>
            <a:off x="8375527" y="2694704"/>
            <a:ext cx="6816259" cy="5401886"/>
          </a:xfrm>
          <a:custGeom>
            <a:avLst/>
            <a:gdLst/>
            <a:ahLst/>
            <a:cxnLst/>
            <a:rect l="l" t="t" r="r" b="b"/>
            <a:pathLst>
              <a:path w="6816259" h="5401886">
                <a:moveTo>
                  <a:pt x="0" y="0"/>
                </a:moveTo>
                <a:lnTo>
                  <a:pt x="6816259" y="0"/>
                </a:lnTo>
                <a:lnTo>
                  <a:pt x="6816259" y="5401885"/>
                </a:lnTo>
                <a:lnTo>
                  <a:pt x="0" y="5401885"/>
                </a:lnTo>
                <a:lnTo>
                  <a:pt x="0" y="0"/>
                </a:lnTo>
                <a:close/>
              </a:path>
            </a:pathLst>
          </a:custGeom>
          <a:blipFill>
            <a:blip r:embed="rId10"/>
            <a:stretch>
              <a:fillRect/>
            </a:stretch>
          </a:blipFill>
        </p:spPr>
        <p:txBody>
          <a:bodyPr/>
          <a:lstStyle/>
          <a:p>
            <a:endParaRPr lang="nl-BE"/>
          </a:p>
        </p:txBody>
      </p:sp>
      <p:sp>
        <p:nvSpPr>
          <p:cNvPr id="10" name="Freeform 10"/>
          <p:cNvSpPr/>
          <p:nvPr/>
        </p:nvSpPr>
        <p:spPr>
          <a:xfrm>
            <a:off x="12955931" y="513801"/>
            <a:ext cx="5116008" cy="3454967"/>
          </a:xfrm>
          <a:custGeom>
            <a:avLst/>
            <a:gdLst/>
            <a:ahLst/>
            <a:cxnLst/>
            <a:rect l="l" t="t" r="r" b="b"/>
            <a:pathLst>
              <a:path w="5116008" h="3454967">
                <a:moveTo>
                  <a:pt x="0" y="0"/>
                </a:moveTo>
                <a:lnTo>
                  <a:pt x="5116008" y="0"/>
                </a:lnTo>
                <a:lnTo>
                  <a:pt x="5116008" y="3454966"/>
                </a:lnTo>
                <a:lnTo>
                  <a:pt x="0" y="3454966"/>
                </a:lnTo>
                <a:lnTo>
                  <a:pt x="0" y="0"/>
                </a:lnTo>
                <a:close/>
              </a:path>
            </a:pathLst>
          </a:custGeom>
          <a:blipFill>
            <a:blip r:embed="rId11"/>
            <a:stretch>
              <a:fillRect/>
            </a:stretch>
          </a:blipFill>
        </p:spPr>
        <p:txBody>
          <a:bodyPr/>
          <a:lstStyle/>
          <a:p>
            <a:endParaRPr lang="nl-BE"/>
          </a:p>
        </p:txBody>
      </p:sp>
      <p:sp>
        <p:nvSpPr>
          <p:cNvPr id="11" name="TextBox 11"/>
          <p:cNvSpPr txBox="1"/>
          <p:nvPr/>
        </p:nvSpPr>
        <p:spPr>
          <a:xfrm>
            <a:off x="9144000" y="3305413"/>
            <a:ext cx="5613563" cy="3804284"/>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TAN Garland"/>
              </a:rPr>
              <a:t>Samen met mijn familie vier ik Vasant Panchami. Dit feest viert het begin van de lente. Hindoes vieren dit feest.  </a:t>
            </a:r>
          </a:p>
        </p:txBody>
      </p:sp>
      <p:sp>
        <p:nvSpPr>
          <p:cNvPr id="12" name="TextBox 12"/>
          <p:cNvSpPr txBox="1"/>
          <p:nvPr/>
        </p:nvSpPr>
        <p:spPr>
          <a:xfrm>
            <a:off x="3904360" y="165100"/>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2.</a:t>
            </a:r>
          </a:p>
        </p:txBody>
      </p:sp>
      <p:sp>
        <p:nvSpPr>
          <p:cNvPr id="13" name="TextBox 13"/>
          <p:cNvSpPr txBox="1"/>
          <p:nvPr/>
        </p:nvSpPr>
        <p:spPr>
          <a:xfrm>
            <a:off x="759318" y="7906401"/>
            <a:ext cx="11024339" cy="1571625"/>
          </a:xfrm>
          <a:prstGeom prst="rect">
            <a:avLst/>
          </a:prstGeom>
        </p:spPr>
        <p:txBody>
          <a:bodyPr lIns="0" tIns="0" rIns="0" bIns="0" rtlCol="0" anchor="t">
            <a:spAutoFit/>
          </a:bodyPr>
          <a:lstStyle/>
          <a:p>
            <a:pPr marL="971550" lvl="1" indent="-485775">
              <a:lnSpc>
                <a:spcPts val="6299"/>
              </a:lnSpc>
              <a:buFont typeface="Arial"/>
              <a:buChar char="•"/>
            </a:pPr>
            <a:r>
              <a:rPr lang="en-US" sz="4500">
                <a:solidFill>
                  <a:srgbClr val="000000"/>
                </a:solidFill>
                <a:latin typeface="TAN Garland"/>
              </a:rPr>
              <a:t>Mag iedereen elk feest vieren? </a:t>
            </a:r>
          </a:p>
          <a:p>
            <a:pPr marL="971550" lvl="1" indent="-485775">
              <a:lnSpc>
                <a:spcPts val="6299"/>
              </a:lnSpc>
              <a:buFont typeface="Arial"/>
              <a:buChar char="•"/>
            </a:pPr>
            <a:r>
              <a:rPr lang="en-US" sz="4500">
                <a:solidFill>
                  <a:srgbClr val="000000"/>
                </a:solidFill>
                <a:latin typeface="TAN Garland"/>
              </a:rPr>
              <a:t>Hoe kan je samen vieren?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2195095"/>
            <a:ext cx="10479279" cy="20891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Welke feesten vier jij? </a:t>
            </a:r>
          </a:p>
          <a:p>
            <a:pPr algn="ctr">
              <a:lnSpc>
                <a:spcPts val="5599"/>
              </a:lnSpc>
              <a:spcBef>
                <a:spcPct val="0"/>
              </a:spcBef>
            </a:pPr>
            <a:r>
              <a:rPr lang="en-US" sz="3999">
                <a:solidFill>
                  <a:srgbClr val="000000"/>
                </a:solidFill>
                <a:latin typeface="TAN Garland"/>
              </a:rPr>
              <a:t>Zijn die deel van een cultuur of religie? </a:t>
            </a:r>
          </a:p>
        </p:txBody>
      </p:sp>
      <p:sp>
        <p:nvSpPr>
          <p:cNvPr id="8" name="TextBox 8"/>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1.</a:t>
            </a:r>
          </a:p>
        </p:txBody>
      </p:sp>
      <p:sp>
        <p:nvSpPr>
          <p:cNvPr id="9" name="TextBox 9"/>
          <p:cNvSpPr txBox="1"/>
          <p:nvPr/>
        </p:nvSpPr>
        <p:spPr>
          <a:xfrm>
            <a:off x="3153910" y="4798595"/>
            <a:ext cx="12190889" cy="440690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Vertel aan elkaar:</a:t>
            </a:r>
          </a:p>
          <a:p>
            <a:pPr marL="1079501" lvl="1" indent="-539750">
              <a:lnSpc>
                <a:spcPts val="7000"/>
              </a:lnSpc>
              <a:buFont typeface="Arial"/>
              <a:buChar char="•"/>
            </a:pPr>
            <a:r>
              <a:rPr lang="en-US" sz="5000">
                <a:solidFill>
                  <a:srgbClr val="000000"/>
                </a:solidFill>
                <a:latin typeface="TAN Garland"/>
              </a:rPr>
              <a:t>Hoe vier je die feestdag?</a:t>
            </a:r>
          </a:p>
          <a:p>
            <a:pPr marL="1079501" lvl="1" indent="-539750">
              <a:lnSpc>
                <a:spcPts val="7000"/>
              </a:lnSpc>
              <a:buFont typeface="Arial"/>
              <a:buChar char="•"/>
            </a:pPr>
            <a:r>
              <a:rPr lang="en-US" sz="5000">
                <a:solidFill>
                  <a:srgbClr val="000000"/>
                </a:solidFill>
                <a:latin typeface="TAN Garland"/>
              </a:rPr>
              <a:t>Welke gelijkenissen en verschillen zijn er in hoe je viert?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3870880"/>
            <a:ext cx="10479279" cy="2635250"/>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Welke feestdagen worden gevierd op school? </a:t>
            </a:r>
          </a:p>
          <a:p>
            <a:pPr algn="ctr">
              <a:lnSpc>
                <a:spcPts val="7000"/>
              </a:lnSpc>
              <a:spcBef>
                <a:spcPct val="0"/>
              </a:spcBef>
            </a:pPr>
            <a:endParaRPr lang="en-US" sz="5000">
              <a:solidFill>
                <a:srgbClr val="000000"/>
              </a:solidFill>
              <a:latin typeface="TAN Garland"/>
            </a:endParaRPr>
          </a:p>
        </p:txBody>
      </p:sp>
      <p:sp>
        <p:nvSpPr>
          <p:cNvPr id="8" name="TextBox 8"/>
          <p:cNvSpPr txBox="1"/>
          <p:nvPr/>
        </p:nvSpPr>
        <p:spPr>
          <a:xfrm>
            <a:off x="3904360" y="1813454"/>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3.</a:t>
            </a:r>
          </a:p>
        </p:txBody>
      </p:sp>
      <p:sp>
        <p:nvSpPr>
          <p:cNvPr id="9" name="TextBox 9"/>
          <p:cNvSpPr txBox="1"/>
          <p:nvPr/>
        </p:nvSpPr>
        <p:spPr>
          <a:xfrm>
            <a:off x="3904360" y="6429930"/>
            <a:ext cx="10529788" cy="420370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TAN Garland"/>
              </a:rPr>
              <a:t>Hoe worden die gevierd?</a:t>
            </a:r>
          </a:p>
          <a:p>
            <a:pPr marL="863599" lvl="1" indent="-431800">
              <a:lnSpc>
                <a:spcPts val="5599"/>
              </a:lnSpc>
              <a:buFont typeface="Arial"/>
              <a:buChar char="•"/>
            </a:pPr>
            <a:r>
              <a:rPr lang="en-US" sz="3999">
                <a:solidFill>
                  <a:srgbClr val="000000"/>
                </a:solidFill>
                <a:latin typeface="TAN Garland"/>
              </a:rPr>
              <a:t>Zijn er feesten die nog niet gevierd worden op school? </a:t>
            </a:r>
          </a:p>
          <a:p>
            <a:pPr marL="863599" lvl="1" indent="-431800">
              <a:lnSpc>
                <a:spcPts val="5599"/>
              </a:lnSpc>
              <a:buFont typeface="Arial"/>
              <a:buChar char="•"/>
            </a:pPr>
            <a:r>
              <a:rPr lang="en-US" sz="3999">
                <a:solidFill>
                  <a:srgbClr val="000000"/>
                </a:solidFill>
                <a:latin typeface="TAN Garland"/>
              </a:rPr>
              <a:t>Hoe zou je ze graag willen vieren op school?</a:t>
            </a:r>
          </a:p>
          <a:p>
            <a:pPr>
              <a:lnSpc>
                <a:spcPts val="5599"/>
              </a:lnSpc>
            </a:pPr>
            <a:endParaRPr lang="en-US" sz="3999">
              <a:solidFill>
                <a:srgbClr val="000000"/>
              </a:solidFill>
              <a:latin typeface="TAN Garlan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sp>
        <p:nvSpPr>
          <p:cNvPr id="7" name="TextBox 7"/>
          <p:cNvSpPr txBox="1"/>
          <p:nvPr/>
        </p:nvSpPr>
        <p:spPr>
          <a:xfrm>
            <a:off x="3904360" y="3361475"/>
            <a:ext cx="10479279"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Welke talen spreek jij? </a:t>
            </a:r>
          </a:p>
          <a:p>
            <a:pPr algn="ctr">
              <a:lnSpc>
                <a:spcPts val="7000"/>
              </a:lnSpc>
              <a:spcBef>
                <a:spcPct val="0"/>
              </a:spcBef>
            </a:pPr>
            <a:r>
              <a:rPr lang="en-US" sz="5000">
                <a:solidFill>
                  <a:srgbClr val="000000"/>
                </a:solidFill>
                <a:latin typeface="TAN Garland"/>
              </a:rPr>
              <a:t>Hoe heb je die taal geleerd? </a:t>
            </a:r>
          </a:p>
        </p:txBody>
      </p:sp>
      <p:sp>
        <p:nvSpPr>
          <p:cNvPr id="8" name="TextBox 8"/>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Freeform 7"/>
          <p:cNvSpPr/>
          <p:nvPr/>
        </p:nvSpPr>
        <p:spPr>
          <a:xfrm>
            <a:off x="13054428" y="6681028"/>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8" name="Freeform 8"/>
          <p:cNvSpPr/>
          <p:nvPr/>
        </p:nvSpPr>
        <p:spPr>
          <a:xfrm>
            <a:off x="8375527" y="2694704"/>
            <a:ext cx="6816259" cy="5401886"/>
          </a:xfrm>
          <a:custGeom>
            <a:avLst/>
            <a:gdLst/>
            <a:ahLst/>
            <a:cxnLst/>
            <a:rect l="l" t="t" r="r" b="b"/>
            <a:pathLst>
              <a:path w="6816259" h="5401886">
                <a:moveTo>
                  <a:pt x="0" y="0"/>
                </a:moveTo>
                <a:lnTo>
                  <a:pt x="6816259" y="0"/>
                </a:lnTo>
                <a:lnTo>
                  <a:pt x="6816259" y="5401885"/>
                </a:lnTo>
                <a:lnTo>
                  <a:pt x="0" y="5401885"/>
                </a:lnTo>
                <a:lnTo>
                  <a:pt x="0" y="0"/>
                </a:lnTo>
                <a:close/>
              </a:path>
            </a:pathLst>
          </a:custGeom>
          <a:blipFill>
            <a:blip r:embed="rId10"/>
            <a:stretch>
              <a:fillRect/>
            </a:stretch>
          </a:blipFill>
        </p:spPr>
        <p:txBody>
          <a:bodyPr/>
          <a:lstStyle/>
          <a:p>
            <a:endParaRPr lang="nl-BE"/>
          </a:p>
        </p:txBody>
      </p:sp>
      <p:sp>
        <p:nvSpPr>
          <p:cNvPr id="9" name="TextBox 9"/>
          <p:cNvSpPr txBox="1"/>
          <p:nvPr/>
        </p:nvSpPr>
        <p:spPr>
          <a:xfrm>
            <a:off x="183519" y="1879617"/>
            <a:ext cx="10479279"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Welke talen spreek jij? </a:t>
            </a:r>
          </a:p>
        </p:txBody>
      </p:sp>
      <p:sp>
        <p:nvSpPr>
          <p:cNvPr id="10" name="TextBox 10"/>
          <p:cNvSpPr txBox="1"/>
          <p:nvPr/>
        </p:nvSpPr>
        <p:spPr>
          <a:xfrm>
            <a:off x="9144000" y="3779254"/>
            <a:ext cx="5613563" cy="31661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TAN Garland"/>
              </a:rPr>
              <a:t>Ik spreek Nederlands en een beetje Lingala. Het liefste spreek ik Frans, dat is mijn eerste taal.</a:t>
            </a:r>
          </a:p>
        </p:txBody>
      </p:sp>
      <p:sp>
        <p:nvSpPr>
          <p:cNvPr id="11" name="TextBox 11"/>
          <p:cNvSpPr txBox="1"/>
          <p:nvPr/>
        </p:nvSpPr>
        <p:spPr>
          <a:xfrm>
            <a:off x="3904360" y="165100"/>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2.</a:t>
            </a:r>
          </a:p>
        </p:txBody>
      </p:sp>
      <p:sp>
        <p:nvSpPr>
          <p:cNvPr id="12" name="TextBox 12"/>
          <p:cNvSpPr txBox="1"/>
          <p:nvPr/>
        </p:nvSpPr>
        <p:spPr>
          <a:xfrm>
            <a:off x="759318" y="6696489"/>
            <a:ext cx="10317210" cy="279400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TAN Garland Italics"/>
              </a:rPr>
              <a:t>Hoe zorg je ervoor dat iedereen elkaar begrijpt? </a:t>
            </a:r>
          </a:p>
          <a:p>
            <a:pPr marL="863599" lvl="1" indent="-431800">
              <a:lnSpc>
                <a:spcPts val="5599"/>
              </a:lnSpc>
              <a:buFont typeface="Arial"/>
              <a:buChar char="•"/>
            </a:pPr>
            <a:r>
              <a:rPr lang="en-US" sz="3999">
                <a:solidFill>
                  <a:srgbClr val="000000"/>
                </a:solidFill>
                <a:latin typeface="TAN Garland Italics"/>
              </a:rPr>
              <a:t>Welke afspraken maak je met je vrienden? </a:t>
            </a:r>
          </a:p>
        </p:txBody>
      </p:sp>
      <p:sp>
        <p:nvSpPr>
          <p:cNvPr id="13" name="Freeform 13"/>
          <p:cNvSpPr/>
          <p:nvPr/>
        </p:nvSpPr>
        <p:spPr>
          <a:xfrm rot="801817">
            <a:off x="14390415" y="2665594"/>
            <a:ext cx="3893247" cy="3085398"/>
          </a:xfrm>
          <a:custGeom>
            <a:avLst/>
            <a:gdLst/>
            <a:ahLst/>
            <a:cxnLst/>
            <a:rect l="l" t="t" r="r" b="b"/>
            <a:pathLst>
              <a:path w="3893247" h="3085398">
                <a:moveTo>
                  <a:pt x="0" y="0"/>
                </a:moveTo>
                <a:lnTo>
                  <a:pt x="3893247" y="0"/>
                </a:lnTo>
                <a:lnTo>
                  <a:pt x="3893247" y="3085399"/>
                </a:lnTo>
                <a:lnTo>
                  <a:pt x="0" y="3085399"/>
                </a:lnTo>
                <a:lnTo>
                  <a:pt x="0" y="0"/>
                </a:lnTo>
                <a:close/>
              </a:path>
            </a:pathLst>
          </a:custGeom>
          <a:blipFill>
            <a:blip r:embed="rId10"/>
            <a:stretch>
              <a:fillRect/>
            </a:stretch>
          </a:blipFill>
        </p:spPr>
        <p:txBody>
          <a:bodyPr/>
          <a:lstStyle/>
          <a:p>
            <a:endParaRPr lang="nl-BE"/>
          </a:p>
        </p:txBody>
      </p:sp>
      <p:sp>
        <p:nvSpPr>
          <p:cNvPr id="14" name="TextBox 14"/>
          <p:cNvSpPr txBox="1"/>
          <p:nvPr/>
        </p:nvSpPr>
        <p:spPr>
          <a:xfrm>
            <a:off x="14816771" y="3357557"/>
            <a:ext cx="3255169" cy="1289050"/>
          </a:xfrm>
          <a:prstGeom prst="rect">
            <a:avLst/>
          </a:prstGeom>
        </p:spPr>
        <p:txBody>
          <a:bodyPr lIns="0" tIns="0" rIns="0" bIns="0" rtlCol="0" anchor="t">
            <a:spAutoFit/>
          </a:bodyPr>
          <a:lstStyle/>
          <a:p>
            <a:pPr algn="ctr">
              <a:lnSpc>
                <a:spcPts val="3499"/>
              </a:lnSpc>
            </a:pPr>
            <a:r>
              <a:rPr lang="en-US" sz="2499">
                <a:solidFill>
                  <a:srgbClr val="000000"/>
                </a:solidFill>
                <a:latin typeface="TAN Garland"/>
              </a:rPr>
              <a:t>Bonjour!</a:t>
            </a:r>
          </a:p>
          <a:p>
            <a:pPr algn="ctr">
              <a:lnSpc>
                <a:spcPts val="3499"/>
              </a:lnSpc>
            </a:pPr>
            <a:r>
              <a:rPr lang="en-US" sz="2499">
                <a:solidFill>
                  <a:srgbClr val="000000"/>
                </a:solidFill>
                <a:latin typeface="TAN Garland"/>
              </a:rPr>
              <a:t>Hallo!</a:t>
            </a:r>
          </a:p>
          <a:p>
            <a:pPr algn="ctr">
              <a:lnSpc>
                <a:spcPts val="3499"/>
              </a:lnSpc>
            </a:pPr>
            <a:r>
              <a:rPr lang="en-US" sz="2499">
                <a:solidFill>
                  <a:srgbClr val="000000"/>
                </a:solidFill>
                <a:latin typeface="TAN Garland"/>
              </a:rPr>
              <a:t>Mbote! (m-BOH-teh)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31649" y="2825753"/>
            <a:ext cx="10479279"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Welke talen spreek jij? </a:t>
            </a:r>
          </a:p>
        </p:txBody>
      </p:sp>
      <p:sp>
        <p:nvSpPr>
          <p:cNvPr id="8" name="TextBox 8"/>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1.</a:t>
            </a:r>
          </a:p>
        </p:txBody>
      </p:sp>
      <p:sp>
        <p:nvSpPr>
          <p:cNvPr id="9" name="TextBox 9"/>
          <p:cNvSpPr txBox="1"/>
          <p:nvPr/>
        </p:nvSpPr>
        <p:spPr>
          <a:xfrm>
            <a:off x="3647478" y="4680921"/>
            <a:ext cx="10476121" cy="42037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Vertel aan elkaar:</a:t>
            </a:r>
          </a:p>
          <a:p>
            <a:pPr algn="ctr">
              <a:lnSpc>
                <a:spcPts val="5599"/>
              </a:lnSpc>
            </a:pPr>
            <a:endParaRPr lang="en-US" sz="3999">
              <a:solidFill>
                <a:srgbClr val="000000"/>
              </a:solidFill>
              <a:latin typeface="TAN Garland"/>
            </a:endParaRPr>
          </a:p>
          <a:p>
            <a:pPr marL="863599" lvl="1" indent="-431800">
              <a:lnSpc>
                <a:spcPts val="5599"/>
              </a:lnSpc>
              <a:buFont typeface="Arial"/>
              <a:buChar char="•"/>
            </a:pPr>
            <a:r>
              <a:rPr lang="en-US" sz="3999">
                <a:solidFill>
                  <a:srgbClr val="000000"/>
                </a:solidFill>
                <a:latin typeface="TAN Garland"/>
              </a:rPr>
              <a:t>Waar heb je die taal geleerd?</a:t>
            </a:r>
          </a:p>
          <a:p>
            <a:pPr marL="863599" lvl="1" indent="-431800">
              <a:lnSpc>
                <a:spcPts val="5599"/>
              </a:lnSpc>
              <a:buFont typeface="Arial"/>
              <a:buChar char="•"/>
            </a:pPr>
            <a:r>
              <a:rPr lang="en-US" sz="3999">
                <a:solidFill>
                  <a:srgbClr val="000000"/>
                </a:solidFill>
                <a:latin typeface="TAN Garland"/>
              </a:rPr>
              <a:t>Met wie spreek je die taal? </a:t>
            </a:r>
          </a:p>
          <a:p>
            <a:pPr marL="863599" lvl="1" indent="-431800">
              <a:lnSpc>
                <a:spcPts val="5599"/>
              </a:lnSpc>
              <a:buFont typeface="Arial"/>
              <a:buChar char="•"/>
            </a:pPr>
            <a:r>
              <a:rPr lang="en-US" sz="3999">
                <a:solidFill>
                  <a:srgbClr val="000000"/>
                </a:solidFill>
                <a:latin typeface="TAN Garland"/>
              </a:rPr>
              <a:t>In welke taal spreek je het liefst? Waarom?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3899455"/>
            <a:ext cx="10479279"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Welke talen gebruik je op school?  </a:t>
            </a:r>
          </a:p>
        </p:txBody>
      </p:sp>
      <p:sp>
        <p:nvSpPr>
          <p:cNvPr id="8" name="TextBox 8"/>
          <p:cNvSpPr txBox="1"/>
          <p:nvPr/>
        </p:nvSpPr>
        <p:spPr>
          <a:xfrm>
            <a:off x="3904360" y="1813454"/>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3.</a:t>
            </a:r>
          </a:p>
        </p:txBody>
      </p:sp>
      <p:sp>
        <p:nvSpPr>
          <p:cNvPr id="9" name="TextBox 9"/>
          <p:cNvSpPr txBox="1"/>
          <p:nvPr/>
        </p:nvSpPr>
        <p:spPr>
          <a:xfrm>
            <a:off x="2599540" y="5798105"/>
            <a:ext cx="12926832" cy="420370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TAN Garland"/>
              </a:rPr>
              <a:t>Mag je naast Nederlands ook andere talen spreken in de klas of op de speelplaats? </a:t>
            </a:r>
          </a:p>
          <a:p>
            <a:pPr marL="863599" lvl="1" indent="-431800">
              <a:lnSpc>
                <a:spcPts val="5599"/>
              </a:lnSpc>
              <a:buFont typeface="Arial"/>
              <a:buChar char="•"/>
            </a:pPr>
            <a:r>
              <a:rPr lang="en-US" sz="3999">
                <a:solidFill>
                  <a:srgbClr val="000000"/>
                </a:solidFill>
                <a:latin typeface="TAN Garland"/>
              </a:rPr>
              <a:t>Zou je dat willen?</a:t>
            </a:r>
          </a:p>
          <a:p>
            <a:pPr marL="863599" lvl="1" indent="-431800">
              <a:lnSpc>
                <a:spcPts val="5599"/>
              </a:lnSpc>
              <a:buFont typeface="Arial"/>
              <a:buChar char="•"/>
            </a:pPr>
            <a:r>
              <a:rPr lang="en-US" sz="3999">
                <a:solidFill>
                  <a:srgbClr val="000000"/>
                </a:solidFill>
                <a:latin typeface="TAN Garland"/>
              </a:rPr>
              <a:t>Zou je andere talen willen gebruiken op school? Om iets uit te leggen, een boek te lezen, tijdens de speeltijd, ...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In België?</a:t>
            </a:r>
          </a:p>
        </p:txBody>
      </p:sp>
      <p:grpSp>
        <p:nvGrpSpPr>
          <p:cNvPr id="7" name="Group 7"/>
          <p:cNvGrpSpPr/>
          <p:nvPr/>
        </p:nvGrpSpPr>
        <p:grpSpPr>
          <a:xfrm>
            <a:off x="15246806" y="330339"/>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10" name="TextBox 10"/>
          <p:cNvSpPr txBox="1"/>
          <p:nvPr/>
        </p:nvSpPr>
        <p:spPr>
          <a:xfrm>
            <a:off x="401104" y="3782483"/>
            <a:ext cx="17011029" cy="3565079"/>
          </a:xfrm>
          <a:prstGeom prst="rect">
            <a:avLst/>
          </a:prstGeom>
        </p:spPr>
        <p:txBody>
          <a:bodyPr lIns="0" tIns="0" rIns="0" bIns="0" rtlCol="0" anchor="t">
            <a:spAutoFit/>
          </a:bodyPr>
          <a:lstStyle/>
          <a:p>
            <a:pPr algn="ctr">
              <a:lnSpc>
                <a:spcPts val="5599"/>
              </a:lnSpc>
            </a:pPr>
            <a:endParaRPr dirty="0"/>
          </a:p>
          <a:p>
            <a:pPr algn="ctr">
              <a:lnSpc>
                <a:spcPts val="5599"/>
              </a:lnSpc>
            </a:pPr>
            <a:r>
              <a:rPr lang="en-US" sz="3999" dirty="0" err="1">
                <a:solidFill>
                  <a:srgbClr val="000000"/>
                </a:solidFill>
                <a:latin typeface="TAN Garland"/>
              </a:rPr>
              <a:t>Hoeveel</a:t>
            </a:r>
            <a:r>
              <a:rPr lang="en-US" sz="3999" dirty="0">
                <a:solidFill>
                  <a:srgbClr val="000000"/>
                </a:solidFill>
                <a:latin typeface="TAN Garland"/>
              </a:rPr>
              <a:t> van de </a:t>
            </a:r>
            <a:r>
              <a:rPr lang="en-US" sz="3999" dirty="0" err="1">
                <a:solidFill>
                  <a:srgbClr val="000000"/>
                </a:solidFill>
                <a:latin typeface="TAN Garland"/>
              </a:rPr>
              <a:t>Belgen</a:t>
            </a:r>
            <a:r>
              <a:rPr lang="en-US" sz="3999" dirty="0">
                <a:solidFill>
                  <a:srgbClr val="000000"/>
                </a:solidFill>
                <a:latin typeface="TAN Garland"/>
              </a:rPr>
              <a:t> </a:t>
            </a:r>
            <a:r>
              <a:rPr lang="en-US" sz="3999" dirty="0" err="1">
                <a:solidFill>
                  <a:srgbClr val="000000"/>
                </a:solidFill>
                <a:latin typeface="TAN Garland"/>
              </a:rPr>
              <a:t>heeft</a:t>
            </a:r>
            <a:r>
              <a:rPr lang="en-US" sz="3999" dirty="0">
                <a:solidFill>
                  <a:srgbClr val="000000"/>
                </a:solidFill>
                <a:latin typeface="TAN Garland"/>
              </a:rPr>
              <a:t> </a:t>
            </a:r>
            <a:r>
              <a:rPr lang="en-US" sz="3999" dirty="0" err="1">
                <a:solidFill>
                  <a:srgbClr val="000000"/>
                </a:solidFill>
                <a:latin typeface="TAN Garland"/>
              </a:rPr>
              <a:t>een</a:t>
            </a:r>
            <a:r>
              <a:rPr lang="en-US" sz="3999" dirty="0">
                <a:solidFill>
                  <a:srgbClr val="000000"/>
                </a:solidFill>
                <a:latin typeface="TAN Garland"/>
              </a:rPr>
              <a:t> </a:t>
            </a:r>
            <a:r>
              <a:rPr lang="en-US" sz="3999" dirty="0" err="1">
                <a:solidFill>
                  <a:srgbClr val="000000"/>
                </a:solidFill>
                <a:latin typeface="TAN Garland"/>
              </a:rPr>
              <a:t>buitenlandse</a:t>
            </a:r>
            <a:r>
              <a:rPr lang="en-US" sz="3999" dirty="0">
                <a:solidFill>
                  <a:srgbClr val="000000"/>
                </a:solidFill>
                <a:latin typeface="TAN Garland"/>
              </a:rPr>
              <a:t> </a:t>
            </a:r>
            <a:r>
              <a:rPr lang="en-US" sz="3999" dirty="0" err="1">
                <a:solidFill>
                  <a:srgbClr val="000000"/>
                </a:solidFill>
                <a:latin typeface="TAN Garland"/>
              </a:rPr>
              <a:t>achtergrond</a:t>
            </a:r>
            <a:r>
              <a:rPr lang="en-US" sz="3999" dirty="0">
                <a:solidFill>
                  <a:srgbClr val="000000"/>
                </a:solidFill>
                <a:latin typeface="TAN Garland"/>
              </a:rPr>
              <a:t>?</a:t>
            </a:r>
          </a:p>
          <a:p>
            <a:pPr algn="ctr">
              <a:lnSpc>
                <a:spcPts val="5599"/>
              </a:lnSpc>
            </a:pPr>
            <a:endParaRPr lang="en-US" sz="3999" dirty="0">
              <a:solidFill>
                <a:srgbClr val="000000"/>
              </a:solidFill>
              <a:latin typeface="TAN Garland"/>
            </a:endParaRPr>
          </a:p>
          <a:p>
            <a:pPr algn="ctr">
              <a:lnSpc>
                <a:spcPts val="5599"/>
              </a:lnSpc>
            </a:pPr>
            <a:r>
              <a:rPr lang="en-US" sz="3999" dirty="0">
                <a:solidFill>
                  <a:srgbClr val="99B83C"/>
                </a:solidFill>
                <a:latin typeface="TAN Garland"/>
              </a:rPr>
              <a:t>A. 64%</a:t>
            </a:r>
            <a:r>
              <a:rPr lang="en-US" sz="3999" dirty="0">
                <a:solidFill>
                  <a:srgbClr val="000000"/>
                </a:solidFill>
                <a:latin typeface="TAN Garland"/>
              </a:rPr>
              <a:t>   </a:t>
            </a:r>
            <a:r>
              <a:rPr lang="en-US" sz="3999" dirty="0">
                <a:solidFill>
                  <a:srgbClr val="F39C12"/>
                </a:solidFill>
                <a:latin typeface="TAN Garland"/>
              </a:rPr>
              <a:t>B. 36%</a:t>
            </a:r>
            <a:r>
              <a:rPr lang="en-US" sz="3999" dirty="0">
                <a:solidFill>
                  <a:srgbClr val="000000"/>
                </a:solidFill>
                <a:latin typeface="TAN Garland"/>
              </a:rPr>
              <a:t>  </a:t>
            </a:r>
            <a:r>
              <a:rPr lang="en-US" sz="3999" dirty="0">
                <a:solidFill>
                  <a:srgbClr val="ED1C24"/>
                </a:solidFill>
                <a:latin typeface="TAN Garland"/>
              </a:rPr>
              <a:t>C. 21%</a:t>
            </a:r>
          </a:p>
          <a:p>
            <a:pPr algn="ctr">
              <a:lnSpc>
                <a:spcPts val="5599"/>
              </a:lnSpc>
              <a:spcBef>
                <a:spcPct val="0"/>
              </a:spcBef>
            </a:pPr>
            <a:endParaRPr lang="en-US" sz="3999" dirty="0">
              <a:solidFill>
                <a:srgbClr val="ED1C24"/>
              </a:solidFill>
              <a:latin typeface="TAN Garland"/>
            </a:endParaRPr>
          </a:p>
        </p:txBody>
      </p:sp>
      <p:sp>
        <p:nvSpPr>
          <p:cNvPr id="11" name="TextBox 11"/>
          <p:cNvSpPr txBox="1"/>
          <p:nvPr/>
        </p:nvSpPr>
        <p:spPr>
          <a:xfrm>
            <a:off x="10656674" y="1819936"/>
            <a:ext cx="5154697"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3361475"/>
            <a:ext cx="10479279" cy="263525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Draag je soms kleding of accessoires die een cultuur of religie laat zien?  </a:t>
            </a:r>
          </a:p>
        </p:txBody>
      </p:sp>
      <p:sp>
        <p:nvSpPr>
          <p:cNvPr id="8" name="TextBox 8"/>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Freeform 7"/>
          <p:cNvSpPr/>
          <p:nvPr/>
        </p:nvSpPr>
        <p:spPr>
          <a:xfrm>
            <a:off x="13054428" y="6681028"/>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8" name="Freeform 8"/>
          <p:cNvSpPr/>
          <p:nvPr/>
        </p:nvSpPr>
        <p:spPr>
          <a:xfrm>
            <a:off x="8542652" y="2238392"/>
            <a:ext cx="6816259" cy="5401886"/>
          </a:xfrm>
          <a:custGeom>
            <a:avLst/>
            <a:gdLst/>
            <a:ahLst/>
            <a:cxnLst/>
            <a:rect l="l" t="t" r="r" b="b"/>
            <a:pathLst>
              <a:path w="6816259" h="5401886">
                <a:moveTo>
                  <a:pt x="0" y="0"/>
                </a:moveTo>
                <a:lnTo>
                  <a:pt x="6816259" y="0"/>
                </a:lnTo>
                <a:lnTo>
                  <a:pt x="6816259" y="5401886"/>
                </a:lnTo>
                <a:lnTo>
                  <a:pt x="0" y="5401886"/>
                </a:lnTo>
                <a:lnTo>
                  <a:pt x="0" y="0"/>
                </a:lnTo>
                <a:close/>
              </a:path>
            </a:pathLst>
          </a:custGeom>
          <a:blipFill>
            <a:blip r:embed="rId10"/>
            <a:stretch>
              <a:fillRect/>
            </a:stretch>
          </a:blipFill>
        </p:spPr>
        <p:txBody>
          <a:bodyPr/>
          <a:lstStyle/>
          <a:p>
            <a:endParaRPr lang="nl-BE"/>
          </a:p>
        </p:txBody>
      </p:sp>
      <p:sp>
        <p:nvSpPr>
          <p:cNvPr id="9" name="Freeform 9"/>
          <p:cNvSpPr/>
          <p:nvPr/>
        </p:nvSpPr>
        <p:spPr>
          <a:xfrm>
            <a:off x="15526372" y="3214616"/>
            <a:ext cx="2351165" cy="3491124"/>
          </a:xfrm>
          <a:custGeom>
            <a:avLst/>
            <a:gdLst/>
            <a:ahLst/>
            <a:cxnLst/>
            <a:rect l="l" t="t" r="r" b="b"/>
            <a:pathLst>
              <a:path w="2351165" h="3491124">
                <a:moveTo>
                  <a:pt x="0" y="0"/>
                </a:moveTo>
                <a:lnTo>
                  <a:pt x="2351165" y="0"/>
                </a:lnTo>
                <a:lnTo>
                  <a:pt x="2351165" y="3491124"/>
                </a:lnTo>
                <a:lnTo>
                  <a:pt x="0" y="3491124"/>
                </a:lnTo>
                <a:lnTo>
                  <a:pt x="0" y="0"/>
                </a:lnTo>
                <a:close/>
              </a:path>
            </a:pathLst>
          </a:custGeom>
          <a:blipFill>
            <a:blip r:embed="rId11"/>
            <a:stretch>
              <a:fillRect/>
            </a:stretch>
          </a:blipFill>
        </p:spPr>
        <p:txBody>
          <a:bodyPr/>
          <a:lstStyle/>
          <a:p>
            <a:endParaRPr lang="nl-BE"/>
          </a:p>
        </p:txBody>
      </p:sp>
      <p:sp>
        <p:nvSpPr>
          <p:cNvPr id="10" name="Freeform 10"/>
          <p:cNvSpPr/>
          <p:nvPr/>
        </p:nvSpPr>
        <p:spPr>
          <a:xfrm rot="690093" flipV="1">
            <a:off x="13394367" y="2286767"/>
            <a:ext cx="2986165" cy="843591"/>
          </a:xfrm>
          <a:custGeom>
            <a:avLst/>
            <a:gdLst/>
            <a:ahLst/>
            <a:cxnLst/>
            <a:rect l="l" t="t" r="r" b="b"/>
            <a:pathLst>
              <a:path w="2986165" h="843591">
                <a:moveTo>
                  <a:pt x="0" y="843591"/>
                </a:moveTo>
                <a:lnTo>
                  <a:pt x="2986165" y="843591"/>
                </a:lnTo>
                <a:lnTo>
                  <a:pt x="2986165" y="0"/>
                </a:lnTo>
                <a:lnTo>
                  <a:pt x="0" y="0"/>
                </a:lnTo>
                <a:lnTo>
                  <a:pt x="0" y="84359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BE"/>
          </a:p>
        </p:txBody>
      </p:sp>
      <p:sp>
        <p:nvSpPr>
          <p:cNvPr id="11" name="TextBox 11"/>
          <p:cNvSpPr txBox="1"/>
          <p:nvPr/>
        </p:nvSpPr>
        <p:spPr>
          <a:xfrm>
            <a:off x="9014114" y="3201228"/>
            <a:ext cx="5873336" cy="347980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AN Garland"/>
              </a:rPr>
              <a:t>Ik draag een tulband of ‘Dastaar’. Dat komt omdat ik behoor tot de sikh. Dat is een religie die ontstaan is in het noorden van India. Mijn tulband symboliseert verbondenheid met en gelijkheid van alle mensen in mijn gemeenschap.</a:t>
            </a:r>
          </a:p>
        </p:txBody>
      </p:sp>
      <p:sp>
        <p:nvSpPr>
          <p:cNvPr id="12" name="TextBox 12"/>
          <p:cNvSpPr txBox="1"/>
          <p:nvPr/>
        </p:nvSpPr>
        <p:spPr>
          <a:xfrm>
            <a:off x="3904360" y="165100"/>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2.</a:t>
            </a:r>
          </a:p>
        </p:txBody>
      </p:sp>
      <p:sp>
        <p:nvSpPr>
          <p:cNvPr id="13" name="TextBox 13"/>
          <p:cNvSpPr txBox="1"/>
          <p:nvPr/>
        </p:nvSpPr>
        <p:spPr>
          <a:xfrm>
            <a:off x="579269" y="6604828"/>
            <a:ext cx="10317210" cy="349885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TAN Garland"/>
              </a:rPr>
              <a:t>Mag iedereen altijd dragen waar die zin in heeft? </a:t>
            </a:r>
          </a:p>
          <a:p>
            <a:pPr marL="863599" lvl="1" indent="-431800">
              <a:lnSpc>
                <a:spcPts val="5599"/>
              </a:lnSpc>
              <a:buFont typeface="Arial"/>
              <a:buChar char="•"/>
            </a:pPr>
            <a:r>
              <a:rPr lang="en-US" sz="3999">
                <a:solidFill>
                  <a:srgbClr val="000000"/>
                </a:solidFill>
                <a:latin typeface="TAN Garland"/>
              </a:rPr>
              <a:t>Hangt het ervan af waar of met wie je bent? (thuis, op straat, bij vrienden, ...) </a:t>
            </a:r>
          </a:p>
        </p:txBody>
      </p:sp>
      <p:sp>
        <p:nvSpPr>
          <p:cNvPr id="14" name="TextBox 14"/>
          <p:cNvSpPr txBox="1"/>
          <p:nvPr/>
        </p:nvSpPr>
        <p:spPr>
          <a:xfrm>
            <a:off x="579269" y="1508142"/>
            <a:ext cx="10479279" cy="138430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Draag je soms kleding of accessoires die een cultuur of religie laat zien?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1.</a:t>
            </a:r>
          </a:p>
        </p:txBody>
      </p:sp>
      <p:sp>
        <p:nvSpPr>
          <p:cNvPr id="8" name="TextBox 8"/>
          <p:cNvSpPr txBox="1"/>
          <p:nvPr/>
        </p:nvSpPr>
        <p:spPr>
          <a:xfrm>
            <a:off x="3904360" y="5461448"/>
            <a:ext cx="10995934" cy="34988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Vertel aan elkaar:</a:t>
            </a:r>
          </a:p>
          <a:p>
            <a:pPr algn="ctr">
              <a:lnSpc>
                <a:spcPts val="5599"/>
              </a:lnSpc>
            </a:pPr>
            <a:endParaRPr lang="en-US" sz="3999">
              <a:solidFill>
                <a:srgbClr val="000000"/>
              </a:solidFill>
              <a:latin typeface="TAN Garland"/>
            </a:endParaRPr>
          </a:p>
          <a:p>
            <a:pPr marL="863599" lvl="1" indent="-431800">
              <a:lnSpc>
                <a:spcPts val="5599"/>
              </a:lnSpc>
              <a:buFont typeface="Arial"/>
              <a:buChar char="•"/>
            </a:pPr>
            <a:r>
              <a:rPr lang="en-US" sz="3999">
                <a:solidFill>
                  <a:srgbClr val="000000"/>
                </a:solidFill>
                <a:latin typeface="TAN Garland"/>
              </a:rPr>
              <a:t>Wanneer draag je dat? </a:t>
            </a:r>
          </a:p>
          <a:p>
            <a:pPr marL="863599" lvl="1" indent="-431800">
              <a:lnSpc>
                <a:spcPts val="5599"/>
              </a:lnSpc>
              <a:buFont typeface="Arial"/>
              <a:buChar char="•"/>
            </a:pPr>
            <a:r>
              <a:rPr lang="en-US" sz="3999">
                <a:solidFill>
                  <a:srgbClr val="000000"/>
                </a:solidFill>
                <a:latin typeface="TAN Garland"/>
              </a:rPr>
              <a:t>Hoe ziet dat eruit? </a:t>
            </a:r>
          </a:p>
          <a:p>
            <a:pPr marL="863599" lvl="1" indent="-431800">
              <a:lnSpc>
                <a:spcPts val="5599"/>
              </a:lnSpc>
              <a:buFont typeface="Arial"/>
              <a:buChar char="•"/>
            </a:pPr>
            <a:r>
              <a:rPr lang="en-US" sz="3999">
                <a:solidFill>
                  <a:srgbClr val="000000"/>
                </a:solidFill>
                <a:latin typeface="TAN Garland"/>
              </a:rPr>
              <a:t>Vind je dat belangrijk en waarom?  </a:t>
            </a:r>
          </a:p>
        </p:txBody>
      </p:sp>
      <p:sp>
        <p:nvSpPr>
          <p:cNvPr id="9" name="TextBox 9"/>
          <p:cNvSpPr txBox="1"/>
          <p:nvPr/>
        </p:nvSpPr>
        <p:spPr>
          <a:xfrm>
            <a:off x="3904360" y="2615680"/>
            <a:ext cx="10479279" cy="138430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Draag je soms kleding of accessoires die een cultuur of religie laat zien?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3.</a:t>
            </a:r>
          </a:p>
        </p:txBody>
      </p:sp>
      <p:sp>
        <p:nvSpPr>
          <p:cNvPr id="8" name="TextBox 8"/>
          <p:cNvSpPr txBox="1"/>
          <p:nvPr/>
        </p:nvSpPr>
        <p:spPr>
          <a:xfrm>
            <a:off x="3904360" y="2615680"/>
            <a:ext cx="10479279" cy="138430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Draag je soms kleding of accessoires die een cultuur of religie laat zien?  </a:t>
            </a:r>
          </a:p>
        </p:txBody>
      </p:sp>
      <p:sp>
        <p:nvSpPr>
          <p:cNvPr id="9" name="TextBox 9"/>
          <p:cNvSpPr txBox="1"/>
          <p:nvPr/>
        </p:nvSpPr>
        <p:spPr>
          <a:xfrm>
            <a:off x="2318260" y="5906222"/>
            <a:ext cx="13208112" cy="2089150"/>
          </a:xfrm>
          <a:prstGeom prst="rect">
            <a:avLst/>
          </a:prstGeom>
        </p:spPr>
        <p:txBody>
          <a:bodyPr lIns="0" tIns="0" rIns="0" bIns="0" rtlCol="0" anchor="t">
            <a:spAutoFit/>
          </a:bodyPr>
          <a:lstStyle/>
          <a:p>
            <a:pPr marL="863599" lvl="1" indent="-431800" algn="ctr">
              <a:lnSpc>
                <a:spcPts val="5599"/>
              </a:lnSpc>
              <a:buFont typeface="Arial"/>
              <a:buChar char="•"/>
            </a:pPr>
            <a:r>
              <a:rPr lang="en-US" sz="3999">
                <a:solidFill>
                  <a:srgbClr val="000000"/>
                </a:solidFill>
                <a:latin typeface="TAN Garland"/>
              </a:rPr>
              <a:t>Welke afspraken rond kleding gelden op school?</a:t>
            </a:r>
          </a:p>
          <a:p>
            <a:pPr marL="863599" lvl="1" indent="-431800" algn="ctr">
              <a:lnSpc>
                <a:spcPts val="5599"/>
              </a:lnSpc>
              <a:buFont typeface="Arial"/>
              <a:buChar char="•"/>
            </a:pPr>
            <a:r>
              <a:rPr lang="en-US" sz="3999">
                <a:solidFill>
                  <a:srgbClr val="000000"/>
                </a:solidFill>
                <a:latin typeface="TAN Garland"/>
              </a:rPr>
              <a:t>Welke afspraken zouden jullie maken?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3361475"/>
            <a:ext cx="10479279"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Uit welk land of welke streek komt je familiegeschiedenis?  </a:t>
            </a:r>
          </a:p>
        </p:txBody>
      </p:sp>
      <p:sp>
        <p:nvSpPr>
          <p:cNvPr id="8" name="TextBox 8"/>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Freeform 7"/>
          <p:cNvSpPr/>
          <p:nvPr/>
        </p:nvSpPr>
        <p:spPr>
          <a:xfrm>
            <a:off x="13054428" y="6681028"/>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8" name="Freeform 8"/>
          <p:cNvSpPr/>
          <p:nvPr/>
        </p:nvSpPr>
        <p:spPr>
          <a:xfrm>
            <a:off x="7567380" y="2049357"/>
            <a:ext cx="7312411" cy="5795086"/>
          </a:xfrm>
          <a:custGeom>
            <a:avLst/>
            <a:gdLst/>
            <a:ahLst/>
            <a:cxnLst/>
            <a:rect l="l" t="t" r="r" b="b"/>
            <a:pathLst>
              <a:path w="7312411" h="5795086">
                <a:moveTo>
                  <a:pt x="0" y="0"/>
                </a:moveTo>
                <a:lnTo>
                  <a:pt x="7312412" y="0"/>
                </a:lnTo>
                <a:lnTo>
                  <a:pt x="7312412" y="5795086"/>
                </a:lnTo>
                <a:lnTo>
                  <a:pt x="0" y="5795086"/>
                </a:lnTo>
                <a:lnTo>
                  <a:pt x="0" y="0"/>
                </a:lnTo>
                <a:close/>
              </a:path>
            </a:pathLst>
          </a:custGeom>
          <a:blipFill>
            <a:blip r:embed="rId10"/>
            <a:stretch>
              <a:fillRect/>
            </a:stretch>
          </a:blipFill>
        </p:spPr>
        <p:txBody>
          <a:bodyPr/>
          <a:lstStyle/>
          <a:p>
            <a:endParaRPr lang="nl-BE"/>
          </a:p>
        </p:txBody>
      </p:sp>
      <p:sp>
        <p:nvSpPr>
          <p:cNvPr id="9" name="Freeform 9"/>
          <p:cNvSpPr/>
          <p:nvPr/>
        </p:nvSpPr>
        <p:spPr>
          <a:xfrm>
            <a:off x="14383640" y="2909896"/>
            <a:ext cx="3666596" cy="3666596"/>
          </a:xfrm>
          <a:custGeom>
            <a:avLst/>
            <a:gdLst/>
            <a:ahLst/>
            <a:cxnLst/>
            <a:rect l="l" t="t" r="r" b="b"/>
            <a:pathLst>
              <a:path w="3666596" h="3666596">
                <a:moveTo>
                  <a:pt x="0" y="0"/>
                </a:moveTo>
                <a:lnTo>
                  <a:pt x="3666596" y="0"/>
                </a:lnTo>
                <a:lnTo>
                  <a:pt x="3666596" y="3666597"/>
                </a:lnTo>
                <a:lnTo>
                  <a:pt x="0" y="3666597"/>
                </a:lnTo>
                <a:lnTo>
                  <a:pt x="0" y="0"/>
                </a:lnTo>
                <a:close/>
              </a:path>
            </a:pathLst>
          </a:custGeom>
          <a:blipFill>
            <a:blip r:embed="rId11"/>
            <a:stretch>
              <a:fillRect/>
            </a:stretch>
          </a:blipFill>
        </p:spPr>
        <p:txBody>
          <a:bodyPr/>
          <a:lstStyle/>
          <a:p>
            <a:endParaRPr lang="nl-BE"/>
          </a:p>
        </p:txBody>
      </p:sp>
      <p:sp>
        <p:nvSpPr>
          <p:cNvPr id="10" name="TextBox 10"/>
          <p:cNvSpPr txBox="1"/>
          <p:nvPr/>
        </p:nvSpPr>
        <p:spPr>
          <a:xfrm>
            <a:off x="8509544" y="2871796"/>
            <a:ext cx="5613563" cy="391795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AN Garland"/>
              </a:rPr>
              <a:t>Ik ben afkomstig uit Damascus, de hoofdstad van Syrië. Mijn Ouders en grootouders vertellen vaak over hoe Damascus vroeger een belangrijke handelsstad was met veel geld en mooie grote gebouwen. Mijn voorouders waren rijke handelaren. </a:t>
            </a:r>
          </a:p>
        </p:txBody>
      </p:sp>
      <p:sp>
        <p:nvSpPr>
          <p:cNvPr id="11" name="TextBox 11"/>
          <p:cNvSpPr txBox="1"/>
          <p:nvPr/>
        </p:nvSpPr>
        <p:spPr>
          <a:xfrm>
            <a:off x="3904360" y="165100"/>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2.</a:t>
            </a:r>
          </a:p>
        </p:txBody>
      </p:sp>
      <p:sp>
        <p:nvSpPr>
          <p:cNvPr id="12" name="TextBox 12"/>
          <p:cNvSpPr txBox="1"/>
          <p:nvPr/>
        </p:nvSpPr>
        <p:spPr>
          <a:xfrm>
            <a:off x="1028700" y="7401339"/>
            <a:ext cx="10317210" cy="138430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TAN Garland"/>
              </a:rPr>
              <a:t>Hoe kan je je familiegeschiedenis delen met anderen? </a:t>
            </a:r>
          </a:p>
        </p:txBody>
      </p:sp>
      <p:sp>
        <p:nvSpPr>
          <p:cNvPr id="13" name="TextBox 13"/>
          <p:cNvSpPr txBox="1"/>
          <p:nvPr/>
        </p:nvSpPr>
        <p:spPr>
          <a:xfrm>
            <a:off x="0" y="1525596"/>
            <a:ext cx="9668362" cy="138430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TAN Garland"/>
              </a:rPr>
              <a:t>Uit welk land of welke streek komt je familiegeschiedenis?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1.</a:t>
            </a:r>
          </a:p>
        </p:txBody>
      </p:sp>
      <p:sp>
        <p:nvSpPr>
          <p:cNvPr id="8" name="TextBox 8"/>
          <p:cNvSpPr txBox="1"/>
          <p:nvPr/>
        </p:nvSpPr>
        <p:spPr>
          <a:xfrm>
            <a:off x="3904360" y="5164693"/>
            <a:ext cx="10995934" cy="490855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Vertel aan elkaar:</a:t>
            </a:r>
          </a:p>
          <a:p>
            <a:pPr>
              <a:lnSpc>
                <a:spcPts val="5599"/>
              </a:lnSpc>
            </a:pPr>
            <a:endParaRPr lang="en-US" sz="3999">
              <a:solidFill>
                <a:srgbClr val="000000"/>
              </a:solidFill>
              <a:latin typeface="TAN Garland"/>
            </a:endParaRPr>
          </a:p>
          <a:p>
            <a:pPr marL="863599" lvl="1" indent="-431800">
              <a:lnSpc>
                <a:spcPts val="5599"/>
              </a:lnSpc>
              <a:buFont typeface="Arial"/>
              <a:buChar char="•"/>
            </a:pPr>
            <a:r>
              <a:rPr lang="en-US" sz="3999">
                <a:solidFill>
                  <a:srgbClr val="000000"/>
                </a:solidFill>
                <a:latin typeface="TAN Garland"/>
              </a:rPr>
              <a:t>Weet je er veel of weinig over? </a:t>
            </a:r>
          </a:p>
          <a:p>
            <a:pPr marL="863599" lvl="1" indent="-431800">
              <a:lnSpc>
                <a:spcPts val="5599"/>
              </a:lnSpc>
              <a:buFont typeface="Arial"/>
              <a:buChar char="•"/>
            </a:pPr>
            <a:r>
              <a:rPr lang="en-US" sz="3999">
                <a:solidFill>
                  <a:srgbClr val="000000"/>
                </a:solidFill>
                <a:latin typeface="TAN Garland"/>
              </a:rPr>
              <a:t>Vind je het belangrijk om er iets over te weten?</a:t>
            </a:r>
          </a:p>
          <a:p>
            <a:pPr marL="863599" lvl="1" indent="-431800">
              <a:lnSpc>
                <a:spcPts val="5599"/>
              </a:lnSpc>
              <a:buFont typeface="Arial"/>
              <a:buChar char="•"/>
            </a:pPr>
            <a:r>
              <a:rPr lang="en-US" sz="3999">
                <a:solidFill>
                  <a:srgbClr val="000000"/>
                </a:solidFill>
                <a:latin typeface="TAN Garland"/>
              </a:rPr>
              <a:t>Worden er verhalen over verteld door familieleden?    </a:t>
            </a:r>
          </a:p>
        </p:txBody>
      </p:sp>
      <p:sp>
        <p:nvSpPr>
          <p:cNvPr id="9" name="TextBox 9"/>
          <p:cNvSpPr txBox="1"/>
          <p:nvPr/>
        </p:nvSpPr>
        <p:spPr>
          <a:xfrm>
            <a:off x="3904360" y="2772079"/>
            <a:ext cx="10479279"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Uit welk land of welke streek komt je familiegeschiedenis?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3.</a:t>
            </a:r>
          </a:p>
        </p:txBody>
      </p:sp>
      <p:sp>
        <p:nvSpPr>
          <p:cNvPr id="8" name="TextBox 8"/>
          <p:cNvSpPr txBox="1"/>
          <p:nvPr/>
        </p:nvSpPr>
        <p:spPr>
          <a:xfrm>
            <a:off x="2318260" y="5164693"/>
            <a:ext cx="13208112" cy="4203700"/>
          </a:xfrm>
          <a:prstGeom prst="rect">
            <a:avLst/>
          </a:prstGeom>
        </p:spPr>
        <p:txBody>
          <a:bodyPr lIns="0" tIns="0" rIns="0" bIns="0" rtlCol="0" anchor="t">
            <a:spAutoFit/>
          </a:bodyPr>
          <a:lstStyle/>
          <a:p>
            <a:pPr marL="863599" lvl="1" indent="-431800" algn="ctr">
              <a:lnSpc>
                <a:spcPts val="5599"/>
              </a:lnSpc>
              <a:buFont typeface="Arial"/>
              <a:buChar char="•"/>
            </a:pPr>
            <a:r>
              <a:rPr lang="en-US" sz="3999">
                <a:solidFill>
                  <a:srgbClr val="000000"/>
                </a:solidFill>
                <a:latin typeface="TAN Garland"/>
              </a:rPr>
              <a:t>Leren jullie op school over die landen of streken? Zou je dat willen? </a:t>
            </a:r>
          </a:p>
          <a:p>
            <a:pPr marL="863599" lvl="1" indent="-431800" algn="ctr">
              <a:lnSpc>
                <a:spcPts val="5599"/>
              </a:lnSpc>
              <a:buFont typeface="Arial"/>
              <a:buChar char="•"/>
            </a:pPr>
            <a:r>
              <a:rPr lang="en-US" sz="3999">
                <a:solidFill>
                  <a:srgbClr val="000000"/>
                </a:solidFill>
                <a:latin typeface="TAN Garland"/>
              </a:rPr>
              <a:t>Kijken jullie films/series of lezen jullie boeken van of over die landen en streken?</a:t>
            </a:r>
          </a:p>
          <a:p>
            <a:pPr marL="863599" lvl="1" indent="-431800" algn="ctr">
              <a:lnSpc>
                <a:spcPts val="5599"/>
              </a:lnSpc>
              <a:buFont typeface="Arial"/>
              <a:buChar char="•"/>
            </a:pPr>
            <a:r>
              <a:rPr lang="en-US" sz="3999">
                <a:solidFill>
                  <a:srgbClr val="000000"/>
                </a:solidFill>
                <a:latin typeface="TAN Garland"/>
              </a:rPr>
              <a:t>Hoe leer jij bij over plaatsen die je belangrijk vindt? </a:t>
            </a:r>
          </a:p>
        </p:txBody>
      </p:sp>
      <p:sp>
        <p:nvSpPr>
          <p:cNvPr id="9" name="TextBox 9"/>
          <p:cNvSpPr txBox="1"/>
          <p:nvPr/>
        </p:nvSpPr>
        <p:spPr>
          <a:xfrm>
            <a:off x="1028700" y="2518364"/>
            <a:ext cx="16230600"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Uit welk land of welke streek komt je familiegeschiedenis?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3361475"/>
            <a:ext cx="10479279" cy="33750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Gelden er specifieke eetgewoonten bij je thuis?  </a:t>
            </a:r>
          </a:p>
          <a:p>
            <a:pPr algn="ctr">
              <a:lnSpc>
                <a:spcPts val="4200"/>
              </a:lnSpc>
              <a:spcBef>
                <a:spcPct val="0"/>
              </a:spcBef>
            </a:pPr>
            <a:r>
              <a:rPr lang="en-US" sz="3000">
                <a:solidFill>
                  <a:srgbClr val="000000"/>
                </a:solidFill>
                <a:latin typeface="TAN Garland"/>
              </a:rPr>
              <a:t>(dingen die je niet wil/mag eten, regels tijdens het koken, perioden waarin je niet mag eten of er strikte regels zijn, ...) </a:t>
            </a:r>
          </a:p>
        </p:txBody>
      </p:sp>
      <p:sp>
        <p:nvSpPr>
          <p:cNvPr id="8" name="TextBox 8"/>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Freeform 7"/>
          <p:cNvSpPr/>
          <p:nvPr/>
        </p:nvSpPr>
        <p:spPr>
          <a:xfrm>
            <a:off x="13054428" y="6681028"/>
            <a:ext cx="2137358" cy="3605972"/>
          </a:xfrm>
          <a:custGeom>
            <a:avLst/>
            <a:gdLst/>
            <a:ahLst/>
            <a:cxnLst/>
            <a:rect l="l" t="t" r="r" b="b"/>
            <a:pathLst>
              <a:path w="2137358" h="3605972">
                <a:moveTo>
                  <a:pt x="0" y="0"/>
                </a:moveTo>
                <a:lnTo>
                  <a:pt x="2137358" y="0"/>
                </a:lnTo>
                <a:lnTo>
                  <a:pt x="2137358" y="3605972"/>
                </a:lnTo>
                <a:lnTo>
                  <a:pt x="0" y="3605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8" name="Freeform 8"/>
          <p:cNvSpPr/>
          <p:nvPr/>
        </p:nvSpPr>
        <p:spPr>
          <a:xfrm>
            <a:off x="8152993" y="3087082"/>
            <a:ext cx="6816259" cy="5401886"/>
          </a:xfrm>
          <a:custGeom>
            <a:avLst/>
            <a:gdLst/>
            <a:ahLst/>
            <a:cxnLst/>
            <a:rect l="l" t="t" r="r" b="b"/>
            <a:pathLst>
              <a:path w="6816259" h="5401886">
                <a:moveTo>
                  <a:pt x="0" y="0"/>
                </a:moveTo>
                <a:lnTo>
                  <a:pt x="6816259" y="0"/>
                </a:lnTo>
                <a:lnTo>
                  <a:pt x="6816259" y="5401886"/>
                </a:lnTo>
                <a:lnTo>
                  <a:pt x="0" y="5401886"/>
                </a:lnTo>
                <a:lnTo>
                  <a:pt x="0" y="0"/>
                </a:lnTo>
                <a:close/>
              </a:path>
            </a:pathLst>
          </a:custGeom>
          <a:blipFill>
            <a:blip r:embed="rId10"/>
            <a:stretch>
              <a:fillRect/>
            </a:stretch>
          </a:blipFill>
        </p:spPr>
        <p:txBody>
          <a:bodyPr/>
          <a:lstStyle/>
          <a:p>
            <a:endParaRPr lang="nl-BE"/>
          </a:p>
        </p:txBody>
      </p:sp>
      <p:sp>
        <p:nvSpPr>
          <p:cNvPr id="9" name="Freeform 9"/>
          <p:cNvSpPr/>
          <p:nvPr/>
        </p:nvSpPr>
        <p:spPr>
          <a:xfrm>
            <a:off x="14555248" y="2256298"/>
            <a:ext cx="3516691" cy="3516691"/>
          </a:xfrm>
          <a:custGeom>
            <a:avLst/>
            <a:gdLst/>
            <a:ahLst/>
            <a:cxnLst/>
            <a:rect l="l" t="t" r="r" b="b"/>
            <a:pathLst>
              <a:path w="3516691" h="3516691">
                <a:moveTo>
                  <a:pt x="0" y="0"/>
                </a:moveTo>
                <a:lnTo>
                  <a:pt x="3516691" y="0"/>
                </a:lnTo>
                <a:lnTo>
                  <a:pt x="3516691" y="3516691"/>
                </a:lnTo>
                <a:lnTo>
                  <a:pt x="0" y="3516691"/>
                </a:lnTo>
                <a:lnTo>
                  <a:pt x="0" y="0"/>
                </a:lnTo>
                <a:close/>
              </a:path>
            </a:pathLst>
          </a:custGeom>
          <a:blipFill>
            <a:blip r:embed="rId11"/>
            <a:stretch>
              <a:fillRect/>
            </a:stretch>
          </a:blipFill>
        </p:spPr>
        <p:txBody>
          <a:bodyPr/>
          <a:lstStyle/>
          <a:p>
            <a:endParaRPr lang="nl-BE"/>
          </a:p>
        </p:txBody>
      </p:sp>
      <p:sp>
        <p:nvSpPr>
          <p:cNvPr id="10" name="TextBox 10"/>
          <p:cNvSpPr txBox="1"/>
          <p:nvPr/>
        </p:nvSpPr>
        <p:spPr>
          <a:xfrm>
            <a:off x="8770076" y="3957493"/>
            <a:ext cx="5613563" cy="318135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TAN Garland"/>
              </a:rPr>
              <a:t>Mijn lievelingsgerecht is jollofrijst. Het gerecht is populair in heel West-Afrika. Ik eet niet graag brood ‘s middags, geef mij maar liever warm eten. </a:t>
            </a:r>
          </a:p>
        </p:txBody>
      </p:sp>
      <p:sp>
        <p:nvSpPr>
          <p:cNvPr id="11" name="TextBox 11"/>
          <p:cNvSpPr txBox="1"/>
          <p:nvPr/>
        </p:nvSpPr>
        <p:spPr>
          <a:xfrm>
            <a:off x="3904360" y="165100"/>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2.</a:t>
            </a:r>
          </a:p>
        </p:txBody>
      </p:sp>
      <p:sp>
        <p:nvSpPr>
          <p:cNvPr id="12" name="TextBox 12"/>
          <p:cNvSpPr txBox="1"/>
          <p:nvPr/>
        </p:nvSpPr>
        <p:spPr>
          <a:xfrm>
            <a:off x="1028700" y="7657648"/>
            <a:ext cx="10922082" cy="138430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TAN Garland"/>
              </a:rPr>
              <a:t>Hoe zorg je ervoor dat elke eetgewoonte gerespecteerd wordt?  </a:t>
            </a:r>
          </a:p>
        </p:txBody>
      </p:sp>
      <p:sp>
        <p:nvSpPr>
          <p:cNvPr id="13" name="TextBox 13"/>
          <p:cNvSpPr txBox="1"/>
          <p:nvPr/>
        </p:nvSpPr>
        <p:spPr>
          <a:xfrm>
            <a:off x="0" y="923925"/>
            <a:ext cx="10479279" cy="33750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Gelden er specifieke eetgewoonten bij je thuis?  </a:t>
            </a:r>
          </a:p>
          <a:p>
            <a:pPr algn="ctr">
              <a:lnSpc>
                <a:spcPts val="4200"/>
              </a:lnSpc>
              <a:spcBef>
                <a:spcPct val="0"/>
              </a:spcBef>
            </a:pPr>
            <a:r>
              <a:rPr lang="en-US" sz="3000">
                <a:solidFill>
                  <a:srgbClr val="000000"/>
                </a:solidFill>
                <a:latin typeface="TAN Garland"/>
              </a:rPr>
              <a:t>(dingen die je niet wil/mag eten, regels tijdens het koken, perioden waarin je niet mag eten of er strikte regels zijn, ...)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In België?</a:t>
            </a:r>
          </a:p>
        </p:txBody>
      </p:sp>
      <p:grpSp>
        <p:nvGrpSpPr>
          <p:cNvPr id="7" name="Group 7"/>
          <p:cNvGrpSpPr/>
          <p:nvPr/>
        </p:nvGrpSpPr>
        <p:grpSpPr>
          <a:xfrm>
            <a:off x="15246806" y="330339"/>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10" name="TextBox 10"/>
          <p:cNvSpPr txBox="1"/>
          <p:nvPr/>
        </p:nvSpPr>
        <p:spPr>
          <a:xfrm>
            <a:off x="638486" y="3912980"/>
            <a:ext cx="17011029" cy="4203700"/>
          </a:xfrm>
          <a:prstGeom prst="rect">
            <a:avLst/>
          </a:prstGeom>
        </p:spPr>
        <p:txBody>
          <a:bodyPr lIns="0" tIns="0" rIns="0" bIns="0" rtlCol="0" anchor="t">
            <a:spAutoFit/>
          </a:bodyPr>
          <a:lstStyle/>
          <a:p>
            <a:pPr algn="ctr">
              <a:lnSpc>
                <a:spcPts val="5599"/>
              </a:lnSpc>
            </a:pPr>
            <a:endParaRPr/>
          </a:p>
          <a:p>
            <a:pPr algn="ctr">
              <a:lnSpc>
                <a:spcPts val="5599"/>
              </a:lnSpc>
            </a:pPr>
            <a:r>
              <a:rPr lang="en-US" sz="3999">
                <a:solidFill>
                  <a:srgbClr val="000000"/>
                </a:solidFill>
                <a:latin typeface="TAN Garland"/>
              </a:rPr>
              <a:t>Hoeveel van de Belgen met buitenlandse achtergrond werd in België geboren? </a:t>
            </a:r>
          </a:p>
          <a:p>
            <a:pPr algn="ctr">
              <a:lnSpc>
                <a:spcPts val="5599"/>
              </a:lnSpc>
            </a:pPr>
            <a:endParaRPr lang="en-US" sz="3999">
              <a:solidFill>
                <a:srgbClr val="000000"/>
              </a:solidFill>
              <a:latin typeface="TAN Garland"/>
            </a:endParaRPr>
          </a:p>
          <a:p>
            <a:pPr algn="ctr">
              <a:lnSpc>
                <a:spcPts val="5599"/>
              </a:lnSpc>
            </a:pPr>
            <a:r>
              <a:rPr lang="en-US" sz="3999">
                <a:solidFill>
                  <a:srgbClr val="99B83C"/>
                </a:solidFill>
                <a:latin typeface="TAN Garland"/>
              </a:rPr>
              <a:t>A. 69%   </a:t>
            </a:r>
            <a:r>
              <a:rPr lang="en-US" sz="3999">
                <a:solidFill>
                  <a:srgbClr val="E3A72F"/>
                </a:solidFill>
                <a:latin typeface="TAN Garland"/>
              </a:rPr>
              <a:t>B. 30%</a:t>
            </a:r>
            <a:r>
              <a:rPr lang="en-US" sz="3999">
                <a:solidFill>
                  <a:srgbClr val="000000"/>
                </a:solidFill>
                <a:latin typeface="TAN Garland"/>
              </a:rPr>
              <a:t>   </a:t>
            </a:r>
            <a:r>
              <a:rPr lang="en-US" sz="3999">
                <a:solidFill>
                  <a:srgbClr val="ED1C24"/>
                </a:solidFill>
                <a:latin typeface="TAN Garland"/>
              </a:rPr>
              <a:t>C. 45%</a:t>
            </a:r>
            <a:r>
              <a:rPr lang="en-US" sz="3999">
                <a:solidFill>
                  <a:srgbClr val="000000"/>
                </a:solidFill>
                <a:latin typeface="TAN Garland"/>
              </a:rPr>
              <a:t>  </a:t>
            </a:r>
          </a:p>
          <a:p>
            <a:pPr algn="ctr">
              <a:lnSpc>
                <a:spcPts val="5599"/>
              </a:lnSpc>
              <a:spcBef>
                <a:spcPct val="0"/>
              </a:spcBef>
            </a:pPr>
            <a:endParaRPr lang="en-US" sz="3999">
              <a:solidFill>
                <a:srgbClr val="000000"/>
              </a:solidFill>
              <a:latin typeface="TAN Garland"/>
            </a:endParaRPr>
          </a:p>
        </p:txBody>
      </p:sp>
      <p:sp>
        <p:nvSpPr>
          <p:cNvPr id="11" name="TextBox 11"/>
          <p:cNvSpPr txBox="1"/>
          <p:nvPr/>
        </p:nvSpPr>
        <p:spPr>
          <a:xfrm>
            <a:off x="10656674" y="1819936"/>
            <a:ext cx="5154697"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(2023)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4" name="Group 4"/>
          <p:cNvGrpSpPr/>
          <p:nvPr/>
        </p:nvGrpSpPr>
        <p:grpSpPr>
          <a:xfrm>
            <a:off x="15526372" y="7975526"/>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
        <p:nvSpPr>
          <p:cNvPr id="7" name="TextBox 7"/>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1.</a:t>
            </a:r>
          </a:p>
        </p:txBody>
      </p:sp>
      <p:sp>
        <p:nvSpPr>
          <p:cNvPr id="8" name="TextBox 8"/>
          <p:cNvSpPr txBox="1"/>
          <p:nvPr/>
        </p:nvSpPr>
        <p:spPr>
          <a:xfrm>
            <a:off x="2969179" y="5741371"/>
            <a:ext cx="12557194" cy="4203700"/>
          </a:xfrm>
          <a:prstGeom prst="rect">
            <a:avLst/>
          </a:prstGeom>
        </p:spPr>
        <p:txBody>
          <a:bodyPr lIns="0" tIns="0" rIns="0" bIns="0" rtlCol="0" anchor="t">
            <a:spAutoFit/>
          </a:bodyPr>
          <a:lstStyle/>
          <a:p>
            <a:pPr algn="ctr">
              <a:lnSpc>
                <a:spcPts val="5599"/>
              </a:lnSpc>
            </a:pPr>
            <a:r>
              <a:rPr lang="en-US" sz="3999">
                <a:solidFill>
                  <a:srgbClr val="000000"/>
                </a:solidFill>
                <a:latin typeface="TAN Garland"/>
              </a:rPr>
              <a:t>Vertel aan elkaar:</a:t>
            </a:r>
          </a:p>
          <a:p>
            <a:pPr>
              <a:lnSpc>
                <a:spcPts val="5599"/>
              </a:lnSpc>
            </a:pPr>
            <a:endParaRPr lang="en-US" sz="3999">
              <a:solidFill>
                <a:srgbClr val="000000"/>
              </a:solidFill>
              <a:latin typeface="TAN Garland"/>
            </a:endParaRPr>
          </a:p>
          <a:p>
            <a:pPr marL="863599" lvl="1" indent="-431800">
              <a:lnSpc>
                <a:spcPts val="5599"/>
              </a:lnSpc>
              <a:buFont typeface="Arial"/>
              <a:buChar char="•"/>
            </a:pPr>
            <a:r>
              <a:rPr lang="en-US" sz="3999">
                <a:solidFill>
                  <a:srgbClr val="000000"/>
                </a:solidFill>
                <a:latin typeface="TAN Garland"/>
              </a:rPr>
              <a:t>Vanwaar komt die gewoonte, heeft het te maken met religie, cultuur, overtuiging, …? </a:t>
            </a:r>
          </a:p>
          <a:p>
            <a:pPr marL="863599" lvl="1" indent="-431800">
              <a:lnSpc>
                <a:spcPts val="5599"/>
              </a:lnSpc>
              <a:buFont typeface="Arial"/>
              <a:buChar char="•"/>
            </a:pPr>
            <a:r>
              <a:rPr lang="en-US" sz="3999">
                <a:solidFill>
                  <a:srgbClr val="000000"/>
                </a:solidFill>
                <a:latin typeface="TAN Garland"/>
              </a:rPr>
              <a:t>Zouden mensen buiten je familie dat opmerken?   </a:t>
            </a:r>
          </a:p>
        </p:txBody>
      </p:sp>
      <p:sp>
        <p:nvSpPr>
          <p:cNvPr id="9" name="TextBox 9"/>
          <p:cNvSpPr txBox="1"/>
          <p:nvPr/>
        </p:nvSpPr>
        <p:spPr>
          <a:xfrm>
            <a:off x="3904360" y="1865868"/>
            <a:ext cx="10479279" cy="33750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Gelden er specifieke eetgewoonten bij je thuis?  </a:t>
            </a:r>
          </a:p>
          <a:p>
            <a:pPr algn="ctr">
              <a:lnSpc>
                <a:spcPts val="4200"/>
              </a:lnSpc>
              <a:spcBef>
                <a:spcPct val="0"/>
              </a:spcBef>
            </a:pPr>
            <a:r>
              <a:rPr lang="en-US" sz="3000">
                <a:solidFill>
                  <a:srgbClr val="000000"/>
                </a:solidFill>
                <a:latin typeface="TAN Garland"/>
              </a:rPr>
              <a:t>(dingen die je niet wil/mag eten, regels tijdens het koken, perioden waarin je niet mag eten of er strikte regels zijn, ...)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904360" y="786435"/>
            <a:ext cx="1047927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Ronde 3.</a:t>
            </a:r>
          </a:p>
        </p:txBody>
      </p:sp>
      <p:sp>
        <p:nvSpPr>
          <p:cNvPr id="5" name="TextBox 5"/>
          <p:cNvSpPr txBox="1"/>
          <p:nvPr/>
        </p:nvSpPr>
        <p:spPr>
          <a:xfrm>
            <a:off x="3254319" y="6540425"/>
            <a:ext cx="11779362" cy="2794000"/>
          </a:xfrm>
          <a:prstGeom prst="rect">
            <a:avLst/>
          </a:prstGeom>
        </p:spPr>
        <p:txBody>
          <a:bodyPr lIns="0" tIns="0" rIns="0" bIns="0" rtlCol="0" anchor="t">
            <a:spAutoFit/>
          </a:bodyPr>
          <a:lstStyle/>
          <a:p>
            <a:pPr marL="863599" lvl="1" indent="-431800" algn="ctr">
              <a:lnSpc>
                <a:spcPts val="5599"/>
              </a:lnSpc>
              <a:buFont typeface="Arial"/>
              <a:buChar char="•"/>
            </a:pPr>
            <a:r>
              <a:rPr lang="en-US" sz="3999">
                <a:solidFill>
                  <a:srgbClr val="000000"/>
                </a:solidFill>
                <a:latin typeface="TAN Garland"/>
              </a:rPr>
              <a:t>Waar wordt op school wel of geen rekening mee gehouden? </a:t>
            </a:r>
          </a:p>
          <a:p>
            <a:pPr marL="863599" lvl="1" indent="-431800" algn="ctr">
              <a:lnSpc>
                <a:spcPts val="5599"/>
              </a:lnSpc>
              <a:buFont typeface="Arial"/>
              <a:buChar char="•"/>
            </a:pPr>
            <a:r>
              <a:rPr lang="en-US" sz="3999">
                <a:solidFill>
                  <a:srgbClr val="000000"/>
                </a:solidFill>
                <a:latin typeface="TAN Garland"/>
              </a:rPr>
              <a:t>Hoe merk je dat? </a:t>
            </a:r>
          </a:p>
          <a:p>
            <a:pPr marL="863599" lvl="1" indent="-431800" algn="ctr">
              <a:lnSpc>
                <a:spcPts val="5599"/>
              </a:lnSpc>
              <a:buFont typeface="Arial"/>
              <a:buChar char="•"/>
            </a:pPr>
            <a:r>
              <a:rPr lang="en-US" sz="3999">
                <a:solidFill>
                  <a:srgbClr val="000000"/>
                </a:solidFill>
                <a:latin typeface="TAN Garland"/>
              </a:rPr>
              <a:t>Welke afspraken zou jij maken?</a:t>
            </a:r>
          </a:p>
        </p:txBody>
      </p:sp>
      <p:sp>
        <p:nvSpPr>
          <p:cNvPr id="6" name="TextBox 6"/>
          <p:cNvSpPr txBox="1"/>
          <p:nvPr/>
        </p:nvSpPr>
        <p:spPr>
          <a:xfrm>
            <a:off x="3904360" y="2099663"/>
            <a:ext cx="10479279" cy="33750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Gelden er specifieke eetgewoonten bij je thuis?  </a:t>
            </a:r>
          </a:p>
          <a:p>
            <a:pPr algn="ctr">
              <a:lnSpc>
                <a:spcPts val="4200"/>
              </a:lnSpc>
              <a:spcBef>
                <a:spcPct val="0"/>
              </a:spcBef>
            </a:pPr>
            <a:r>
              <a:rPr lang="en-US" sz="3000">
                <a:solidFill>
                  <a:srgbClr val="000000"/>
                </a:solidFill>
                <a:latin typeface="TAN Garland"/>
              </a:rPr>
              <a:t>(dingen die je niet wil/mag eten, regels tijdens het koken, perioden waarin je niet mag eten of er strikte regels zijn, ...) </a:t>
            </a:r>
          </a:p>
        </p:txBody>
      </p:sp>
      <p:grpSp>
        <p:nvGrpSpPr>
          <p:cNvPr id="7" name="Group 7"/>
          <p:cNvGrpSpPr/>
          <p:nvPr/>
        </p:nvGrpSpPr>
        <p:grpSpPr>
          <a:xfrm>
            <a:off x="15526372" y="7975526"/>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7"/>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8"/>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Migratie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onthoud je uit deze les?  Wat neem je mee voor jezelf?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Migratie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Migratie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je leerkrachten of directie?</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Migratie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Migratie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58954" y="2365232"/>
            <a:ext cx="10775308" cy="5751321"/>
          </a:xfrm>
          <a:custGeom>
            <a:avLst/>
            <a:gdLst/>
            <a:ahLst/>
            <a:cxnLst/>
            <a:rect l="l" t="t" r="r" b="b"/>
            <a:pathLst>
              <a:path w="10775308" h="5751321">
                <a:moveTo>
                  <a:pt x="0" y="0"/>
                </a:moveTo>
                <a:lnTo>
                  <a:pt x="10775308" y="0"/>
                </a:lnTo>
                <a:lnTo>
                  <a:pt x="10775308" y="5751321"/>
                </a:lnTo>
                <a:lnTo>
                  <a:pt x="0" y="5751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1871646" y="2267840"/>
            <a:ext cx="10775308" cy="5751321"/>
          </a:xfrm>
          <a:custGeom>
            <a:avLst/>
            <a:gdLst/>
            <a:ahLst/>
            <a:cxnLst/>
            <a:rect l="l" t="t" r="r" b="b"/>
            <a:pathLst>
              <a:path w="10775308" h="5751321">
                <a:moveTo>
                  <a:pt x="10775308" y="5751320"/>
                </a:moveTo>
                <a:lnTo>
                  <a:pt x="0" y="5751320"/>
                </a:lnTo>
                <a:lnTo>
                  <a:pt x="0" y="0"/>
                </a:lnTo>
                <a:lnTo>
                  <a:pt x="10775308" y="0"/>
                </a:lnTo>
                <a:lnTo>
                  <a:pt x="10775308" y="575132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TextBox 4"/>
          <p:cNvSpPr txBox="1"/>
          <p:nvPr/>
        </p:nvSpPr>
        <p:spPr>
          <a:xfrm>
            <a:off x="3296472" y="3038507"/>
            <a:ext cx="11695056" cy="1749425"/>
          </a:xfrm>
          <a:prstGeom prst="rect">
            <a:avLst/>
          </a:prstGeom>
        </p:spPr>
        <p:txBody>
          <a:bodyPr lIns="0" tIns="0" rIns="0" bIns="0" rtlCol="0" anchor="t">
            <a:spAutoFit/>
          </a:bodyPr>
          <a:lstStyle/>
          <a:p>
            <a:pPr algn="ctr">
              <a:lnSpc>
                <a:spcPts val="7000"/>
              </a:lnSpc>
            </a:pPr>
            <a:r>
              <a:rPr lang="en-US" sz="5000">
                <a:solidFill>
                  <a:srgbClr val="000000"/>
                </a:solidFill>
                <a:latin typeface="TAN Garland"/>
              </a:rPr>
              <a:t>Wat wil je meegeven aan andere leerlingen op school? </a:t>
            </a:r>
          </a:p>
        </p:txBody>
      </p:sp>
      <p:sp>
        <p:nvSpPr>
          <p:cNvPr id="5" name="TextBox 5"/>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Exit Ticket</a:t>
            </a:r>
          </a:p>
        </p:txBody>
      </p:sp>
      <p:grpSp>
        <p:nvGrpSpPr>
          <p:cNvPr id="6" name="Group 6"/>
          <p:cNvGrpSpPr/>
          <p:nvPr/>
        </p:nvGrpSpPr>
        <p:grpSpPr>
          <a:xfrm>
            <a:off x="15247031" y="8026768"/>
            <a:ext cx="2545567" cy="1969545"/>
            <a:chOff x="0" y="0"/>
            <a:chExt cx="3394090" cy="2626060"/>
          </a:xfrm>
        </p:grpSpPr>
        <p:sp>
          <p:nvSpPr>
            <p:cNvPr id="7" name="Freeform 7"/>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6"/>
              <a:stretch>
                <a:fillRect/>
              </a:stretch>
            </a:blipFill>
          </p:spPr>
          <p:txBody>
            <a:bodyPr/>
            <a:lstStyle/>
            <a:p>
              <a:endParaRPr lang="nl-BE"/>
            </a:p>
          </p:txBody>
        </p:sp>
        <p:sp>
          <p:nvSpPr>
            <p:cNvPr id="8" name="Freeform 8"/>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7"/>
              <a:stretch>
                <a:fillRect/>
              </a:stretch>
            </a:blipFill>
          </p:spPr>
          <p:txBody>
            <a:bodyPr/>
            <a:lstStyle/>
            <a:p>
              <a:endParaRPr lang="nl-BE"/>
            </a:p>
          </p:txBody>
        </p:sp>
      </p:grpSp>
      <p:grpSp>
        <p:nvGrpSpPr>
          <p:cNvPr id="9" name="Group 9"/>
          <p:cNvGrpSpPr/>
          <p:nvPr/>
        </p:nvGrpSpPr>
        <p:grpSpPr>
          <a:xfrm>
            <a:off x="4753775" y="6189518"/>
            <a:ext cx="8766986" cy="2822023"/>
            <a:chOff x="0" y="0"/>
            <a:chExt cx="11689314" cy="3762697"/>
          </a:xfrm>
        </p:grpSpPr>
        <p:sp>
          <p:nvSpPr>
            <p:cNvPr id="10" name="AutoShape 10"/>
            <p:cNvSpPr/>
            <p:nvPr/>
          </p:nvSpPr>
          <p:spPr>
            <a:xfrm>
              <a:off x="0" y="25400"/>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1" name="AutoShape 11"/>
            <p:cNvSpPr/>
            <p:nvPr/>
          </p:nvSpPr>
          <p:spPr>
            <a:xfrm>
              <a:off x="0" y="1163782"/>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2" name="AutoShape 12"/>
            <p:cNvSpPr/>
            <p:nvPr/>
          </p:nvSpPr>
          <p:spPr>
            <a:xfrm>
              <a:off x="17952" y="2424267"/>
              <a:ext cx="11671362" cy="0"/>
            </a:xfrm>
            <a:prstGeom prst="line">
              <a:avLst/>
            </a:prstGeom>
            <a:ln w="50800" cap="flat">
              <a:solidFill>
                <a:srgbClr val="000000"/>
              </a:solidFill>
              <a:prstDash val="sysDot"/>
              <a:headEnd type="none" w="sm" len="sm"/>
              <a:tailEnd type="none" w="sm" len="sm"/>
            </a:ln>
          </p:spPr>
          <p:txBody>
            <a:bodyPr/>
            <a:lstStyle/>
            <a:p>
              <a:endParaRPr lang="nl-BE"/>
            </a:p>
          </p:txBody>
        </p:sp>
        <p:sp>
          <p:nvSpPr>
            <p:cNvPr id="13" name="AutoShape 13"/>
            <p:cNvSpPr/>
            <p:nvPr/>
          </p:nvSpPr>
          <p:spPr>
            <a:xfrm>
              <a:off x="17952" y="3737297"/>
              <a:ext cx="11671362" cy="0"/>
            </a:xfrm>
            <a:prstGeom prst="line">
              <a:avLst/>
            </a:prstGeom>
            <a:ln w="50800" cap="flat">
              <a:solidFill>
                <a:srgbClr val="000000"/>
              </a:solidFill>
              <a:prstDash val="sysDot"/>
              <a:headEnd type="none" w="sm" len="sm"/>
              <a:tailEnd type="none" w="sm" len="sm"/>
            </a:ln>
          </p:spPr>
          <p:txBody>
            <a:bodyPr/>
            <a:lstStyle/>
            <a:p>
              <a:endParaRPr lang="nl-BE"/>
            </a:p>
          </p:txBody>
        </p:sp>
      </p:grpSp>
      <p:sp>
        <p:nvSpPr>
          <p:cNvPr id="14" name="TextBox 14"/>
          <p:cNvSpPr txBox="1"/>
          <p:nvPr/>
        </p:nvSpPr>
        <p:spPr>
          <a:xfrm>
            <a:off x="9991316" y="2391436"/>
            <a:ext cx="5255715"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Over Migratie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nl-BE"/>
          </a:p>
        </p:txBody>
      </p:sp>
      <p:sp>
        <p:nvSpPr>
          <p:cNvPr id="3" name="Freeform 3"/>
          <p:cNvSpPr/>
          <p:nvPr/>
        </p:nvSpPr>
        <p:spPr>
          <a:xfrm>
            <a:off x="10144199" y="6347038"/>
            <a:ext cx="7115101" cy="2911262"/>
          </a:xfrm>
          <a:custGeom>
            <a:avLst/>
            <a:gdLst/>
            <a:ahLst/>
            <a:cxnLst/>
            <a:rect l="l" t="t" r="r" b="b"/>
            <a:pathLst>
              <a:path w="7115101" h="2911262">
                <a:moveTo>
                  <a:pt x="0" y="0"/>
                </a:moveTo>
                <a:lnTo>
                  <a:pt x="7115101" y="0"/>
                </a:lnTo>
                <a:lnTo>
                  <a:pt x="7115101" y="2911262"/>
                </a:lnTo>
                <a:lnTo>
                  <a:pt x="0" y="2911262"/>
                </a:lnTo>
                <a:lnTo>
                  <a:pt x="0" y="0"/>
                </a:lnTo>
                <a:close/>
              </a:path>
            </a:pathLst>
          </a:custGeom>
          <a:blipFill>
            <a:blip r:embed="rId4"/>
            <a:stretch>
              <a:fillRect/>
            </a:stretch>
          </a:blipFill>
        </p:spPr>
        <p:txBody>
          <a:bodyPr/>
          <a:lstStyle/>
          <a:p>
            <a:endParaRPr lang="nl-BE"/>
          </a:p>
        </p:txBody>
      </p:sp>
      <p:sp>
        <p:nvSpPr>
          <p:cNvPr id="4" name="Freeform 4"/>
          <p:cNvSpPr/>
          <p:nvPr/>
        </p:nvSpPr>
        <p:spPr>
          <a:xfrm>
            <a:off x="678387" y="7447921"/>
            <a:ext cx="2557014" cy="2557014"/>
          </a:xfrm>
          <a:custGeom>
            <a:avLst/>
            <a:gdLst/>
            <a:ahLst/>
            <a:cxnLst/>
            <a:rect l="l" t="t" r="r" b="b"/>
            <a:pathLst>
              <a:path w="2557014" h="2557014">
                <a:moveTo>
                  <a:pt x="0" y="0"/>
                </a:moveTo>
                <a:lnTo>
                  <a:pt x="2557014" y="0"/>
                </a:lnTo>
                <a:lnTo>
                  <a:pt x="2557014" y="2557014"/>
                </a:lnTo>
                <a:lnTo>
                  <a:pt x="0" y="2557014"/>
                </a:lnTo>
                <a:lnTo>
                  <a:pt x="0" y="0"/>
                </a:lnTo>
                <a:close/>
              </a:path>
            </a:pathLst>
          </a:custGeom>
          <a:blipFill>
            <a:blip r:embed="rId5"/>
            <a:stretch>
              <a:fillRect/>
            </a:stretch>
          </a:blipFill>
        </p:spPr>
        <p:txBody>
          <a:bodyPr/>
          <a:lstStyle/>
          <a:p>
            <a:endParaRPr lang="nl-BE"/>
          </a:p>
        </p:txBody>
      </p:sp>
      <p:sp>
        <p:nvSpPr>
          <p:cNvPr id="5" name="TextBox 5"/>
          <p:cNvSpPr txBox="1"/>
          <p:nvPr/>
        </p:nvSpPr>
        <p:spPr>
          <a:xfrm>
            <a:off x="4485022" y="2129044"/>
            <a:ext cx="13375861"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OtherTalk@School!</a:t>
            </a:r>
          </a:p>
        </p:txBody>
      </p:sp>
      <p:sp>
        <p:nvSpPr>
          <p:cNvPr id="6" name="TextBox 6"/>
          <p:cNvSpPr txBox="1"/>
          <p:nvPr/>
        </p:nvSpPr>
        <p:spPr>
          <a:xfrm>
            <a:off x="7729831" y="3917752"/>
            <a:ext cx="10131052"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Over Beeldvorming</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098" y="0"/>
            <a:ext cx="2997630" cy="10369159"/>
          </a:xfrm>
          <a:custGeom>
            <a:avLst/>
            <a:gdLst/>
            <a:ahLst/>
            <a:cxnLst/>
            <a:rect l="l" t="t" r="r" b="b"/>
            <a:pathLst>
              <a:path w="2997630" h="10369159">
                <a:moveTo>
                  <a:pt x="0" y="0"/>
                </a:moveTo>
                <a:lnTo>
                  <a:pt x="2997630" y="0"/>
                </a:lnTo>
                <a:lnTo>
                  <a:pt x="2997630" y="10369159"/>
                </a:lnTo>
                <a:lnTo>
                  <a:pt x="0" y="103691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1267117" y="3014252"/>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Foto opdracht</a:t>
            </a:r>
          </a:p>
        </p:txBody>
      </p:sp>
      <p:sp>
        <p:nvSpPr>
          <p:cNvPr id="4" name="TextBox 4"/>
          <p:cNvSpPr txBox="1"/>
          <p:nvPr/>
        </p:nvSpPr>
        <p:spPr>
          <a:xfrm>
            <a:off x="1267117" y="5198740"/>
            <a:ext cx="12504999"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Beantwoord de fiche adhv de foto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1"/>
        </a:solidFill>
        <a:effectLst/>
      </p:bgPr>
    </p:bg>
    <p:spTree>
      <p:nvGrpSpPr>
        <p:cNvPr id="1" name=""/>
        <p:cNvGrpSpPr/>
        <p:nvPr/>
      </p:nvGrpSpPr>
      <p:grpSpPr>
        <a:xfrm>
          <a:off x="0" y="0"/>
          <a:ext cx="0" cy="0"/>
          <a:chOff x="0" y="0"/>
          <a:chExt cx="0" cy="0"/>
        </a:xfrm>
      </p:grpSpPr>
      <p:sp>
        <p:nvSpPr>
          <p:cNvPr id="2" name="Freeform 2"/>
          <p:cNvSpPr/>
          <p:nvPr/>
        </p:nvSpPr>
        <p:spPr>
          <a:xfrm>
            <a:off x="-211073" y="8204999"/>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5419666"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4" name="Freeform 4"/>
          <p:cNvSpPr/>
          <p:nvPr/>
        </p:nvSpPr>
        <p:spPr>
          <a:xfrm>
            <a:off x="11050406" y="8180398"/>
            <a:ext cx="6361727" cy="2106602"/>
          </a:xfrm>
          <a:custGeom>
            <a:avLst/>
            <a:gdLst/>
            <a:ahLst/>
            <a:cxnLst/>
            <a:rect l="l" t="t" r="r" b="b"/>
            <a:pathLst>
              <a:path w="6361727" h="2106602">
                <a:moveTo>
                  <a:pt x="0" y="0"/>
                </a:moveTo>
                <a:lnTo>
                  <a:pt x="6361727" y="0"/>
                </a:lnTo>
                <a:lnTo>
                  <a:pt x="6361727"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5" name="Freeform 5"/>
          <p:cNvSpPr/>
          <p:nvPr/>
        </p:nvSpPr>
        <p:spPr>
          <a:xfrm>
            <a:off x="16674834" y="8180398"/>
            <a:ext cx="6361727" cy="2106602"/>
          </a:xfrm>
          <a:custGeom>
            <a:avLst/>
            <a:gdLst/>
            <a:ahLst/>
            <a:cxnLst/>
            <a:rect l="l" t="t" r="r" b="b"/>
            <a:pathLst>
              <a:path w="6361727" h="2106602">
                <a:moveTo>
                  <a:pt x="0" y="0"/>
                </a:moveTo>
                <a:lnTo>
                  <a:pt x="6361728" y="0"/>
                </a:lnTo>
                <a:lnTo>
                  <a:pt x="6361728" y="2106602"/>
                </a:lnTo>
                <a:lnTo>
                  <a:pt x="0" y="210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6" name="TextBox 6"/>
          <p:cNvSpPr txBox="1"/>
          <p:nvPr/>
        </p:nvSpPr>
        <p:spPr>
          <a:xfrm>
            <a:off x="2761628" y="1162711"/>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In België?</a:t>
            </a:r>
          </a:p>
        </p:txBody>
      </p:sp>
      <p:grpSp>
        <p:nvGrpSpPr>
          <p:cNvPr id="7" name="Group 7"/>
          <p:cNvGrpSpPr/>
          <p:nvPr/>
        </p:nvGrpSpPr>
        <p:grpSpPr>
          <a:xfrm>
            <a:off x="15246806" y="330339"/>
            <a:ext cx="2545567" cy="1969545"/>
            <a:chOff x="0" y="0"/>
            <a:chExt cx="3394090" cy="2626060"/>
          </a:xfrm>
        </p:grpSpPr>
        <p:sp>
          <p:nvSpPr>
            <p:cNvPr id="8" name="Freeform 8"/>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9" name="Freeform 9"/>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
        <p:nvSpPr>
          <p:cNvPr id="10" name="TextBox 10"/>
          <p:cNvSpPr txBox="1"/>
          <p:nvPr/>
        </p:nvSpPr>
        <p:spPr>
          <a:xfrm>
            <a:off x="10656674" y="1819936"/>
            <a:ext cx="5154697" cy="523875"/>
          </a:xfrm>
          <a:prstGeom prst="rect">
            <a:avLst/>
          </a:prstGeom>
        </p:spPr>
        <p:txBody>
          <a:bodyPr lIns="0" tIns="0" rIns="0" bIns="0" rtlCol="0" anchor="t">
            <a:spAutoFit/>
          </a:bodyPr>
          <a:lstStyle/>
          <a:p>
            <a:pPr algn="ctr">
              <a:lnSpc>
                <a:spcPts val="4200"/>
              </a:lnSpc>
              <a:spcBef>
                <a:spcPct val="0"/>
              </a:spcBef>
            </a:pPr>
            <a:r>
              <a:rPr lang="en-US" sz="3000">
                <a:solidFill>
                  <a:srgbClr val="992800"/>
                </a:solidFill>
                <a:latin typeface="TAN Ashford"/>
              </a:rPr>
              <a:t>(2023)</a:t>
            </a:r>
          </a:p>
        </p:txBody>
      </p:sp>
      <p:sp>
        <p:nvSpPr>
          <p:cNvPr id="11" name="TextBox 11"/>
          <p:cNvSpPr txBox="1"/>
          <p:nvPr/>
        </p:nvSpPr>
        <p:spPr>
          <a:xfrm>
            <a:off x="638486" y="3179305"/>
            <a:ext cx="17011029" cy="4203700"/>
          </a:xfrm>
          <a:prstGeom prst="rect">
            <a:avLst/>
          </a:prstGeom>
        </p:spPr>
        <p:txBody>
          <a:bodyPr lIns="0" tIns="0" rIns="0" bIns="0" rtlCol="0" anchor="t">
            <a:spAutoFit/>
          </a:bodyPr>
          <a:lstStyle/>
          <a:p>
            <a:pPr algn="ctr">
              <a:lnSpc>
                <a:spcPts val="5599"/>
              </a:lnSpc>
            </a:pPr>
            <a:endParaRPr/>
          </a:p>
          <a:p>
            <a:pPr algn="ctr">
              <a:lnSpc>
                <a:spcPts val="5599"/>
              </a:lnSpc>
            </a:pPr>
            <a:r>
              <a:rPr lang="en-US" sz="3999">
                <a:solidFill>
                  <a:srgbClr val="000000"/>
                </a:solidFill>
                <a:latin typeface="TAN Garland"/>
              </a:rPr>
              <a:t>Hoeveel verschillende nationaliteiten vinden we terug in Antwerpen?</a:t>
            </a:r>
          </a:p>
          <a:p>
            <a:pPr algn="ctr">
              <a:lnSpc>
                <a:spcPts val="5599"/>
              </a:lnSpc>
            </a:pPr>
            <a:r>
              <a:rPr lang="en-US" sz="3999">
                <a:solidFill>
                  <a:srgbClr val="000000"/>
                </a:solidFill>
                <a:latin typeface="TAN Garland"/>
              </a:rPr>
              <a:t>  </a:t>
            </a:r>
          </a:p>
          <a:p>
            <a:pPr algn="ctr">
              <a:lnSpc>
                <a:spcPts val="5599"/>
              </a:lnSpc>
            </a:pPr>
            <a:r>
              <a:rPr lang="en-US" sz="3999">
                <a:solidFill>
                  <a:srgbClr val="99B83C"/>
                </a:solidFill>
                <a:latin typeface="TAN Garland"/>
              </a:rPr>
              <a:t>A. 172</a:t>
            </a:r>
            <a:r>
              <a:rPr lang="en-US" sz="3999">
                <a:solidFill>
                  <a:srgbClr val="000000"/>
                </a:solidFill>
                <a:latin typeface="TAN Garland"/>
              </a:rPr>
              <a:t>   </a:t>
            </a:r>
            <a:r>
              <a:rPr lang="en-US" sz="3999">
                <a:solidFill>
                  <a:srgbClr val="E3A72F"/>
                </a:solidFill>
                <a:latin typeface="TAN Garland"/>
              </a:rPr>
              <a:t>B. 105</a:t>
            </a:r>
            <a:r>
              <a:rPr lang="en-US" sz="3999">
                <a:solidFill>
                  <a:srgbClr val="000000"/>
                </a:solidFill>
                <a:latin typeface="TAN Garland"/>
              </a:rPr>
              <a:t>   </a:t>
            </a:r>
            <a:r>
              <a:rPr lang="en-US" sz="3999">
                <a:solidFill>
                  <a:srgbClr val="ED1C24"/>
                </a:solidFill>
                <a:latin typeface="TAN Garland"/>
              </a:rPr>
              <a:t>C. 83</a:t>
            </a:r>
          </a:p>
          <a:p>
            <a:pPr algn="ctr">
              <a:lnSpc>
                <a:spcPts val="5599"/>
              </a:lnSpc>
              <a:spcBef>
                <a:spcPct val="0"/>
              </a:spcBef>
            </a:pPr>
            <a:endParaRPr lang="en-US" sz="3999">
              <a:solidFill>
                <a:srgbClr val="ED1C24"/>
              </a:solidFill>
              <a:latin typeface="TAN Garlan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Safe(r) Space</a:t>
            </a:r>
          </a:p>
        </p:txBody>
      </p:sp>
      <p:grpSp>
        <p:nvGrpSpPr>
          <p:cNvPr id="4" name="Group 4"/>
          <p:cNvGrpSpPr/>
          <p:nvPr/>
        </p:nvGrpSpPr>
        <p:grpSpPr>
          <a:xfrm>
            <a:off x="594513" y="7648199"/>
            <a:ext cx="2545567" cy="1969545"/>
            <a:chOff x="0" y="0"/>
            <a:chExt cx="3394090" cy="2626060"/>
          </a:xfrm>
        </p:grpSpPr>
        <p:sp>
          <p:nvSpPr>
            <p:cNvPr id="5" name="Freeform 5"/>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6" name="Freeform 6"/>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3" name="Group 3"/>
          <p:cNvGrpSpPr/>
          <p:nvPr/>
        </p:nvGrpSpPr>
        <p:grpSpPr>
          <a:xfrm>
            <a:off x="594513" y="7648199"/>
            <a:ext cx="2545567" cy="1969545"/>
            <a:chOff x="0" y="0"/>
            <a:chExt cx="3394090" cy="2626060"/>
          </a:xfrm>
        </p:grpSpPr>
        <p:sp>
          <p:nvSpPr>
            <p:cNvPr id="4" name="Freeform 4"/>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5" name="Freeform 5"/>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grpSp>
        <p:nvGrpSpPr>
          <p:cNvPr id="6" name="Group 6"/>
          <p:cNvGrpSpPr/>
          <p:nvPr/>
        </p:nvGrpSpPr>
        <p:grpSpPr>
          <a:xfrm>
            <a:off x="4946198" y="-18261"/>
            <a:ext cx="13341802" cy="10305261"/>
            <a:chOff x="0" y="0"/>
            <a:chExt cx="17789070" cy="13740348"/>
          </a:xfrm>
        </p:grpSpPr>
        <p:sp>
          <p:nvSpPr>
            <p:cNvPr id="7" name="Freeform 7"/>
            <p:cNvSpPr/>
            <p:nvPr/>
          </p:nvSpPr>
          <p:spPr>
            <a:xfrm>
              <a:off x="0" y="0"/>
              <a:ext cx="17789070" cy="13740348"/>
            </a:xfrm>
            <a:custGeom>
              <a:avLst/>
              <a:gdLst/>
              <a:ahLst/>
              <a:cxnLst/>
              <a:rect l="l" t="t" r="r" b="b"/>
              <a:pathLst>
                <a:path w="17789070" h="13740348">
                  <a:moveTo>
                    <a:pt x="0" y="0"/>
                  </a:moveTo>
                  <a:lnTo>
                    <a:pt x="17789070" y="0"/>
                  </a:lnTo>
                  <a:lnTo>
                    <a:pt x="17789070" y="13740348"/>
                  </a:lnTo>
                  <a:lnTo>
                    <a:pt x="0" y="13740348"/>
                  </a:lnTo>
                  <a:lnTo>
                    <a:pt x="0" y="0"/>
                  </a:lnTo>
                  <a:close/>
                </a:path>
              </a:pathLst>
            </a:custGeom>
            <a:blipFill>
              <a:blip r:embed="rId6">
                <a:alphaModFix amt="70000"/>
              </a:blip>
              <a:stretch>
                <a:fillRect/>
              </a:stretch>
            </a:blipFill>
          </p:spPr>
          <p:txBody>
            <a:bodyPr/>
            <a:lstStyle/>
            <a:p>
              <a:endParaRPr lang="nl-BE"/>
            </a:p>
          </p:txBody>
        </p:sp>
        <p:sp>
          <p:nvSpPr>
            <p:cNvPr id="8" name="TextBox 8"/>
            <p:cNvSpPr txBox="1"/>
            <p:nvPr/>
          </p:nvSpPr>
          <p:spPr>
            <a:xfrm>
              <a:off x="5545909" y="12633837"/>
              <a:ext cx="6732520"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Samenleving</a:t>
              </a:r>
            </a:p>
          </p:txBody>
        </p:sp>
        <p:sp>
          <p:nvSpPr>
            <p:cNvPr id="9" name="TextBox 9"/>
            <p:cNvSpPr txBox="1"/>
            <p:nvPr/>
          </p:nvSpPr>
          <p:spPr>
            <a:xfrm>
              <a:off x="3644655" y="9815402"/>
              <a:ext cx="10535027"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Migratieachtergrond</a:t>
              </a:r>
            </a:p>
          </p:txBody>
        </p:sp>
        <p:sp>
          <p:nvSpPr>
            <p:cNvPr id="10" name="TextBox 10"/>
            <p:cNvSpPr txBox="1"/>
            <p:nvPr/>
          </p:nvSpPr>
          <p:spPr>
            <a:xfrm>
              <a:off x="5545909" y="6297488"/>
              <a:ext cx="6732520"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Migrant</a:t>
              </a:r>
            </a:p>
          </p:txBody>
        </p:sp>
        <p:sp>
          <p:nvSpPr>
            <p:cNvPr id="11" name="TextBox 11"/>
            <p:cNvSpPr txBox="1"/>
            <p:nvPr/>
          </p:nvSpPr>
          <p:spPr>
            <a:xfrm>
              <a:off x="5528275" y="3051181"/>
              <a:ext cx="6732520" cy="880533"/>
            </a:xfrm>
            <a:prstGeom prst="rect">
              <a:avLst/>
            </a:prstGeom>
          </p:spPr>
          <p:txBody>
            <a:bodyPr lIns="0" tIns="0" rIns="0" bIns="0" rtlCol="0" anchor="t">
              <a:spAutoFit/>
            </a:bodyPr>
            <a:lstStyle/>
            <a:p>
              <a:pPr algn="ctr">
                <a:lnSpc>
                  <a:spcPts val="5599"/>
                </a:lnSpc>
                <a:spcBef>
                  <a:spcPct val="0"/>
                </a:spcBef>
              </a:pPr>
              <a:r>
                <a:rPr lang="en-US" sz="3999">
                  <a:solidFill>
                    <a:srgbClr val="CD5E30"/>
                  </a:solidFill>
                  <a:latin typeface="TAN Ashford"/>
                </a:rPr>
                <a:t>Vluchteling</a:t>
              </a:r>
            </a:p>
          </p:txBody>
        </p:sp>
      </p:grpSp>
      <p:sp>
        <p:nvSpPr>
          <p:cNvPr id="12" name="TextBox 12"/>
          <p:cNvSpPr txBox="1"/>
          <p:nvPr/>
        </p:nvSpPr>
        <p:spPr>
          <a:xfrm>
            <a:off x="3140080" y="498476"/>
            <a:ext cx="6888845" cy="946149"/>
          </a:xfrm>
          <a:prstGeom prst="rect">
            <a:avLst/>
          </a:prstGeom>
        </p:spPr>
        <p:txBody>
          <a:bodyPr lIns="0" tIns="0" rIns="0" bIns="0" rtlCol="0" anchor="t">
            <a:spAutoFit/>
          </a:bodyPr>
          <a:lstStyle/>
          <a:p>
            <a:pPr algn="ctr">
              <a:lnSpc>
                <a:spcPts val="7700"/>
              </a:lnSpc>
              <a:spcBef>
                <a:spcPct val="0"/>
              </a:spcBef>
            </a:pPr>
            <a:r>
              <a:rPr lang="en-US" sz="5500">
                <a:solidFill>
                  <a:srgbClr val="992800"/>
                </a:solidFill>
                <a:latin typeface="TAN Ashford"/>
              </a:rPr>
              <a:t>Weet je nog?</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29044"/>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Weet je nog?</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grpSp>
        <p:nvGrpSpPr>
          <p:cNvPr id="8" name="Group 7">
            <a:extLst>
              <a:ext uri="{FF2B5EF4-FFF2-40B4-BE49-F238E27FC236}">
                <a16:creationId xmlns:a16="http://schemas.microsoft.com/office/drawing/2014/main" id="{172B5710-99D4-E75B-92C2-02759CF20F99}"/>
              </a:ext>
            </a:extLst>
          </p:cNvPr>
          <p:cNvGrpSpPr/>
          <p:nvPr/>
        </p:nvGrpSpPr>
        <p:grpSpPr>
          <a:xfrm>
            <a:off x="7416369" y="4718071"/>
            <a:ext cx="10553564" cy="5283534"/>
            <a:chOff x="0" y="0"/>
            <a:chExt cx="14071419" cy="7044711"/>
          </a:xfrm>
        </p:grpSpPr>
        <p:sp>
          <p:nvSpPr>
            <p:cNvPr id="9" name="Freeform 8">
              <a:extLst>
                <a:ext uri="{FF2B5EF4-FFF2-40B4-BE49-F238E27FC236}">
                  <a16:creationId xmlns:a16="http://schemas.microsoft.com/office/drawing/2014/main" id="{3C6707A9-5F63-DC87-9450-74D3A9CCFF24}"/>
                </a:ext>
              </a:extLst>
            </p:cNvPr>
            <p:cNvSpPr/>
            <p:nvPr/>
          </p:nvSpPr>
          <p:spPr>
            <a:xfrm>
              <a:off x="0" y="5395135"/>
              <a:ext cx="4981558" cy="1649577"/>
            </a:xfrm>
            <a:custGeom>
              <a:avLst/>
              <a:gdLst/>
              <a:ahLst/>
              <a:cxnLst/>
              <a:rect l="l" t="t" r="r" b="b"/>
              <a:pathLst>
                <a:path w="4981558" h="1649577">
                  <a:moveTo>
                    <a:pt x="0" y="0"/>
                  </a:moveTo>
                  <a:lnTo>
                    <a:pt x="4981558" y="0"/>
                  </a:lnTo>
                  <a:lnTo>
                    <a:pt x="4981558" y="1649576"/>
                  </a:lnTo>
                  <a:lnTo>
                    <a:pt x="0" y="16495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0" name="Freeform 9">
              <a:extLst>
                <a:ext uri="{FF2B5EF4-FFF2-40B4-BE49-F238E27FC236}">
                  <a16:creationId xmlns:a16="http://schemas.microsoft.com/office/drawing/2014/main" id="{9E28399D-171A-FB92-D67A-0580A6078F31}"/>
                </a:ext>
              </a:extLst>
            </p:cNvPr>
            <p:cNvSpPr/>
            <p:nvPr/>
          </p:nvSpPr>
          <p:spPr>
            <a:xfrm>
              <a:off x="4409157" y="5375871"/>
              <a:ext cx="4981558" cy="1649577"/>
            </a:xfrm>
            <a:custGeom>
              <a:avLst/>
              <a:gdLst/>
              <a:ahLst/>
              <a:cxnLst/>
              <a:rect l="l" t="t" r="r" b="b"/>
              <a:pathLst>
                <a:path w="4981558" h="1649577">
                  <a:moveTo>
                    <a:pt x="0" y="0"/>
                  </a:moveTo>
                  <a:lnTo>
                    <a:pt x="4981558" y="0"/>
                  </a:lnTo>
                  <a:lnTo>
                    <a:pt x="4981558" y="1649577"/>
                  </a:lnTo>
                  <a:lnTo>
                    <a:pt x="0" y="1649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1" name="Freeform 10">
              <a:extLst>
                <a:ext uri="{FF2B5EF4-FFF2-40B4-BE49-F238E27FC236}">
                  <a16:creationId xmlns:a16="http://schemas.microsoft.com/office/drawing/2014/main" id="{61BBFF26-0957-6EAA-1FF8-838581263602}"/>
                </a:ext>
              </a:extLst>
            </p:cNvPr>
            <p:cNvSpPr/>
            <p:nvPr/>
          </p:nvSpPr>
          <p:spPr>
            <a:xfrm>
              <a:off x="8818314" y="5375871"/>
              <a:ext cx="4981558" cy="1649577"/>
            </a:xfrm>
            <a:custGeom>
              <a:avLst/>
              <a:gdLst/>
              <a:ahLst/>
              <a:cxnLst/>
              <a:rect l="l" t="t" r="r" b="b"/>
              <a:pathLst>
                <a:path w="4981558" h="1649577">
                  <a:moveTo>
                    <a:pt x="0" y="0"/>
                  </a:moveTo>
                  <a:lnTo>
                    <a:pt x="4981558" y="0"/>
                  </a:lnTo>
                  <a:lnTo>
                    <a:pt x="4981558" y="1649577"/>
                  </a:lnTo>
                  <a:lnTo>
                    <a:pt x="0" y="1649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2" name="TextBox 11">
              <a:extLst>
                <a:ext uri="{FF2B5EF4-FFF2-40B4-BE49-F238E27FC236}">
                  <a16:creationId xmlns:a16="http://schemas.microsoft.com/office/drawing/2014/main" id="{53C86A46-7EA3-0EE6-DBDC-9AC2F4681E0F}"/>
                </a:ext>
              </a:extLst>
            </p:cNvPr>
            <p:cNvSpPr txBox="1"/>
            <p:nvPr/>
          </p:nvSpPr>
          <p:spPr>
            <a:xfrm>
              <a:off x="970806" y="188704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(Van)Waar(Heen)?</a:t>
              </a:r>
            </a:p>
          </p:txBody>
        </p:sp>
        <p:sp>
          <p:nvSpPr>
            <p:cNvPr id="13" name="TextBox 12">
              <a:extLst>
                <a:ext uri="{FF2B5EF4-FFF2-40B4-BE49-F238E27FC236}">
                  <a16:creationId xmlns:a16="http://schemas.microsoft.com/office/drawing/2014/main" id="{49B7EE55-C5D5-A474-394D-B5D0DA982542}"/>
                </a:ext>
              </a:extLst>
            </p:cNvPr>
            <p:cNvSpPr txBox="1"/>
            <p:nvPr/>
          </p:nvSpPr>
          <p:spPr>
            <a:xfrm>
              <a:off x="2327777" y="-85725"/>
              <a:ext cx="9995448" cy="980752"/>
            </a:xfrm>
            <a:prstGeom prst="rect">
              <a:avLst/>
            </a:prstGeom>
          </p:spPr>
          <p:txBody>
            <a:bodyPr lIns="0" tIns="0" rIns="0" bIns="0" rtlCol="0" anchor="t">
              <a:spAutoFit/>
            </a:bodyPr>
            <a:lstStyle/>
            <a:p>
              <a:pPr algn="ctr">
                <a:lnSpc>
                  <a:spcPts val="6166"/>
                </a:lnSpc>
                <a:spcBef>
                  <a:spcPct val="0"/>
                </a:spcBef>
              </a:pPr>
              <a:r>
                <a:rPr lang="en-US" sz="4404">
                  <a:solidFill>
                    <a:srgbClr val="992800"/>
                  </a:solidFill>
                  <a:latin typeface="TAN Ashford"/>
                </a:rPr>
                <a:t>Migratie?</a:t>
              </a:r>
            </a:p>
          </p:txBody>
        </p:sp>
        <p:sp>
          <p:nvSpPr>
            <p:cNvPr id="14" name="TextBox 13">
              <a:extLst>
                <a:ext uri="{FF2B5EF4-FFF2-40B4-BE49-F238E27FC236}">
                  <a16:creationId xmlns:a16="http://schemas.microsoft.com/office/drawing/2014/main" id="{628AF651-ACBB-74C5-0602-3E83A873FDA4}"/>
                </a:ext>
              </a:extLst>
            </p:cNvPr>
            <p:cNvSpPr txBox="1"/>
            <p:nvPr/>
          </p:nvSpPr>
          <p:spPr>
            <a:xfrm>
              <a:off x="851172" y="346417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Wie?</a:t>
              </a:r>
            </a:p>
          </p:txBody>
        </p:sp>
        <p:sp>
          <p:nvSpPr>
            <p:cNvPr id="15" name="TextBox 14">
              <a:extLst>
                <a:ext uri="{FF2B5EF4-FFF2-40B4-BE49-F238E27FC236}">
                  <a16:creationId xmlns:a16="http://schemas.microsoft.com/office/drawing/2014/main" id="{ED36B301-6F23-6CD1-A434-F03D82EF5EBB}"/>
                </a:ext>
              </a:extLst>
            </p:cNvPr>
            <p:cNvSpPr txBox="1"/>
            <p:nvPr/>
          </p:nvSpPr>
          <p:spPr>
            <a:xfrm>
              <a:off x="8546767" y="3136002"/>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Waarom?</a:t>
              </a:r>
            </a:p>
          </p:txBody>
        </p:sp>
        <p:sp>
          <p:nvSpPr>
            <p:cNvPr id="16" name="TextBox 15">
              <a:extLst>
                <a:ext uri="{FF2B5EF4-FFF2-40B4-BE49-F238E27FC236}">
                  <a16:creationId xmlns:a16="http://schemas.microsoft.com/office/drawing/2014/main" id="{4C976357-D4E7-587F-EBBF-D32E056AD9D3}"/>
                </a:ext>
              </a:extLst>
            </p:cNvPr>
            <p:cNvSpPr txBox="1"/>
            <p:nvPr/>
          </p:nvSpPr>
          <p:spPr>
            <a:xfrm>
              <a:off x="6375824" y="1589949"/>
              <a:ext cx="5524652"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Hoe?</a:t>
              </a:r>
            </a:p>
          </p:txBody>
        </p:sp>
        <p:sp>
          <p:nvSpPr>
            <p:cNvPr id="17" name="TextBox 16">
              <a:extLst>
                <a:ext uri="{FF2B5EF4-FFF2-40B4-BE49-F238E27FC236}">
                  <a16:creationId xmlns:a16="http://schemas.microsoft.com/office/drawing/2014/main" id="{652DD219-9136-0C03-A6BE-59DE05A178A7}"/>
                </a:ext>
              </a:extLst>
            </p:cNvPr>
            <p:cNvSpPr txBox="1"/>
            <p:nvPr/>
          </p:nvSpPr>
          <p:spPr>
            <a:xfrm>
              <a:off x="5166839" y="4386687"/>
              <a:ext cx="5985058" cy="660874"/>
            </a:xfrm>
            <a:prstGeom prst="rect">
              <a:avLst/>
            </a:prstGeom>
          </p:spPr>
          <p:txBody>
            <a:bodyPr lIns="0" tIns="0" rIns="0" bIns="0" rtlCol="0" anchor="t">
              <a:spAutoFit/>
            </a:bodyPr>
            <a:lstStyle/>
            <a:p>
              <a:pPr algn="ctr">
                <a:lnSpc>
                  <a:spcPts val="4111"/>
                </a:lnSpc>
                <a:spcBef>
                  <a:spcPct val="0"/>
                </a:spcBef>
              </a:pPr>
              <a:r>
                <a:rPr lang="en-US" sz="2936">
                  <a:solidFill>
                    <a:srgbClr val="000000"/>
                  </a:solidFill>
                  <a:latin typeface="TAN Garland"/>
                </a:rPr>
                <a:t>Invloed samenleving?</a:t>
              </a: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TextBox 3"/>
          <p:cNvSpPr txBox="1"/>
          <p:nvPr/>
        </p:nvSpPr>
        <p:spPr>
          <a:xfrm>
            <a:off x="4841507" y="2138569"/>
            <a:ext cx="12764744" cy="1252855"/>
          </a:xfrm>
          <a:prstGeom prst="rect">
            <a:avLst/>
          </a:prstGeom>
        </p:spPr>
        <p:txBody>
          <a:bodyPr lIns="0" tIns="0" rIns="0" bIns="0" rtlCol="0" anchor="t">
            <a:spAutoFit/>
          </a:bodyPr>
          <a:lstStyle/>
          <a:p>
            <a:pPr algn="ctr">
              <a:lnSpc>
                <a:spcPts val="10220"/>
              </a:lnSpc>
              <a:spcBef>
                <a:spcPct val="0"/>
              </a:spcBef>
            </a:pPr>
            <a:r>
              <a:rPr lang="en-US" sz="7300">
                <a:solidFill>
                  <a:srgbClr val="992800"/>
                </a:solidFill>
                <a:latin typeface="TAN Ashford"/>
              </a:rPr>
              <a:t>Op het prgramma?</a:t>
            </a:r>
          </a:p>
        </p:txBody>
      </p:sp>
      <p:sp>
        <p:nvSpPr>
          <p:cNvPr id="4" name="TextBox 4"/>
          <p:cNvSpPr txBox="1"/>
          <p:nvPr/>
        </p:nvSpPr>
        <p:spPr>
          <a:xfrm>
            <a:off x="7475199" y="5111897"/>
            <a:ext cx="10131052" cy="3521075"/>
          </a:xfrm>
          <a:prstGeom prst="rect">
            <a:avLst/>
          </a:prstGeom>
        </p:spPr>
        <p:txBody>
          <a:bodyPr lIns="0" tIns="0" rIns="0" bIns="0" rtlCol="0" anchor="t">
            <a:spAutoFit/>
          </a:bodyPr>
          <a:lstStyle/>
          <a:p>
            <a:pPr marL="1079501" lvl="1" indent="-539750" algn="ctr">
              <a:lnSpc>
                <a:spcPts val="7000"/>
              </a:lnSpc>
              <a:buFont typeface="Arial"/>
              <a:buChar char="•"/>
            </a:pPr>
            <a:r>
              <a:rPr lang="en-US" sz="5000">
                <a:solidFill>
                  <a:srgbClr val="000000"/>
                </a:solidFill>
                <a:latin typeface="TAN Garland"/>
              </a:rPr>
              <a:t>Vanwaar komt je beeld?</a:t>
            </a:r>
          </a:p>
          <a:p>
            <a:pPr marL="1079501" lvl="1" indent="-539750" algn="ctr">
              <a:lnSpc>
                <a:spcPts val="7000"/>
              </a:lnSpc>
              <a:buFont typeface="Arial"/>
              <a:buChar char="•"/>
            </a:pPr>
            <a:r>
              <a:rPr lang="en-US" sz="5000">
                <a:solidFill>
                  <a:srgbClr val="000000"/>
                </a:solidFill>
                <a:latin typeface="TAN Garland"/>
              </a:rPr>
              <a:t>Media</a:t>
            </a:r>
          </a:p>
          <a:p>
            <a:pPr marL="1079501" lvl="1" indent="-539750" algn="ctr">
              <a:lnSpc>
                <a:spcPts val="7000"/>
              </a:lnSpc>
              <a:buFont typeface="Arial"/>
              <a:buChar char="•"/>
            </a:pPr>
            <a:r>
              <a:rPr lang="en-US" sz="5000">
                <a:solidFill>
                  <a:srgbClr val="000000"/>
                </a:solidFill>
                <a:latin typeface="TAN Garland"/>
              </a:rPr>
              <a:t>Stereotype beelden</a:t>
            </a:r>
          </a:p>
          <a:p>
            <a:pPr marL="1079501" lvl="1" indent="-539750" algn="ctr">
              <a:lnSpc>
                <a:spcPts val="7000"/>
              </a:lnSpc>
              <a:buFont typeface="Arial"/>
              <a:buChar char="•"/>
            </a:pPr>
            <a:r>
              <a:rPr lang="en-US" sz="5000">
                <a:solidFill>
                  <a:srgbClr val="000000"/>
                </a:solidFill>
                <a:latin typeface="TAN Garland"/>
              </a:rPr>
              <a:t>Frames over migratie</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4"/>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5"/>
              <a:stretch>
                <a:fillRect/>
              </a:stretch>
            </a:blipFill>
          </p:spPr>
          <p:txBody>
            <a:bodyPr/>
            <a:lstStyle/>
            <a:p>
              <a:endParaRPr lang="nl-BE"/>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107382" cy="10287000"/>
          </a:xfrm>
          <a:custGeom>
            <a:avLst/>
            <a:gdLst/>
            <a:ahLst/>
            <a:cxnLst/>
            <a:rect l="l" t="t" r="r" b="b"/>
            <a:pathLst>
              <a:path w="7107382" h="10287000">
                <a:moveTo>
                  <a:pt x="0" y="0"/>
                </a:moveTo>
                <a:lnTo>
                  <a:pt x="7107382" y="0"/>
                </a:lnTo>
                <a:lnTo>
                  <a:pt x="710738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3" name="TextBox 3"/>
          <p:cNvSpPr txBox="1"/>
          <p:nvPr/>
        </p:nvSpPr>
        <p:spPr>
          <a:xfrm>
            <a:off x="4494556" y="1413933"/>
            <a:ext cx="12764744" cy="2794000"/>
          </a:xfrm>
          <a:prstGeom prst="rect">
            <a:avLst/>
          </a:prstGeom>
        </p:spPr>
        <p:txBody>
          <a:bodyPr lIns="0" tIns="0" rIns="0" bIns="0" rtlCol="0" anchor="t">
            <a:spAutoFit/>
          </a:bodyPr>
          <a:lstStyle/>
          <a:p>
            <a:pPr algn="ctr">
              <a:lnSpc>
                <a:spcPts val="5599"/>
              </a:lnSpc>
            </a:pPr>
            <a:r>
              <a:rPr lang="en-US" sz="3999">
                <a:solidFill>
                  <a:srgbClr val="992800"/>
                </a:solidFill>
                <a:latin typeface="TAN Ashford"/>
              </a:rPr>
              <a:t>Wat denk jij:</a:t>
            </a:r>
          </a:p>
          <a:p>
            <a:pPr algn="ctr">
              <a:lnSpc>
                <a:spcPts val="5599"/>
              </a:lnSpc>
              <a:spcBef>
                <a:spcPct val="0"/>
              </a:spcBef>
            </a:pPr>
            <a:r>
              <a:rPr lang="en-US" sz="3999">
                <a:solidFill>
                  <a:srgbClr val="992800"/>
                </a:solidFill>
                <a:latin typeface="TAN Ashford"/>
              </a:rPr>
              <a:t>Welk beeld hebben mensen in België in het algemeen over migratie?</a:t>
            </a:r>
          </a:p>
        </p:txBody>
      </p:sp>
      <p:sp>
        <p:nvSpPr>
          <p:cNvPr id="4" name="TextBox 4"/>
          <p:cNvSpPr txBox="1"/>
          <p:nvPr/>
        </p:nvSpPr>
        <p:spPr>
          <a:xfrm>
            <a:off x="8030799" y="5198461"/>
            <a:ext cx="10131052" cy="2635250"/>
          </a:xfrm>
          <a:prstGeom prst="rect">
            <a:avLst/>
          </a:prstGeom>
        </p:spPr>
        <p:txBody>
          <a:bodyPr lIns="0" tIns="0" rIns="0" bIns="0" rtlCol="0" anchor="t">
            <a:spAutoFit/>
          </a:bodyPr>
          <a:lstStyle/>
          <a:p>
            <a:pPr algn="ctr">
              <a:lnSpc>
                <a:spcPts val="7000"/>
              </a:lnSpc>
            </a:pPr>
            <a:r>
              <a:rPr lang="en-US" sz="5000">
                <a:solidFill>
                  <a:srgbClr val="2ECC71"/>
                </a:solidFill>
                <a:latin typeface="TAN Garland"/>
              </a:rPr>
              <a:t>A. Positief</a:t>
            </a:r>
          </a:p>
          <a:p>
            <a:pPr algn="ctr">
              <a:lnSpc>
                <a:spcPts val="7000"/>
              </a:lnSpc>
            </a:pPr>
            <a:r>
              <a:rPr lang="en-US" sz="5000">
                <a:solidFill>
                  <a:srgbClr val="F39C12"/>
                </a:solidFill>
                <a:latin typeface="TAN Garland"/>
              </a:rPr>
              <a:t>B. Neutraal</a:t>
            </a:r>
          </a:p>
          <a:p>
            <a:pPr algn="ctr">
              <a:lnSpc>
                <a:spcPts val="7000"/>
              </a:lnSpc>
            </a:pPr>
            <a:r>
              <a:rPr lang="en-US" sz="5000">
                <a:solidFill>
                  <a:srgbClr val="E74C3C"/>
                </a:solidFill>
                <a:latin typeface="TAN Garland"/>
              </a:rPr>
              <a:t>C. Negatief</a:t>
            </a:r>
          </a:p>
        </p:txBody>
      </p:sp>
      <p:grpSp>
        <p:nvGrpSpPr>
          <p:cNvPr id="5" name="Group 5"/>
          <p:cNvGrpSpPr/>
          <p:nvPr/>
        </p:nvGrpSpPr>
        <p:grpSpPr>
          <a:xfrm>
            <a:off x="594513" y="7648199"/>
            <a:ext cx="2545567" cy="1969545"/>
            <a:chOff x="0" y="0"/>
            <a:chExt cx="3394090" cy="2626060"/>
          </a:xfrm>
        </p:grpSpPr>
        <p:sp>
          <p:nvSpPr>
            <p:cNvPr id="6" name="Freeform 6"/>
            <p:cNvSpPr/>
            <p:nvPr/>
          </p:nvSpPr>
          <p:spPr>
            <a:xfrm>
              <a:off x="1739390" y="1073401"/>
              <a:ext cx="1654700" cy="1552660"/>
            </a:xfrm>
            <a:custGeom>
              <a:avLst/>
              <a:gdLst/>
              <a:ahLst/>
              <a:cxnLst/>
              <a:rect l="l" t="t" r="r" b="b"/>
              <a:pathLst>
                <a:path w="1654700" h="1552660">
                  <a:moveTo>
                    <a:pt x="0" y="0"/>
                  </a:moveTo>
                  <a:lnTo>
                    <a:pt x="1654700" y="0"/>
                  </a:lnTo>
                  <a:lnTo>
                    <a:pt x="1654700" y="1552659"/>
                  </a:lnTo>
                  <a:lnTo>
                    <a:pt x="0" y="1552659"/>
                  </a:lnTo>
                  <a:lnTo>
                    <a:pt x="0" y="0"/>
                  </a:lnTo>
                  <a:close/>
                </a:path>
              </a:pathLst>
            </a:custGeom>
            <a:blipFill>
              <a:blip r:embed="rId5"/>
              <a:stretch>
                <a:fillRect/>
              </a:stretch>
            </a:blipFill>
          </p:spPr>
          <p:txBody>
            <a:bodyPr/>
            <a:lstStyle/>
            <a:p>
              <a:endParaRPr lang="nl-BE"/>
            </a:p>
          </p:txBody>
        </p:sp>
        <p:sp>
          <p:nvSpPr>
            <p:cNvPr id="7" name="Freeform 7"/>
            <p:cNvSpPr/>
            <p:nvPr/>
          </p:nvSpPr>
          <p:spPr>
            <a:xfrm>
              <a:off x="0" y="0"/>
              <a:ext cx="2146801" cy="2146801"/>
            </a:xfrm>
            <a:custGeom>
              <a:avLst/>
              <a:gdLst/>
              <a:ahLst/>
              <a:cxnLst/>
              <a:rect l="l" t="t" r="r" b="b"/>
              <a:pathLst>
                <a:path w="2146801" h="2146801">
                  <a:moveTo>
                    <a:pt x="0" y="0"/>
                  </a:moveTo>
                  <a:lnTo>
                    <a:pt x="2146801" y="0"/>
                  </a:lnTo>
                  <a:lnTo>
                    <a:pt x="2146801" y="2146801"/>
                  </a:lnTo>
                  <a:lnTo>
                    <a:pt x="0" y="2146801"/>
                  </a:lnTo>
                  <a:lnTo>
                    <a:pt x="0" y="0"/>
                  </a:lnTo>
                  <a:close/>
                </a:path>
              </a:pathLst>
            </a:custGeom>
            <a:blipFill>
              <a:blip r:embed="rId6"/>
              <a:stretch>
                <a:fillRect/>
              </a:stretch>
            </a:blipFill>
          </p:spPr>
          <p:txBody>
            <a:bodyPr/>
            <a:lstStyle/>
            <a:p>
              <a:endParaRPr lang="nl-BE"/>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4" name="Group 4"/>
          <p:cNvGrpSpPr/>
          <p:nvPr/>
        </p:nvGrpSpPr>
        <p:grpSpPr>
          <a:xfrm>
            <a:off x="3086100" y="7698118"/>
            <a:ext cx="1543050" cy="1543050"/>
            <a:chOff x="0" y="0"/>
            <a:chExt cx="812800" cy="812800"/>
          </a:xfrm>
        </p:grpSpPr>
        <p:sp>
          <p:nvSpPr>
            <p:cNvPr id="5" name="Freeform 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D4B36A"/>
            </a:solidFill>
          </p:spPr>
          <p:txBody>
            <a:bodyPr/>
            <a:lstStyle/>
            <a:p>
              <a:endParaRPr lang="nl-BE"/>
            </a:p>
          </p:txBody>
        </p:sp>
        <p:sp>
          <p:nvSpPr>
            <p:cNvPr id="6" name="TextBox 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545241" y="3973513"/>
            <a:ext cx="15197517" cy="3521075"/>
          </a:xfrm>
          <a:prstGeom prst="rect">
            <a:avLst/>
          </a:prstGeom>
        </p:spPr>
        <p:txBody>
          <a:bodyPr lIns="0" tIns="0" rIns="0" bIns="0" rtlCol="0" anchor="t">
            <a:spAutoFit/>
          </a:bodyPr>
          <a:lstStyle/>
          <a:p>
            <a:pPr marL="1079501" lvl="1" indent="-539750" algn="just">
              <a:lnSpc>
                <a:spcPts val="7000"/>
              </a:lnSpc>
              <a:buFont typeface="Arial"/>
              <a:buChar char="•"/>
            </a:pPr>
            <a:r>
              <a:rPr lang="en-US" sz="5000" dirty="0">
                <a:solidFill>
                  <a:srgbClr val="000000"/>
                </a:solidFill>
                <a:latin typeface="TAN Garland"/>
              </a:rPr>
              <a:t>Eigen </a:t>
            </a:r>
            <a:r>
              <a:rPr lang="en-US" sz="5000" dirty="0" err="1">
                <a:solidFill>
                  <a:srgbClr val="000000"/>
                </a:solidFill>
                <a:latin typeface="TAN Garland"/>
              </a:rPr>
              <a:t>ervaringen</a:t>
            </a:r>
            <a:r>
              <a:rPr lang="en-US" sz="5000" dirty="0">
                <a:solidFill>
                  <a:srgbClr val="000000"/>
                </a:solidFill>
                <a:latin typeface="TAN Garland"/>
              </a:rPr>
              <a:t> </a:t>
            </a:r>
          </a:p>
          <a:p>
            <a:pPr marL="1079501" lvl="1" indent="-539750" algn="just">
              <a:lnSpc>
                <a:spcPts val="7000"/>
              </a:lnSpc>
              <a:buFont typeface="Arial"/>
              <a:buChar char="•"/>
            </a:pPr>
            <a:r>
              <a:rPr lang="en-US" sz="5000" dirty="0" err="1">
                <a:solidFill>
                  <a:srgbClr val="000000"/>
                </a:solidFill>
                <a:latin typeface="TAN Garland"/>
              </a:rPr>
              <a:t>Jouw</a:t>
            </a:r>
            <a:r>
              <a:rPr lang="en-US" sz="5000" dirty="0">
                <a:solidFill>
                  <a:srgbClr val="000000"/>
                </a:solidFill>
                <a:latin typeface="TAN Garland"/>
              </a:rPr>
              <a:t> </a:t>
            </a:r>
            <a:r>
              <a:rPr lang="en-US" sz="5000" dirty="0" err="1">
                <a:solidFill>
                  <a:srgbClr val="000000"/>
                </a:solidFill>
                <a:latin typeface="TAN Garland"/>
              </a:rPr>
              <a:t>omgeving</a:t>
            </a:r>
            <a:r>
              <a:rPr lang="en-US" sz="5000" dirty="0">
                <a:solidFill>
                  <a:srgbClr val="000000"/>
                </a:solidFill>
                <a:latin typeface="TAN Garland"/>
              </a:rPr>
              <a:t>: </a:t>
            </a:r>
            <a:r>
              <a:rPr lang="en-US" sz="5000" dirty="0" err="1">
                <a:solidFill>
                  <a:srgbClr val="000000"/>
                </a:solidFill>
                <a:latin typeface="TAN Garland"/>
              </a:rPr>
              <a:t>vrienden</a:t>
            </a:r>
            <a:r>
              <a:rPr lang="en-US" sz="5000" dirty="0">
                <a:solidFill>
                  <a:srgbClr val="000000"/>
                </a:solidFill>
                <a:latin typeface="TAN Garland"/>
              </a:rPr>
              <a:t>, </a:t>
            </a:r>
            <a:r>
              <a:rPr lang="en-US" sz="5000" dirty="0" err="1">
                <a:solidFill>
                  <a:srgbClr val="000000"/>
                </a:solidFill>
                <a:latin typeface="TAN Garland"/>
              </a:rPr>
              <a:t>familie</a:t>
            </a:r>
            <a:r>
              <a:rPr lang="en-US" sz="5000" dirty="0">
                <a:solidFill>
                  <a:srgbClr val="000000"/>
                </a:solidFill>
                <a:latin typeface="TAN Garland"/>
              </a:rPr>
              <a:t>, ...</a:t>
            </a:r>
          </a:p>
          <a:p>
            <a:pPr marL="1079501" lvl="1" indent="-539750" algn="just">
              <a:lnSpc>
                <a:spcPts val="7000"/>
              </a:lnSpc>
              <a:buFont typeface="Arial"/>
              <a:buChar char="•"/>
            </a:pPr>
            <a:r>
              <a:rPr lang="en-US" sz="5000" dirty="0">
                <a:solidFill>
                  <a:srgbClr val="000000"/>
                </a:solidFill>
                <a:latin typeface="TAN Garland"/>
              </a:rPr>
              <a:t>School </a:t>
            </a:r>
          </a:p>
          <a:p>
            <a:pPr marL="1079501" lvl="1" indent="-539750" algn="just">
              <a:lnSpc>
                <a:spcPts val="7000"/>
              </a:lnSpc>
              <a:buFont typeface="Arial"/>
              <a:buChar char="•"/>
            </a:pPr>
            <a:r>
              <a:rPr lang="en-US" sz="5000" dirty="0">
                <a:solidFill>
                  <a:srgbClr val="000000"/>
                </a:solidFill>
                <a:latin typeface="TAN Garland"/>
              </a:rPr>
              <a:t>Media (socials, films, </a:t>
            </a:r>
            <a:r>
              <a:rPr lang="en-US" sz="5000" dirty="0" err="1">
                <a:solidFill>
                  <a:srgbClr val="000000"/>
                </a:solidFill>
                <a:latin typeface="TAN Garland"/>
              </a:rPr>
              <a:t>boeken</a:t>
            </a:r>
            <a:r>
              <a:rPr lang="en-US" sz="5000" dirty="0">
                <a:solidFill>
                  <a:srgbClr val="000000"/>
                </a:solidFill>
                <a:latin typeface="TAN Garland"/>
              </a:rPr>
              <a:t>, </a:t>
            </a:r>
            <a:r>
              <a:rPr lang="en-US" sz="5000" dirty="0" err="1">
                <a:solidFill>
                  <a:srgbClr val="000000"/>
                </a:solidFill>
                <a:latin typeface="TAN Garland"/>
              </a:rPr>
              <a:t>nieuws</a:t>
            </a:r>
            <a:r>
              <a:rPr lang="en-US" sz="5000" dirty="0">
                <a:solidFill>
                  <a:srgbClr val="000000"/>
                </a:solidFill>
                <a:latin typeface="TAN Garland"/>
              </a:rPr>
              <a:t>, ...)</a:t>
            </a:r>
          </a:p>
        </p:txBody>
      </p:sp>
      <p:sp>
        <p:nvSpPr>
          <p:cNvPr id="8" name="TextBox 8"/>
          <p:cNvSpPr txBox="1"/>
          <p:nvPr/>
        </p:nvSpPr>
        <p:spPr>
          <a:xfrm>
            <a:off x="2761628" y="1162711"/>
            <a:ext cx="12764744" cy="26289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Vanwaar komt je beeld?</a:t>
            </a:r>
          </a:p>
        </p:txBody>
      </p:sp>
      <p:sp>
        <p:nvSpPr>
          <p:cNvPr id="9" name="TextBox 9"/>
          <p:cNvSpPr txBox="1"/>
          <p:nvPr/>
        </p:nvSpPr>
        <p:spPr>
          <a:xfrm>
            <a:off x="4888923" y="7985456"/>
            <a:ext cx="10840825" cy="863600"/>
          </a:xfrm>
          <a:prstGeom prst="rect">
            <a:avLst/>
          </a:prstGeom>
        </p:spPr>
        <p:txBody>
          <a:bodyPr lIns="0" tIns="0" rIns="0" bIns="0" rtlCol="0" anchor="t">
            <a:spAutoFit/>
          </a:bodyPr>
          <a:lstStyle/>
          <a:p>
            <a:pPr algn="just">
              <a:lnSpc>
                <a:spcPts val="7000"/>
              </a:lnSpc>
            </a:pPr>
            <a:r>
              <a:rPr lang="en-US" sz="5000">
                <a:solidFill>
                  <a:srgbClr val="000000"/>
                </a:solidFill>
                <a:latin typeface="TAN Garland"/>
              </a:rPr>
              <a:t>Zo wordt jouw beeld gevormd</a:t>
            </a:r>
          </a:p>
        </p:txBody>
      </p:sp>
      <p:grpSp>
        <p:nvGrpSpPr>
          <p:cNvPr id="10" name="Group 10"/>
          <p:cNvGrpSpPr/>
          <p:nvPr/>
        </p:nvGrpSpPr>
        <p:grpSpPr>
          <a:xfrm>
            <a:off x="16228249" y="8676919"/>
            <a:ext cx="1787293" cy="1382857"/>
            <a:chOff x="0" y="0"/>
            <a:chExt cx="2383057" cy="1843809"/>
          </a:xfrm>
        </p:grpSpPr>
        <p:sp>
          <p:nvSpPr>
            <p:cNvPr id="11" name="Freeform 11"/>
            <p:cNvSpPr/>
            <p:nvPr/>
          </p:nvSpPr>
          <p:spPr>
            <a:xfrm>
              <a:off x="1221260" y="753656"/>
              <a:ext cx="1161797" cy="1090153"/>
            </a:xfrm>
            <a:custGeom>
              <a:avLst/>
              <a:gdLst/>
              <a:ahLst/>
              <a:cxnLst/>
              <a:rect l="l" t="t" r="r" b="b"/>
              <a:pathLst>
                <a:path w="1161797" h="1090153">
                  <a:moveTo>
                    <a:pt x="0" y="0"/>
                  </a:moveTo>
                  <a:lnTo>
                    <a:pt x="1161797" y="0"/>
                  </a:lnTo>
                  <a:lnTo>
                    <a:pt x="1161797" y="1090153"/>
                  </a:lnTo>
                  <a:lnTo>
                    <a:pt x="0" y="1090153"/>
                  </a:lnTo>
                  <a:lnTo>
                    <a:pt x="0" y="0"/>
                  </a:lnTo>
                  <a:close/>
                </a:path>
              </a:pathLst>
            </a:custGeom>
            <a:blipFill>
              <a:blip r:embed="rId4"/>
              <a:stretch>
                <a:fillRect/>
              </a:stretch>
            </a:blipFill>
          </p:spPr>
          <p:txBody>
            <a:bodyPr/>
            <a:lstStyle/>
            <a:p>
              <a:endParaRPr lang="nl-BE"/>
            </a:p>
          </p:txBody>
        </p:sp>
        <p:sp>
          <p:nvSpPr>
            <p:cNvPr id="12" name="Freeform 12"/>
            <p:cNvSpPr/>
            <p:nvPr/>
          </p:nvSpPr>
          <p:spPr>
            <a:xfrm>
              <a:off x="0" y="0"/>
              <a:ext cx="1507312" cy="1507312"/>
            </a:xfrm>
            <a:custGeom>
              <a:avLst/>
              <a:gdLst/>
              <a:ahLst/>
              <a:cxnLst/>
              <a:rect l="l" t="t" r="r" b="b"/>
              <a:pathLst>
                <a:path w="1507312" h="1507312">
                  <a:moveTo>
                    <a:pt x="0" y="0"/>
                  </a:moveTo>
                  <a:lnTo>
                    <a:pt x="1507312" y="0"/>
                  </a:lnTo>
                  <a:lnTo>
                    <a:pt x="1507312" y="1507312"/>
                  </a:lnTo>
                  <a:lnTo>
                    <a:pt x="0" y="1507312"/>
                  </a:lnTo>
                  <a:lnTo>
                    <a:pt x="0" y="0"/>
                  </a:lnTo>
                  <a:close/>
                </a:path>
              </a:pathLst>
            </a:custGeom>
            <a:blipFill>
              <a:blip r:embed="rId5"/>
              <a:stretch>
                <a:fillRect/>
              </a:stretch>
            </a:blipFill>
          </p:spPr>
          <p:txBody>
            <a:bodyPr/>
            <a:lstStyle/>
            <a:p>
              <a:endParaRPr lang="nl-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098" y="0"/>
            <a:ext cx="2997630" cy="10369159"/>
          </a:xfrm>
          <a:custGeom>
            <a:avLst/>
            <a:gdLst/>
            <a:ahLst/>
            <a:cxnLst/>
            <a:rect l="l" t="t" r="r" b="b"/>
            <a:pathLst>
              <a:path w="2997630" h="10369159">
                <a:moveTo>
                  <a:pt x="0" y="0"/>
                </a:moveTo>
                <a:lnTo>
                  <a:pt x="2997630" y="0"/>
                </a:lnTo>
                <a:lnTo>
                  <a:pt x="2997630" y="10369159"/>
                </a:lnTo>
                <a:lnTo>
                  <a:pt x="0" y="103691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795698" y="3778691"/>
            <a:ext cx="6982585" cy="3336243"/>
          </a:xfrm>
          <a:custGeom>
            <a:avLst/>
            <a:gdLst/>
            <a:ahLst/>
            <a:cxnLst/>
            <a:rect l="l" t="t" r="r" b="b"/>
            <a:pathLst>
              <a:path w="6982585" h="3336243">
                <a:moveTo>
                  <a:pt x="0" y="0"/>
                </a:moveTo>
                <a:lnTo>
                  <a:pt x="6982585" y="0"/>
                </a:lnTo>
                <a:lnTo>
                  <a:pt x="6982585" y="3336243"/>
                </a:lnTo>
                <a:lnTo>
                  <a:pt x="0" y="3336243"/>
                </a:lnTo>
                <a:lnTo>
                  <a:pt x="0" y="0"/>
                </a:lnTo>
                <a:close/>
              </a:path>
            </a:pathLst>
          </a:custGeom>
          <a:blipFill>
            <a:blip r:embed="rId4"/>
            <a:stretch>
              <a:fillRect/>
            </a:stretch>
          </a:blipFill>
        </p:spPr>
        <p:txBody>
          <a:bodyPr/>
          <a:lstStyle/>
          <a:p>
            <a:endParaRPr lang="nl-BE"/>
          </a:p>
        </p:txBody>
      </p:sp>
      <p:sp>
        <p:nvSpPr>
          <p:cNvPr id="4" name="Freeform 4"/>
          <p:cNvSpPr/>
          <p:nvPr/>
        </p:nvSpPr>
        <p:spPr>
          <a:xfrm>
            <a:off x="7921513" y="3778691"/>
            <a:ext cx="6982585" cy="3310891"/>
          </a:xfrm>
          <a:custGeom>
            <a:avLst/>
            <a:gdLst/>
            <a:ahLst/>
            <a:cxnLst/>
            <a:rect l="l" t="t" r="r" b="b"/>
            <a:pathLst>
              <a:path w="6982585" h="3310891">
                <a:moveTo>
                  <a:pt x="0" y="0"/>
                </a:moveTo>
                <a:lnTo>
                  <a:pt x="6982585" y="0"/>
                </a:lnTo>
                <a:lnTo>
                  <a:pt x="6982585" y="3310891"/>
                </a:lnTo>
                <a:lnTo>
                  <a:pt x="0" y="3310891"/>
                </a:lnTo>
                <a:lnTo>
                  <a:pt x="0" y="0"/>
                </a:lnTo>
                <a:close/>
              </a:path>
            </a:pathLst>
          </a:custGeom>
          <a:blipFill>
            <a:blip r:embed="rId5"/>
            <a:stretch>
              <a:fillRect/>
            </a:stretch>
          </a:blipFill>
        </p:spPr>
        <p:txBody>
          <a:bodyPr/>
          <a:lstStyle/>
          <a:p>
            <a:endParaRPr lang="nl-BE"/>
          </a:p>
        </p:txBody>
      </p:sp>
      <p:sp>
        <p:nvSpPr>
          <p:cNvPr id="5" name="TextBox 5"/>
          <p:cNvSpPr txBox="1"/>
          <p:nvPr/>
        </p:nvSpPr>
        <p:spPr>
          <a:xfrm>
            <a:off x="1137245" y="1162250"/>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Framing?</a:t>
            </a:r>
          </a:p>
        </p:txBody>
      </p:sp>
      <p:sp>
        <p:nvSpPr>
          <p:cNvPr id="6" name="TextBox 6"/>
          <p:cNvSpPr txBox="1"/>
          <p:nvPr/>
        </p:nvSpPr>
        <p:spPr>
          <a:xfrm>
            <a:off x="1963529" y="7657745"/>
            <a:ext cx="12504999" cy="1749425"/>
          </a:xfrm>
          <a:prstGeom prst="rect">
            <a:avLst/>
          </a:prstGeom>
        </p:spPr>
        <p:txBody>
          <a:bodyPr lIns="0" tIns="0" rIns="0" bIns="0" rtlCol="0" anchor="t">
            <a:spAutoFit/>
          </a:bodyPr>
          <a:lstStyle/>
          <a:p>
            <a:pPr algn="ctr">
              <a:lnSpc>
                <a:spcPts val="7000"/>
              </a:lnSpc>
              <a:spcBef>
                <a:spcPct val="0"/>
              </a:spcBef>
            </a:pPr>
            <a:r>
              <a:rPr lang="en-US" sz="5000" dirty="0">
                <a:solidFill>
                  <a:srgbClr val="000000"/>
                </a:solidFill>
                <a:latin typeface="TAN Garland"/>
              </a:rPr>
              <a:t>= De </a:t>
            </a:r>
            <a:r>
              <a:rPr lang="en-US" sz="5000" dirty="0" err="1">
                <a:solidFill>
                  <a:srgbClr val="000000"/>
                </a:solidFill>
                <a:latin typeface="TAN Garland"/>
              </a:rPr>
              <a:t>manier</a:t>
            </a:r>
            <a:r>
              <a:rPr lang="en-US" sz="5000" dirty="0">
                <a:solidFill>
                  <a:srgbClr val="000000"/>
                </a:solidFill>
                <a:latin typeface="TAN Garland"/>
              </a:rPr>
              <a:t> </a:t>
            </a:r>
            <a:r>
              <a:rPr lang="en-US" sz="5000" dirty="0" err="1">
                <a:solidFill>
                  <a:srgbClr val="000000"/>
                </a:solidFill>
                <a:latin typeface="TAN Garland"/>
              </a:rPr>
              <a:t>waarop</a:t>
            </a:r>
            <a:r>
              <a:rPr lang="en-US" sz="5000" dirty="0">
                <a:solidFill>
                  <a:srgbClr val="000000"/>
                </a:solidFill>
                <a:latin typeface="TAN Garland"/>
              </a:rPr>
              <a:t> </a:t>
            </a:r>
            <a:r>
              <a:rPr lang="en-US" sz="5000" dirty="0" err="1">
                <a:solidFill>
                  <a:srgbClr val="000000"/>
                </a:solidFill>
                <a:latin typeface="TAN Garland"/>
              </a:rPr>
              <a:t>iets</a:t>
            </a:r>
            <a:r>
              <a:rPr lang="en-US" sz="5000" dirty="0">
                <a:solidFill>
                  <a:srgbClr val="000000"/>
                </a:solidFill>
                <a:latin typeface="TAN Garland"/>
              </a:rPr>
              <a:t> in </a:t>
            </a:r>
            <a:r>
              <a:rPr lang="en-US" sz="5000" dirty="0" err="1">
                <a:solidFill>
                  <a:srgbClr val="000000"/>
                </a:solidFill>
                <a:latin typeface="TAN Garland"/>
              </a:rPr>
              <a:t>beeld</a:t>
            </a:r>
            <a:r>
              <a:rPr lang="en-US" sz="5000" dirty="0">
                <a:solidFill>
                  <a:srgbClr val="000000"/>
                </a:solidFill>
                <a:latin typeface="TAN Garland"/>
              </a:rPr>
              <a:t> </a:t>
            </a:r>
            <a:r>
              <a:rPr lang="en-US" sz="5000" dirty="0" err="1">
                <a:solidFill>
                  <a:srgbClr val="000000"/>
                </a:solidFill>
                <a:latin typeface="TAN Garland"/>
              </a:rPr>
              <a:t>wordt</a:t>
            </a:r>
            <a:r>
              <a:rPr lang="en-US" sz="5000" dirty="0">
                <a:solidFill>
                  <a:srgbClr val="000000"/>
                </a:solidFill>
                <a:latin typeface="TAN Garland"/>
              </a:rPr>
              <a:t> </a:t>
            </a:r>
            <a:r>
              <a:rPr lang="en-US" sz="5000" dirty="0" err="1">
                <a:solidFill>
                  <a:srgbClr val="000000"/>
                </a:solidFill>
                <a:latin typeface="TAN Garland"/>
              </a:rPr>
              <a:t>gebracht</a:t>
            </a:r>
            <a:r>
              <a:rPr lang="en-US" sz="5000" dirty="0">
                <a:solidFill>
                  <a:srgbClr val="000000"/>
                </a:solidFill>
                <a:latin typeface="TAN Garland"/>
              </a:rPr>
              <a:t>. </a:t>
            </a:r>
          </a:p>
        </p:txBody>
      </p:sp>
      <p:grpSp>
        <p:nvGrpSpPr>
          <p:cNvPr id="7" name="Group 7"/>
          <p:cNvGrpSpPr/>
          <p:nvPr/>
        </p:nvGrpSpPr>
        <p:grpSpPr>
          <a:xfrm>
            <a:off x="233795" y="8696932"/>
            <a:ext cx="1729734" cy="1338322"/>
            <a:chOff x="0" y="0"/>
            <a:chExt cx="2306311" cy="1784429"/>
          </a:xfrm>
        </p:grpSpPr>
        <p:sp>
          <p:nvSpPr>
            <p:cNvPr id="8" name="Freeform 8"/>
            <p:cNvSpPr/>
            <p:nvPr/>
          </p:nvSpPr>
          <p:spPr>
            <a:xfrm>
              <a:off x="1181930" y="729384"/>
              <a:ext cx="1124382" cy="1055045"/>
            </a:xfrm>
            <a:custGeom>
              <a:avLst/>
              <a:gdLst/>
              <a:ahLst/>
              <a:cxnLst/>
              <a:rect l="l" t="t" r="r" b="b"/>
              <a:pathLst>
                <a:path w="1124382" h="1055045">
                  <a:moveTo>
                    <a:pt x="0" y="0"/>
                  </a:moveTo>
                  <a:lnTo>
                    <a:pt x="1124381" y="0"/>
                  </a:lnTo>
                  <a:lnTo>
                    <a:pt x="1124381" y="1055045"/>
                  </a:lnTo>
                  <a:lnTo>
                    <a:pt x="0" y="1055045"/>
                  </a:lnTo>
                  <a:lnTo>
                    <a:pt x="0" y="0"/>
                  </a:lnTo>
                  <a:close/>
                </a:path>
              </a:pathLst>
            </a:custGeom>
            <a:blipFill>
              <a:blip r:embed="rId6"/>
              <a:stretch>
                <a:fillRect/>
              </a:stretch>
            </a:blipFill>
          </p:spPr>
          <p:txBody>
            <a:bodyPr/>
            <a:lstStyle/>
            <a:p>
              <a:endParaRPr lang="nl-BE"/>
            </a:p>
          </p:txBody>
        </p:sp>
        <p:sp>
          <p:nvSpPr>
            <p:cNvPr id="9" name="Freeform 9"/>
            <p:cNvSpPr/>
            <p:nvPr/>
          </p:nvSpPr>
          <p:spPr>
            <a:xfrm>
              <a:off x="0" y="0"/>
              <a:ext cx="1458769" cy="1458769"/>
            </a:xfrm>
            <a:custGeom>
              <a:avLst/>
              <a:gdLst/>
              <a:ahLst/>
              <a:cxnLst/>
              <a:rect l="l" t="t" r="r" b="b"/>
              <a:pathLst>
                <a:path w="1458769" h="1458769">
                  <a:moveTo>
                    <a:pt x="0" y="0"/>
                  </a:moveTo>
                  <a:lnTo>
                    <a:pt x="1458769" y="0"/>
                  </a:lnTo>
                  <a:lnTo>
                    <a:pt x="1458769" y="1458769"/>
                  </a:lnTo>
                  <a:lnTo>
                    <a:pt x="0" y="1458769"/>
                  </a:lnTo>
                  <a:lnTo>
                    <a:pt x="0" y="0"/>
                  </a:lnTo>
                  <a:close/>
                </a:path>
              </a:pathLst>
            </a:custGeom>
            <a:blipFill>
              <a:blip r:embed="rId7"/>
              <a:stretch>
                <a:fillRect/>
              </a:stretch>
            </a:blipFill>
          </p:spPr>
          <p:txBody>
            <a:bodyPr/>
            <a:lstStyle/>
            <a:p>
              <a:endParaRPr lang="nl-B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098" y="0"/>
            <a:ext cx="2997630" cy="10369159"/>
          </a:xfrm>
          <a:custGeom>
            <a:avLst/>
            <a:gdLst/>
            <a:ahLst/>
            <a:cxnLst/>
            <a:rect l="l" t="t" r="r" b="b"/>
            <a:pathLst>
              <a:path w="2997630" h="10369159">
                <a:moveTo>
                  <a:pt x="0" y="0"/>
                </a:moveTo>
                <a:lnTo>
                  <a:pt x="2997630" y="0"/>
                </a:lnTo>
                <a:lnTo>
                  <a:pt x="2997630" y="10369159"/>
                </a:lnTo>
                <a:lnTo>
                  <a:pt x="0" y="103691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1784189" y="3433801"/>
            <a:ext cx="4826263" cy="923023"/>
          </a:xfrm>
          <a:custGeom>
            <a:avLst/>
            <a:gdLst/>
            <a:ahLst/>
            <a:cxnLst/>
            <a:rect l="l" t="t" r="r" b="b"/>
            <a:pathLst>
              <a:path w="4826263" h="923023">
                <a:moveTo>
                  <a:pt x="0" y="0"/>
                </a:moveTo>
                <a:lnTo>
                  <a:pt x="4826263" y="0"/>
                </a:lnTo>
                <a:lnTo>
                  <a:pt x="4826263" y="923023"/>
                </a:lnTo>
                <a:lnTo>
                  <a:pt x="0" y="9230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4" name="Freeform 4"/>
          <p:cNvSpPr/>
          <p:nvPr/>
        </p:nvSpPr>
        <p:spPr>
          <a:xfrm>
            <a:off x="10737874" y="3289323"/>
            <a:ext cx="2737181" cy="1067501"/>
          </a:xfrm>
          <a:custGeom>
            <a:avLst/>
            <a:gdLst/>
            <a:ahLst/>
            <a:cxnLst/>
            <a:rect l="l" t="t" r="r" b="b"/>
            <a:pathLst>
              <a:path w="2737181" h="1067501">
                <a:moveTo>
                  <a:pt x="0" y="0"/>
                </a:moveTo>
                <a:lnTo>
                  <a:pt x="2737182" y="0"/>
                </a:lnTo>
                <a:lnTo>
                  <a:pt x="2737182" y="1067501"/>
                </a:lnTo>
                <a:lnTo>
                  <a:pt x="0" y="1067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5" name="Freeform 5"/>
          <p:cNvSpPr/>
          <p:nvPr/>
        </p:nvSpPr>
        <p:spPr>
          <a:xfrm>
            <a:off x="6816475" y="4453094"/>
            <a:ext cx="3551929" cy="1380812"/>
          </a:xfrm>
          <a:custGeom>
            <a:avLst/>
            <a:gdLst/>
            <a:ahLst/>
            <a:cxnLst/>
            <a:rect l="l" t="t" r="r" b="b"/>
            <a:pathLst>
              <a:path w="3551929" h="1380812">
                <a:moveTo>
                  <a:pt x="0" y="0"/>
                </a:moveTo>
                <a:lnTo>
                  <a:pt x="3551928" y="0"/>
                </a:lnTo>
                <a:lnTo>
                  <a:pt x="3551928" y="1380812"/>
                </a:lnTo>
                <a:lnTo>
                  <a:pt x="0" y="1380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6" name="Freeform 6"/>
          <p:cNvSpPr/>
          <p:nvPr/>
        </p:nvSpPr>
        <p:spPr>
          <a:xfrm>
            <a:off x="10492361" y="5874986"/>
            <a:ext cx="2309239" cy="1252762"/>
          </a:xfrm>
          <a:custGeom>
            <a:avLst/>
            <a:gdLst/>
            <a:ahLst/>
            <a:cxnLst/>
            <a:rect l="l" t="t" r="r" b="b"/>
            <a:pathLst>
              <a:path w="2309239" h="1252762">
                <a:moveTo>
                  <a:pt x="0" y="0"/>
                </a:moveTo>
                <a:lnTo>
                  <a:pt x="2309239" y="0"/>
                </a:lnTo>
                <a:lnTo>
                  <a:pt x="2309239" y="1252762"/>
                </a:lnTo>
                <a:lnTo>
                  <a:pt x="0" y="12527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7" name="Freeform 7"/>
          <p:cNvSpPr/>
          <p:nvPr/>
        </p:nvSpPr>
        <p:spPr>
          <a:xfrm>
            <a:off x="3335285" y="5328374"/>
            <a:ext cx="2970815" cy="1986732"/>
          </a:xfrm>
          <a:custGeom>
            <a:avLst/>
            <a:gdLst/>
            <a:ahLst/>
            <a:cxnLst/>
            <a:rect l="l" t="t" r="r" b="b"/>
            <a:pathLst>
              <a:path w="2970815" h="1986732">
                <a:moveTo>
                  <a:pt x="0" y="0"/>
                </a:moveTo>
                <a:lnTo>
                  <a:pt x="2970815" y="0"/>
                </a:lnTo>
                <a:lnTo>
                  <a:pt x="2970815" y="1986732"/>
                </a:lnTo>
                <a:lnTo>
                  <a:pt x="0" y="19867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BE"/>
          </a:p>
        </p:txBody>
      </p:sp>
      <p:sp>
        <p:nvSpPr>
          <p:cNvPr id="8" name="TextBox 8"/>
          <p:cNvSpPr txBox="1"/>
          <p:nvPr/>
        </p:nvSpPr>
        <p:spPr>
          <a:xfrm>
            <a:off x="1137245" y="1162250"/>
            <a:ext cx="12764744" cy="1295400"/>
          </a:xfrm>
          <a:prstGeom prst="rect">
            <a:avLst/>
          </a:prstGeom>
        </p:spPr>
        <p:txBody>
          <a:bodyPr lIns="0" tIns="0" rIns="0" bIns="0" rtlCol="0" anchor="t">
            <a:spAutoFit/>
          </a:bodyPr>
          <a:lstStyle/>
          <a:p>
            <a:pPr algn="ctr">
              <a:lnSpc>
                <a:spcPts val="10500"/>
              </a:lnSpc>
              <a:spcBef>
                <a:spcPct val="0"/>
              </a:spcBef>
            </a:pPr>
            <a:r>
              <a:rPr lang="en-US" sz="7500">
                <a:solidFill>
                  <a:srgbClr val="992800"/>
                </a:solidFill>
                <a:latin typeface="TAN Ashford"/>
              </a:rPr>
              <a:t>Je ‘framed’ altijd!</a:t>
            </a:r>
          </a:p>
        </p:txBody>
      </p:sp>
      <p:sp>
        <p:nvSpPr>
          <p:cNvPr id="9" name="TextBox 9"/>
          <p:cNvSpPr txBox="1"/>
          <p:nvPr/>
        </p:nvSpPr>
        <p:spPr>
          <a:xfrm>
            <a:off x="1963529" y="7657745"/>
            <a:ext cx="12504999"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Je vertelt een verhaal altijd vanuit je eigen kijk op de wereld!</a:t>
            </a:r>
          </a:p>
        </p:txBody>
      </p:sp>
      <p:grpSp>
        <p:nvGrpSpPr>
          <p:cNvPr id="10" name="Group 10"/>
          <p:cNvGrpSpPr/>
          <p:nvPr/>
        </p:nvGrpSpPr>
        <p:grpSpPr>
          <a:xfrm>
            <a:off x="243320" y="8843060"/>
            <a:ext cx="1540868" cy="1192194"/>
            <a:chOff x="0" y="0"/>
            <a:chExt cx="2054491" cy="1589592"/>
          </a:xfrm>
        </p:grpSpPr>
        <p:sp>
          <p:nvSpPr>
            <p:cNvPr id="11" name="Freeform 11"/>
            <p:cNvSpPr/>
            <p:nvPr/>
          </p:nvSpPr>
          <p:spPr>
            <a:xfrm>
              <a:off x="1052878" y="649745"/>
              <a:ext cx="1001613" cy="939847"/>
            </a:xfrm>
            <a:custGeom>
              <a:avLst/>
              <a:gdLst/>
              <a:ahLst/>
              <a:cxnLst/>
              <a:rect l="l" t="t" r="r" b="b"/>
              <a:pathLst>
                <a:path w="1001613" h="939847">
                  <a:moveTo>
                    <a:pt x="0" y="0"/>
                  </a:moveTo>
                  <a:lnTo>
                    <a:pt x="1001613" y="0"/>
                  </a:lnTo>
                  <a:lnTo>
                    <a:pt x="1001613" y="939847"/>
                  </a:lnTo>
                  <a:lnTo>
                    <a:pt x="0" y="939847"/>
                  </a:lnTo>
                  <a:lnTo>
                    <a:pt x="0" y="0"/>
                  </a:lnTo>
                  <a:close/>
                </a:path>
              </a:pathLst>
            </a:custGeom>
            <a:blipFill>
              <a:blip r:embed="rId14"/>
              <a:stretch>
                <a:fillRect/>
              </a:stretch>
            </a:blipFill>
          </p:spPr>
          <p:txBody>
            <a:bodyPr/>
            <a:lstStyle/>
            <a:p>
              <a:endParaRPr lang="nl-BE"/>
            </a:p>
          </p:txBody>
        </p:sp>
        <p:sp>
          <p:nvSpPr>
            <p:cNvPr id="12" name="Freeform 12"/>
            <p:cNvSpPr/>
            <p:nvPr/>
          </p:nvSpPr>
          <p:spPr>
            <a:xfrm>
              <a:off x="0" y="0"/>
              <a:ext cx="1299490" cy="1299490"/>
            </a:xfrm>
            <a:custGeom>
              <a:avLst/>
              <a:gdLst/>
              <a:ahLst/>
              <a:cxnLst/>
              <a:rect l="l" t="t" r="r" b="b"/>
              <a:pathLst>
                <a:path w="1299490" h="1299490">
                  <a:moveTo>
                    <a:pt x="0" y="0"/>
                  </a:moveTo>
                  <a:lnTo>
                    <a:pt x="1299490" y="0"/>
                  </a:lnTo>
                  <a:lnTo>
                    <a:pt x="1299490" y="1299490"/>
                  </a:lnTo>
                  <a:lnTo>
                    <a:pt x="0" y="1299490"/>
                  </a:lnTo>
                  <a:lnTo>
                    <a:pt x="0" y="0"/>
                  </a:lnTo>
                  <a:close/>
                </a:path>
              </a:pathLst>
            </a:custGeom>
            <a:blipFill>
              <a:blip r:embed="rId15"/>
              <a:stretch>
                <a:fillRect/>
              </a:stretch>
            </a:blipFill>
          </p:spPr>
          <p:txBody>
            <a:bodyPr/>
            <a:lstStyle/>
            <a:p>
              <a:endParaRPr lang="nl-BE"/>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019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rot="5400000" flipH="1" flipV="1">
            <a:off x="-1028700" y="7200900"/>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7" name="TextBox 7"/>
          <p:cNvSpPr txBox="1"/>
          <p:nvPr/>
        </p:nvSpPr>
        <p:spPr>
          <a:xfrm>
            <a:off x="-1447800" y="1409700"/>
            <a:ext cx="12764744" cy="1295400"/>
          </a:xfrm>
          <a:prstGeom prst="rect">
            <a:avLst/>
          </a:prstGeom>
        </p:spPr>
        <p:txBody>
          <a:bodyPr lIns="0" tIns="0" rIns="0" bIns="0" rtlCol="0" anchor="t">
            <a:spAutoFit/>
          </a:bodyPr>
          <a:lstStyle/>
          <a:p>
            <a:pPr algn="ctr">
              <a:lnSpc>
                <a:spcPts val="10500"/>
              </a:lnSpc>
              <a:spcBef>
                <a:spcPct val="0"/>
              </a:spcBef>
            </a:pPr>
            <a:r>
              <a:rPr lang="en-US" sz="7500" dirty="0" err="1">
                <a:solidFill>
                  <a:srgbClr val="992800"/>
                </a:solidFill>
                <a:latin typeface="TAN Ashford"/>
              </a:rPr>
              <a:t>Nieuws</a:t>
            </a:r>
            <a:r>
              <a:rPr lang="en-US" sz="7500" dirty="0">
                <a:solidFill>
                  <a:srgbClr val="992800"/>
                </a:solidFill>
                <a:latin typeface="TAN Ashford"/>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4098" y="0"/>
            <a:ext cx="2997630" cy="10369159"/>
          </a:xfrm>
          <a:custGeom>
            <a:avLst/>
            <a:gdLst/>
            <a:ahLst/>
            <a:cxnLst/>
            <a:rect l="l" t="t" r="r" b="b"/>
            <a:pathLst>
              <a:path w="2997630" h="10369159">
                <a:moveTo>
                  <a:pt x="0" y="0"/>
                </a:moveTo>
                <a:lnTo>
                  <a:pt x="2997630" y="0"/>
                </a:lnTo>
                <a:lnTo>
                  <a:pt x="2997630" y="10369159"/>
                </a:lnTo>
                <a:lnTo>
                  <a:pt x="0" y="103691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3" name="Group 3"/>
          <p:cNvGrpSpPr/>
          <p:nvPr/>
        </p:nvGrpSpPr>
        <p:grpSpPr>
          <a:xfrm>
            <a:off x="672987" y="4000206"/>
            <a:ext cx="5471409" cy="1884095"/>
            <a:chOff x="0" y="0"/>
            <a:chExt cx="7295212" cy="2512127"/>
          </a:xfrm>
        </p:grpSpPr>
        <p:sp>
          <p:nvSpPr>
            <p:cNvPr id="4" name="Freeform 4"/>
            <p:cNvSpPr/>
            <p:nvPr/>
          </p:nvSpPr>
          <p:spPr>
            <a:xfrm>
              <a:off x="0" y="90156"/>
              <a:ext cx="3011634" cy="575975"/>
            </a:xfrm>
            <a:custGeom>
              <a:avLst/>
              <a:gdLst/>
              <a:ahLst/>
              <a:cxnLst/>
              <a:rect l="l" t="t" r="r" b="b"/>
              <a:pathLst>
                <a:path w="3011634" h="575975">
                  <a:moveTo>
                    <a:pt x="0" y="0"/>
                  </a:moveTo>
                  <a:lnTo>
                    <a:pt x="3011634" y="0"/>
                  </a:lnTo>
                  <a:lnTo>
                    <a:pt x="3011634" y="575975"/>
                  </a:lnTo>
                  <a:lnTo>
                    <a:pt x="0" y="575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sp>
          <p:nvSpPr>
            <p:cNvPr id="5" name="Freeform 5"/>
            <p:cNvSpPr/>
            <p:nvPr/>
          </p:nvSpPr>
          <p:spPr>
            <a:xfrm>
              <a:off x="5587185" y="0"/>
              <a:ext cx="1708027" cy="666131"/>
            </a:xfrm>
            <a:custGeom>
              <a:avLst/>
              <a:gdLst/>
              <a:ahLst/>
              <a:cxnLst/>
              <a:rect l="l" t="t" r="r" b="b"/>
              <a:pathLst>
                <a:path w="1708027" h="666131">
                  <a:moveTo>
                    <a:pt x="0" y="0"/>
                  </a:moveTo>
                  <a:lnTo>
                    <a:pt x="1708027" y="0"/>
                  </a:lnTo>
                  <a:lnTo>
                    <a:pt x="1708027" y="666131"/>
                  </a:lnTo>
                  <a:lnTo>
                    <a:pt x="0" y="6661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6" name="Freeform 6"/>
            <p:cNvSpPr/>
            <p:nvPr/>
          </p:nvSpPr>
          <p:spPr>
            <a:xfrm>
              <a:off x="3140194" y="726204"/>
              <a:ext cx="2216437" cy="861640"/>
            </a:xfrm>
            <a:custGeom>
              <a:avLst/>
              <a:gdLst/>
              <a:ahLst/>
              <a:cxnLst/>
              <a:rect l="l" t="t" r="r" b="b"/>
              <a:pathLst>
                <a:path w="2216437" h="861640">
                  <a:moveTo>
                    <a:pt x="0" y="0"/>
                  </a:moveTo>
                  <a:lnTo>
                    <a:pt x="2216438" y="0"/>
                  </a:lnTo>
                  <a:lnTo>
                    <a:pt x="2216438" y="861640"/>
                  </a:lnTo>
                  <a:lnTo>
                    <a:pt x="0" y="861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7" name="Freeform 7"/>
            <p:cNvSpPr/>
            <p:nvPr/>
          </p:nvSpPr>
          <p:spPr>
            <a:xfrm>
              <a:off x="5433983" y="1613478"/>
              <a:ext cx="1440987" cy="781736"/>
            </a:xfrm>
            <a:custGeom>
              <a:avLst/>
              <a:gdLst/>
              <a:ahLst/>
              <a:cxnLst/>
              <a:rect l="l" t="t" r="r" b="b"/>
              <a:pathLst>
                <a:path w="1440987" h="781736">
                  <a:moveTo>
                    <a:pt x="0" y="0"/>
                  </a:moveTo>
                  <a:lnTo>
                    <a:pt x="1440987" y="0"/>
                  </a:lnTo>
                  <a:lnTo>
                    <a:pt x="1440987" y="781736"/>
                  </a:lnTo>
                  <a:lnTo>
                    <a:pt x="0" y="7817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8" name="Freeform 8"/>
            <p:cNvSpPr/>
            <p:nvPr/>
          </p:nvSpPr>
          <p:spPr>
            <a:xfrm>
              <a:off x="967899" y="1272387"/>
              <a:ext cx="1853817" cy="1239740"/>
            </a:xfrm>
            <a:custGeom>
              <a:avLst/>
              <a:gdLst/>
              <a:ahLst/>
              <a:cxnLst/>
              <a:rect l="l" t="t" r="r" b="b"/>
              <a:pathLst>
                <a:path w="1853817" h="1239740">
                  <a:moveTo>
                    <a:pt x="0" y="0"/>
                  </a:moveTo>
                  <a:lnTo>
                    <a:pt x="1853817" y="0"/>
                  </a:lnTo>
                  <a:lnTo>
                    <a:pt x="1853817" y="1239740"/>
                  </a:lnTo>
                  <a:lnTo>
                    <a:pt x="0" y="12397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BE"/>
            </a:p>
          </p:txBody>
        </p:sp>
      </p:grpSp>
      <p:sp>
        <p:nvSpPr>
          <p:cNvPr id="9" name="TextBox 9"/>
          <p:cNvSpPr txBox="1"/>
          <p:nvPr/>
        </p:nvSpPr>
        <p:spPr>
          <a:xfrm>
            <a:off x="1457136" y="952500"/>
            <a:ext cx="12764744" cy="2089150"/>
          </a:xfrm>
          <a:prstGeom prst="rect">
            <a:avLst/>
          </a:prstGeom>
        </p:spPr>
        <p:txBody>
          <a:bodyPr lIns="0" tIns="0" rIns="0" bIns="0" rtlCol="0" anchor="t">
            <a:spAutoFit/>
          </a:bodyPr>
          <a:lstStyle/>
          <a:p>
            <a:pPr algn="ctr">
              <a:lnSpc>
                <a:spcPts val="5599"/>
              </a:lnSpc>
              <a:spcBef>
                <a:spcPct val="0"/>
              </a:spcBef>
            </a:pPr>
            <a:r>
              <a:rPr lang="en-US" sz="3999">
                <a:solidFill>
                  <a:srgbClr val="992800"/>
                </a:solidFill>
                <a:latin typeface="TAN Ashford"/>
              </a:rPr>
              <a:t>Door welke bril kijken de verschillende nieuwskanalen naar de Hijab? </a:t>
            </a:r>
          </a:p>
        </p:txBody>
      </p:sp>
      <p:sp>
        <p:nvSpPr>
          <p:cNvPr id="10" name="TextBox 10"/>
          <p:cNvSpPr txBox="1"/>
          <p:nvPr/>
        </p:nvSpPr>
        <p:spPr>
          <a:xfrm>
            <a:off x="6726050" y="3773488"/>
            <a:ext cx="8582121" cy="2635250"/>
          </a:xfrm>
          <a:prstGeom prst="rect">
            <a:avLst/>
          </a:prstGeom>
        </p:spPr>
        <p:txBody>
          <a:bodyPr lIns="0" tIns="0" rIns="0" bIns="0" rtlCol="0" anchor="t">
            <a:spAutoFit/>
          </a:bodyPr>
          <a:lstStyle/>
          <a:p>
            <a:pPr algn="ctr">
              <a:lnSpc>
                <a:spcPts val="7000"/>
              </a:lnSpc>
            </a:pPr>
            <a:r>
              <a:rPr lang="en-US" sz="5000">
                <a:solidFill>
                  <a:srgbClr val="2ECC71"/>
                </a:solidFill>
                <a:latin typeface="TAN Garland"/>
              </a:rPr>
              <a:t>Positief</a:t>
            </a:r>
          </a:p>
          <a:p>
            <a:pPr algn="ctr">
              <a:lnSpc>
                <a:spcPts val="7000"/>
              </a:lnSpc>
            </a:pPr>
            <a:r>
              <a:rPr lang="en-US" sz="5000">
                <a:solidFill>
                  <a:srgbClr val="F39C12"/>
                </a:solidFill>
                <a:latin typeface="TAN Garland"/>
              </a:rPr>
              <a:t>Neutraal</a:t>
            </a:r>
          </a:p>
          <a:p>
            <a:pPr algn="ctr">
              <a:lnSpc>
                <a:spcPts val="7000"/>
              </a:lnSpc>
              <a:spcBef>
                <a:spcPct val="0"/>
              </a:spcBef>
            </a:pPr>
            <a:r>
              <a:rPr lang="en-US" sz="5000">
                <a:solidFill>
                  <a:srgbClr val="E74C3C"/>
                </a:solidFill>
                <a:latin typeface="TAN Garland"/>
              </a:rPr>
              <a:t>Negatief </a:t>
            </a:r>
          </a:p>
        </p:txBody>
      </p:sp>
      <p:sp>
        <p:nvSpPr>
          <p:cNvPr id="11" name="TextBox 11"/>
          <p:cNvSpPr txBox="1"/>
          <p:nvPr/>
        </p:nvSpPr>
        <p:spPr>
          <a:xfrm>
            <a:off x="3408692" y="7581522"/>
            <a:ext cx="10366778" cy="863600"/>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TAN Garland"/>
              </a:rPr>
              <a:t>Hoe zou dat kunnen komen? </a:t>
            </a:r>
          </a:p>
        </p:txBody>
      </p:sp>
      <p:grpSp>
        <p:nvGrpSpPr>
          <p:cNvPr id="12" name="Group 12"/>
          <p:cNvGrpSpPr/>
          <p:nvPr/>
        </p:nvGrpSpPr>
        <p:grpSpPr>
          <a:xfrm>
            <a:off x="233795" y="8665430"/>
            <a:ext cx="1770449" cy="1369824"/>
            <a:chOff x="0" y="0"/>
            <a:chExt cx="2360599" cy="1826433"/>
          </a:xfrm>
        </p:grpSpPr>
        <p:sp>
          <p:nvSpPr>
            <p:cNvPr id="13" name="Freeform 13"/>
            <p:cNvSpPr/>
            <p:nvPr/>
          </p:nvSpPr>
          <p:spPr>
            <a:xfrm>
              <a:off x="1209751" y="746553"/>
              <a:ext cx="1150848" cy="1079879"/>
            </a:xfrm>
            <a:custGeom>
              <a:avLst/>
              <a:gdLst/>
              <a:ahLst/>
              <a:cxnLst/>
              <a:rect l="l" t="t" r="r" b="b"/>
              <a:pathLst>
                <a:path w="1150848" h="1079879">
                  <a:moveTo>
                    <a:pt x="0" y="0"/>
                  </a:moveTo>
                  <a:lnTo>
                    <a:pt x="1150848" y="0"/>
                  </a:lnTo>
                  <a:lnTo>
                    <a:pt x="1150848" y="1079880"/>
                  </a:lnTo>
                  <a:lnTo>
                    <a:pt x="0" y="1079880"/>
                  </a:lnTo>
                  <a:lnTo>
                    <a:pt x="0" y="0"/>
                  </a:lnTo>
                  <a:close/>
                </a:path>
              </a:pathLst>
            </a:custGeom>
            <a:blipFill>
              <a:blip r:embed="rId14"/>
              <a:stretch>
                <a:fillRect/>
              </a:stretch>
            </a:blipFill>
          </p:spPr>
          <p:txBody>
            <a:bodyPr/>
            <a:lstStyle/>
            <a:p>
              <a:endParaRPr lang="nl-BE"/>
            </a:p>
          </p:txBody>
        </p:sp>
        <p:sp>
          <p:nvSpPr>
            <p:cNvPr id="14" name="Freeform 14"/>
            <p:cNvSpPr/>
            <p:nvPr/>
          </p:nvSpPr>
          <p:spPr>
            <a:xfrm>
              <a:off x="0" y="0"/>
              <a:ext cx="1493107" cy="1493107"/>
            </a:xfrm>
            <a:custGeom>
              <a:avLst/>
              <a:gdLst/>
              <a:ahLst/>
              <a:cxnLst/>
              <a:rect l="l" t="t" r="r" b="b"/>
              <a:pathLst>
                <a:path w="1493107" h="1493107">
                  <a:moveTo>
                    <a:pt x="0" y="0"/>
                  </a:moveTo>
                  <a:lnTo>
                    <a:pt x="1493107" y="0"/>
                  </a:lnTo>
                  <a:lnTo>
                    <a:pt x="1493107" y="1493107"/>
                  </a:lnTo>
                  <a:lnTo>
                    <a:pt x="0" y="1493107"/>
                  </a:lnTo>
                  <a:lnTo>
                    <a:pt x="0" y="0"/>
                  </a:lnTo>
                  <a:close/>
                </a:path>
              </a:pathLst>
            </a:custGeom>
            <a:blipFill>
              <a:blip r:embed="rId15"/>
              <a:stretch>
                <a:fillRect/>
              </a:stretch>
            </a:blipFill>
          </p:spPr>
          <p:txBody>
            <a:bodyPr/>
            <a:lstStyle/>
            <a:p>
              <a:endParaRPr lang="nl-BE"/>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988933-f036-4a09-8793-c3550779b528">
      <Terms xmlns="http://schemas.microsoft.com/office/infopath/2007/PartnerControls"/>
    </lcf76f155ced4ddcb4097134ff3c332f>
    <TaxCatchAll xmlns="e22a04ce-320c-4420-adde-bc8b8024552e" xsi:nil="true"/>
    <Personne xmlns="74988933-f036-4a09-8793-c3550779b528">
      <UserInfo>
        <DisplayName/>
        <AccountId xsi:nil="true"/>
        <AccountType/>
      </UserInfo>
    </Personne>
    <SharedWithUsers xmlns="e22a04ce-320c-4420-adde-bc8b8024552e">
      <UserInfo>
        <DisplayName/>
        <AccountId xsi:nil="true"/>
        <AccountType/>
      </UserInfo>
    </SharedWithUsers>
    <MediaLengthInSeconds xmlns="74988933-f036-4a09-8793-c3550779b52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3E6B755381BF44B709ED40748726F8" ma:contentTypeVersion="19" ma:contentTypeDescription="Crée un document." ma:contentTypeScope="" ma:versionID="1c62d397988adbac62f58a39e1acd470">
  <xsd:schema xmlns:xsd="http://www.w3.org/2001/XMLSchema" xmlns:xs="http://www.w3.org/2001/XMLSchema" xmlns:p="http://schemas.microsoft.com/office/2006/metadata/properties" xmlns:ns2="74988933-f036-4a09-8793-c3550779b528" xmlns:ns3="e22a04ce-320c-4420-adde-bc8b8024552e" targetNamespace="http://schemas.microsoft.com/office/2006/metadata/properties" ma:root="true" ma:fieldsID="0805426e271769883985b6cd66610cd7" ns2:_="" ns3:_="">
    <xsd:import namespace="74988933-f036-4a09-8793-c3550779b528"/>
    <xsd:import namespace="e22a04ce-320c-4420-adde-bc8b802455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Personn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988933-f036-4a09-8793-c3550779b5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ne" ma:index="20" nillable="true" ma:displayName="Personne" ma:format="Dropdown" ma:list="UserInfo" ma:SharePointGroup="0" ma:internalName="Personn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8b04aa65-37cc-4281-9f1b-4ce29f8cba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2a04ce-320c-4420-adde-bc8b8024552e" elementFormDefault="qualified">
    <xsd:import namespace="http://schemas.microsoft.com/office/2006/documentManagement/types"/>
    <xsd:import namespace="http://schemas.microsoft.com/office/infopath/2007/PartnerControls"/>
    <xsd:element name="SharedWithUsers" ma:index="13"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94d3429a-cd2f-49b7-9f71-1fddef269aed}" ma:internalName="TaxCatchAll" ma:showField="CatchAllData" ma:web="e22a04ce-320c-4420-adde-bc8b80245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E31584-0EB3-4C97-AB2D-CD6B490494E6}">
  <ds:schemaRefs>
    <ds:schemaRef ds:uri="http://schemas.microsoft.com/office/2006/metadata/properties"/>
    <ds:schemaRef ds:uri="http://schemas.microsoft.com/office/infopath/2007/PartnerControls"/>
    <ds:schemaRef ds:uri="74988933-f036-4a09-8793-c3550779b528"/>
    <ds:schemaRef ds:uri="e22a04ce-320c-4420-adde-bc8b8024552e"/>
  </ds:schemaRefs>
</ds:datastoreItem>
</file>

<file path=customXml/itemProps2.xml><?xml version="1.0" encoding="utf-8"?>
<ds:datastoreItem xmlns:ds="http://schemas.openxmlformats.org/officeDocument/2006/customXml" ds:itemID="{14AB5587-BB28-44EC-A844-753A4966AA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988933-f036-4a09-8793-c3550779b528"/>
    <ds:schemaRef ds:uri="e22a04ce-320c-4420-adde-bc8b80245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C82F5F-DA96-4E37-8CFD-748CBBB39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5219</Words>
  <Application>Microsoft Office PowerPoint</Application>
  <PresentationFormat>Aangepast</PresentationFormat>
  <Paragraphs>762</Paragraphs>
  <Slides>166</Slides>
  <Notes>10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166</vt:i4>
      </vt:variant>
    </vt:vector>
  </HeadingPairs>
  <TitlesOfParts>
    <vt:vector size="175" baseType="lpstr">
      <vt:lpstr>TAN Ashford</vt:lpstr>
      <vt:lpstr>Korolev</vt:lpstr>
      <vt:lpstr>TAN Garland</vt:lpstr>
      <vt:lpstr>Canva Sans Bold</vt:lpstr>
      <vt:lpstr>Arial</vt:lpstr>
      <vt:lpstr>TAN Garland Italics</vt:lpstr>
      <vt:lpstr>Calibri</vt:lpstr>
      <vt:lpstr>Canva Sans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1. Andere praat?</dc:title>
  <cp:lastModifiedBy>Olivia Lopez Calderon</cp:lastModifiedBy>
  <cp:revision>5</cp:revision>
  <dcterms:created xsi:type="dcterms:W3CDTF">2006-08-16T00:00:00Z</dcterms:created>
  <dcterms:modified xsi:type="dcterms:W3CDTF">2024-02-15T08:29:18Z</dcterms:modified>
  <dc:identifier>DAFtw6ATfj0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0x0101001A3E6B755381BF44B709ED40748726F8</vt:lpwstr>
  </property>
  <property fmtid="{D5CDD505-2E9C-101B-9397-08002B2CF9AE}" pid="3" name="Order">
    <vt:r8>74600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