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comment1.xml" ContentType="application/vnd.openxmlformats-officedocument.presentationml.comments+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4"/>
    <p:sldMasterId id="2147483681" r:id="rId5"/>
  </p:sldMasterIdLst>
  <p:notesMasterIdLst>
    <p:notesMasterId r:id="rId28"/>
  </p:notesMasterIdLst>
  <p:handoutMasterIdLst>
    <p:handoutMasterId r:id="rId29"/>
  </p:handoutMasterIdLst>
  <p:sldIdLst>
    <p:sldId id="634" r:id="rId6"/>
    <p:sldId id="644" r:id="rId7"/>
    <p:sldId id="643" r:id="rId8"/>
    <p:sldId id="642" r:id="rId9"/>
    <p:sldId id="641" r:id="rId10"/>
    <p:sldId id="640" r:id="rId11"/>
    <p:sldId id="639" r:id="rId12"/>
    <p:sldId id="638" r:id="rId13"/>
    <p:sldId id="637" r:id="rId14"/>
    <p:sldId id="636" r:id="rId15"/>
    <p:sldId id="260" r:id="rId16"/>
    <p:sldId id="262" r:id="rId17"/>
    <p:sldId id="261" r:id="rId18"/>
    <p:sldId id="626" r:id="rId19"/>
    <p:sldId id="264" r:id="rId20"/>
    <p:sldId id="645" r:id="rId21"/>
    <p:sldId id="612" r:id="rId22"/>
    <p:sldId id="265" r:id="rId23"/>
    <p:sldId id="647" r:id="rId24"/>
    <p:sldId id="646" r:id="rId25"/>
    <p:sldId id="632" r:id="rId26"/>
    <p:sldId id="268" r:id="rId2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initials="" lastIdx="6" clrIdx="0"/>
  <p:cmAuthor id="1" name="Valérie Lehouck" initials="VL" lastIdx="2" clrIdx="1">
    <p:extLst>
      <p:ext uri="{19B8F6BF-5375-455C-9EA6-DF929625EA0E}">
        <p15:presenceInfo xmlns:p15="http://schemas.microsoft.com/office/powerpoint/2012/main" userId="S::valele@arteveldehs.be::33dc25de-1bf1-46df-b6d9-d9ee0d43103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hiddenSlides="1"/>
  <p:clrMru>
    <a:srgbClr val="8DAF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48C2B0-6068-426C-948B-8D9382033E52}" v="1" dt="2022-06-15T07:25:54.337"/>
    <p1510:client id="{38F8619F-471F-6794-9254-B528989D53AC}" v="53" dt="2022-06-28T13:00:45.493"/>
    <p1510:client id="{6EEF49A1-AD3F-E6F8-6100-BAF1993A65E8}" v="8" dt="2022-08-24T20:29:00.790"/>
    <p1510:client id="{72A36CF9-E762-5C60-2069-B692AF60AF2E}" v="253" dt="2022-06-28T18:56:48.722"/>
    <p1510:client id="{82E09E74-A2C7-123B-2FBD-0DCC802A5430}" v="1" dt="2022-06-29T07:32:46.696"/>
    <p1510:client id="{B215A0EA-D515-3C58-0D8F-12BFF65AB6DB}" v="10" dt="2022-07-07T12:52:06.981"/>
    <p1510:client id="{BEFC530A-2469-9FC9-3152-478312F5CB96}" v="23" dt="2022-08-25T09:12:49.246"/>
  </p1510:revLst>
</p1510:revInfo>
</file>

<file path=ppt/tableStyles.xml><?xml version="1.0" encoding="utf-8"?>
<a:tblStyleLst xmlns:a="http://schemas.openxmlformats.org/drawingml/2006/main" def="{07F9BD7A-27FD-4D51-A681-036C8FCE5765}">
  <a:tblStyle styleId="{07F9BD7A-27FD-4D51-A681-036C8FCE5765}"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9A27DBF-EE9A-4A29-87D7-2FFF252D18D0}"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353" autoAdjust="0"/>
  </p:normalViewPr>
  <p:slideViewPr>
    <p:cSldViewPr snapToGrid="0">
      <p:cViewPr varScale="1">
        <p:scale>
          <a:sx n="63" d="100"/>
          <a:sy n="63" d="100"/>
        </p:scale>
        <p:origin x="1782" y="5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lérie Lehouck" userId="S::valele@arteveldehs.be::33dc25de-1bf1-46df-b6d9-d9ee0d43103e" providerId="AD" clId="Web-{72A36CF9-E762-5C60-2069-B692AF60AF2E}"/>
    <pc:docChg chg="addSld delSld modSld sldOrd">
      <pc:chgData name="Valérie Lehouck" userId="S::valele@arteveldehs.be::33dc25de-1bf1-46df-b6d9-d9ee0d43103e" providerId="AD" clId="Web-{72A36CF9-E762-5C60-2069-B692AF60AF2E}" dt="2022-06-28T18:56:48.722" v="886" actId="20577"/>
      <pc:docMkLst>
        <pc:docMk/>
      </pc:docMkLst>
      <pc:sldChg chg="modNotes">
        <pc:chgData name="Valérie Lehouck" userId="S::valele@arteveldehs.be::33dc25de-1bf1-46df-b6d9-d9ee0d43103e" providerId="AD" clId="Web-{72A36CF9-E762-5C60-2069-B692AF60AF2E}" dt="2022-06-28T14:18:43.634" v="427"/>
        <pc:sldMkLst>
          <pc:docMk/>
          <pc:sldMk cId="0" sldId="260"/>
        </pc:sldMkLst>
      </pc:sldChg>
      <pc:sldChg chg="ord modNotes">
        <pc:chgData name="Valérie Lehouck" userId="S::valele@arteveldehs.be::33dc25de-1bf1-46df-b6d9-d9ee0d43103e" providerId="AD" clId="Web-{72A36CF9-E762-5C60-2069-B692AF60AF2E}" dt="2022-06-28T14:24:26.080" v="607"/>
        <pc:sldMkLst>
          <pc:docMk/>
          <pc:sldMk cId="0" sldId="261"/>
        </pc:sldMkLst>
      </pc:sldChg>
      <pc:sldChg chg="ord modNotes">
        <pc:chgData name="Valérie Lehouck" userId="S::valele@arteveldehs.be::33dc25de-1bf1-46df-b6d9-d9ee0d43103e" providerId="AD" clId="Web-{72A36CF9-E762-5C60-2069-B692AF60AF2E}" dt="2022-06-28T14:22:38.823" v="528"/>
        <pc:sldMkLst>
          <pc:docMk/>
          <pc:sldMk cId="0" sldId="262"/>
        </pc:sldMkLst>
      </pc:sldChg>
      <pc:sldChg chg="del modNotes">
        <pc:chgData name="Valérie Lehouck" userId="S::valele@arteveldehs.be::33dc25de-1bf1-46df-b6d9-d9ee0d43103e" providerId="AD" clId="Web-{72A36CF9-E762-5C60-2069-B692AF60AF2E}" dt="2022-06-28T14:48:26.806" v="845"/>
        <pc:sldMkLst>
          <pc:docMk/>
          <pc:sldMk cId="0" sldId="263"/>
        </pc:sldMkLst>
      </pc:sldChg>
      <pc:sldChg chg="ord">
        <pc:chgData name="Valérie Lehouck" userId="S::valele@arteveldehs.be::33dc25de-1bf1-46df-b6d9-d9ee0d43103e" providerId="AD" clId="Web-{72A36CF9-E762-5C60-2069-B692AF60AF2E}" dt="2022-06-28T14:49:22.466" v="849"/>
        <pc:sldMkLst>
          <pc:docMk/>
          <pc:sldMk cId="0" sldId="264"/>
        </pc:sldMkLst>
      </pc:sldChg>
      <pc:sldChg chg="del modNotes">
        <pc:chgData name="Valérie Lehouck" userId="S::valele@arteveldehs.be::33dc25de-1bf1-46df-b6d9-d9ee0d43103e" providerId="AD" clId="Web-{72A36CF9-E762-5C60-2069-B692AF60AF2E}" dt="2022-06-28T14:48:26.806" v="844"/>
        <pc:sldMkLst>
          <pc:docMk/>
          <pc:sldMk cId="6248531" sldId="628"/>
        </pc:sldMkLst>
      </pc:sldChg>
      <pc:sldChg chg="del">
        <pc:chgData name="Valérie Lehouck" userId="S::valele@arteveldehs.be::33dc25de-1bf1-46df-b6d9-d9ee0d43103e" providerId="AD" clId="Web-{72A36CF9-E762-5C60-2069-B692AF60AF2E}" dt="2022-06-28T14:27:37.703" v="619"/>
        <pc:sldMkLst>
          <pc:docMk/>
          <pc:sldMk cId="1806088768" sldId="630"/>
        </pc:sldMkLst>
      </pc:sldChg>
      <pc:sldChg chg="ord">
        <pc:chgData name="Valérie Lehouck" userId="S::valele@arteveldehs.be::33dc25de-1bf1-46df-b6d9-d9ee0d43103e" providerId="AD" clId="Web-{72A36CF9-E762-5C60-2069-B692AF60AF2E}" dt="2022-06-28T14:48:47.198" v="848"/>
        <pc:sldMkLst>
          <pc:docMk/>
          <pc:sldMk cId="2426088908" sldId="632"/>
        </pc:sldMkLst>
      </pc:sldChg>
      <pc:sldChg chg="del modNotes">
        <pc:chgData name="Valérie Lehouck" userId="S::valele@arteveldehs.be::33dc25de-1bf1-46df-b6d9-d9ee0d43103e" providerId="AD" clId="Web-{72A36CF9-E762-5C60-2069-B692AF60AF2E}" dt="2022-06-28T14:28:04.845" v="621"/>
        <pc:sldMkLst>
          <pc:docMk/>
          <pc:sldMk cId="3907062115" sldId="635"/>
        </pc:sldMkLst>
      </pc:sldChg>
      <pc:sldChg chg="delCm modNotes">
        <pc:chgData name="Valérie Lehouck" userId="S::valele@arteveldehs.be::33dc25de-1bf1-46df-b6d9-d9ee0d43103e" providerId="AD" clId="Web-{72A36CF9-E762-5C60-2069-B692AF60AF2E}" dt="2022-06-28T14:16:18.468" v="351"/>
        <pc:sldMkLst>
          <pc:docMk/>
          <pc:sldMk cId="2385785625" sldId="636"/>
        </pc:sldMkLst>
      </pc:sldChg>
      <pc:sldChg chg="modNotes">
        <pc:chgData name="Valérie Lehouck" userId="S::valele@arteveldehs.be::33dc25de-1bf1-46df-b6d9-d9ee0d43103e" providerId="AD" clId="Web-{72A36CF9-E762-5C60-2069-B692AF60AF2E}" dt="2022-06-28T13:35:21.328" v="336"/>
        <pc:sldMkLst>
          <pc:docMk/>
          <pc:sldMk cId="3184978967" sldId="639"/>
        </pc:sldMkLst>
      </pc:sldChg>
      <pc:sldChg chg="modNotes">
        <pc:chgData name="Valérie Lehouck" userId="S::valele@arteveldehs.be::33dc25de-1bf1-46df-b6d9-d9ee0d43103e" providerId="AD" clId="Web-{72A36CF9-E762-5C60-2069-B692AF60AF2E}" dt="2022-06-28T13:27:26.845" v="311"/>
        <pc:sldMkLst>
          <pc:docMk/>
          <pc:sldMk cId="1409451557" sldId="640"/>
        </pc:sldMkLst>
      </pc:sldChg>
      <pc:sldChg chg="modSp modNotes">
        <pc:chgData name="Valérie Lehouck" userId="S::valele@arteveldehs.be::33dc25de-1bf1-46df-b6d9-d9ee0d43103e" providerId="AD" clId="Web-{72A36CF9-E762-5C60-2069-B692AF60AF2E}" dt="2022-06-28T14:26:04.696" v="611"/>
        <pc:sldMkLst>
          <pc:docMk/>
          <pc:sldMk cId="2061320568" sldId="642"/>
        </pc:sldMkLst>
        <pc:spChg chg="mod">
          <ac:chgData name="Valérie Lehouck" userId="S::valele@arteveldehs.be::33dc25de-1bf1-46df-b6d9-d9ee0d43103e" providerId="AD" clId="Web-{72A36CF9-E762-5C60-2069-B692AF60AF2E}" dt="2022-06-28T13:19:52.659" v="168" actId="20577"/>
          <ac:spMkLst>
            <pc:docMk/>
            <pc:sldMk cId="2061320568" sldId="642"/>
            <ac:spMk id="6" creationId="{3262800E-AB62-E871-F139-E8332EB1C9F7}"/>
          </ac:spMkLst>
        </pc:spChg>
      </pc:sldChg>
      <pc:sldChg chg="modSp modNotes">
        <pc:chgData name="Valérie Lehouck" userId="S::valele@arteveldehs.be::33dc25de-1bf1-46df-b6d9-d9ee0d43103e" providerId="AD" clId="Web-{72A36CF9-E762-5C60-2069-B692AF60AF2E}" dt="2022-06-28T13:26:13.264" v="279"/>
        <pc:sldMkLst>
          <pc:docMk/>
          <pc:sldMk cId="3613862226" sldId="644"/>
        </pc:sldMkLst>
        <pc:spChg chg="mod">
          <ac:chgData name="Valérie Lehouck" userId="S::valele@arteveldehs.be::33dc25de-1bf1-46df-b6d9-d9ee0d43103e" providerId="AD" clId="Web-{72A36CF9-E762-5C60-2069-B692AF60AF2E}" dt="2022-06-28T13:15:59.198" v="67" actId="20577"/>
          <ac:spMkLst>
            <pc:docMk/>
            <pc:sldMk cId="3613862226" sldId="644"/>
            <ac:spMk id="125" creationId="{00000000-0000-0000-0000-000000000000}"/>
          </ac:spMkLst>
        </pc:spChg>
      </pc:sldChg>
      <pc:sldChg chg="addSp delSp modSp add ord replId modNotes">
        <pc:chgData name="Valérie Lehouck" userId="S::valele@arteveldehs.be::33dc25de-1bf1-46df-b6d9-d9ee0d43103e" providerId="AD" clId="Web-{72A36CF9-E762-5C60-2069-B692AF60AF2E}" dt="2022-06-28T18:56:48.722" v="886" actId="20577"/>
        <pc:sldMkLst>
          <pc:docMk/>
          <pc:sldMk cId="1800772166" sldId="645"/>
        </pc:sldMkLst>
        <pc:spChg chg="add del">
          <ac:chgData name="Valérie Lehouck" userId="S::valele@arteveldehs.be::33dc25de-1bf1-46df-b6d9-d9ee0d43103e" providerId="AD" clId="Web-{72A36CF9-E762-5C60-2069-B692AF60AF2E}" dt="2022-06-28T14:43:22.722" v="771"/>
          <ac:spMkLst>
            <pc:docMk/>
            <pc:sldMk cId="1800772166" sldId="645"/>
            <ac:spMk id="19" creationId="{00000000-0000-0000-0000-000000000000}"/>
          </ac:spMkLst>
        </pc:spChg>
        <pc:spChg chg="mod">
          <ac:chgData name="Valérie Lehouck" userId="S::valele@arteveldehs.be::33dc25de-1bf1-46df-b6d9-d9ee0d43103e" providerId="AD" clId="Web-{72A36CF9-E762-5C60-2069-B692AF60AF2E}" dt="2022-06-28T18:56:48.722" v="886" actId="20577"/>
          <ac:spMkLst>
            <pc:docMk/>
            <pc:sldMk cId="1800772166" sldId="645"/>
            <ac:spMk id="201" creationId="{00000000-0000-0000-0000-000000000000}"/>
          </ac:spMkLst>
        </pc:spChg>
        <pc:picChg chg="add del mod">
          <ac:chgData name="Valérie Lehouck" userId="S::valele@arteveldehs.be::33dc25de-1bf1-46df-b6d9-d9ee0d43103e" providerId="AD" clId="Web-{72A36CF9-E762-5C60-2069-B692AF60AF2E}" dt="2022-06-28T14:41:54.732" v="756"/>
          <ac:picMkLst>
            <pc:docMk/>
            <pc:sldMk cId="1800772166" sldId="645"/>
            <ac:picMk id="2" creationId="{BCE129F3-DECD-629D-762E-F3DE755086B0}"/>
          </ac:picMkLst>
        </pc:picChg>
        <pc:picChg chg="add mod">
          <ac:chgData name="Valérie Lehouck" userId="S::valele@arteveldehs.be::33dc25de-1bf1-46df-b6d9-d9ee0d43103e" providerId="AD" clId="Web-{72A36CF9-E762-5C60-2069-B692AF60AF2E}" dt="2022-06-28T14:46:49.127" v="830" actId="1076"/>
          <ac:picMkLst>
            <pc:docMk/>
            <pc:sldMk cId="1800772166" sldId="645"/>
            <ac:picMk id="3" creationId="{F2679FCC-E3AE-19D3-F3E3-C6D8271F8822}"/>
          </ac:picMkLst>
        </pc:picChg>
        <pc:picChg chg="mod">
          <ac:chgData name="Valérie Lehouck" userId="S::valele@arteveldehs.be::33dc25de-1bf1-46df-b6d9-d9ee0d43103e" providerId="AD" clId="Web-{72A36CF9-E762-5C60-2069-B692AF60AF2E}" dt="2022-06-28T14:46:52.440" v="831" actId="1076"/>
          <ac:picMkLst>
            <pc:docMk/>
            <pc:sldMk cId="1800772166" sldId="645"/>
            <ac:picMk id="11" creationId="{49032D3D-E395-024C-995A-0C3F315FE05B}"/>
          </ac:picMkLst>
        </pc:picChg>
        <pc:picChg chg="del">
          <ac:chgData name="Valérie Lehouck" userId="S::valele@arteveldehs.be::33dc25de-1bf1-46df-b6d9-d9ee0d43103e" providerId="AD" clId="Web-{72A36CF9-E762-5C60-2069-B692AF60AF2E}" dt="2022-06-28T14:32:09.456" v="624"/>
          <ac:picMkLst>
            <pc:docMk/>
            <pc:sldMk cId="1800772166" sldId="645"/>
            <ac:picMk id="20" creationId="{00000000-0000-0000-0000-000000000000}"/>
          </ac:picMkLst>
        </pc:picChg>
      </pc:sldChg>
      <pc:sldChg chg="add">
        <pc:chgData name="Valérie Lehouck" userId="S::valele@arteveldehs.be::33dc25de-1bf1-46df-b6d9-d9ee0d43103e" providerId="AD" clId="Web-{72A36CF9-E762-5C60-2069-B692AF60AF2E}" dt="2022-06-28T14:48:38.588" v="846"/>
        <pc:sldMkLst>
          <pc:docMk/>
          <pc:sldMk cId="3307895005" sldId="646"/>
        </pc:sldMkLst>
      </pc:sldChg>
      <pc:sldChg chg="delSp add del replId">
        <pc:chgData name="Valérie Lehouck" userId="S::valele@arteveldehs.be::33dc25de-1bf1-46df-b6d9-d9ee0d43103e" providerId="AD" clId="Web-{72A36CF9-E762-5C60-2069-B692AF60AF2E}" dt="2022-06-28T14:32:17.191" v="627"/>
        <pc:sldMkLst>
          <pc:docMk/>
          <pc:sldMk cId="3626702906" sldId="646"/>
        </pc:sldMkLst>
        <pc:picChg chg="del">
          <ac:chgData name="Valérie Lehouck" userId="S::valele@arteveldehs.be::33dc25de-1bf1-46df-b6d9-d9ee0d43103e" providerId="AD" clId="Web-{72A36CF9-E762-5C60-2069-B692AF60AF2E}" dt="2022-06-28T14:32:13.691" v="626"/>
          <ac:picMkLst>
            <pc:docMk/>
            <pc:sldMk cId="3626702906" sldId="646"/>
            <ac:picMk id="20" creationId="{00000000-0000-0000-0000-000000000000}"/>
          </ac:picMkLst>
        </pc:picChg>
      </pc:sldChg>
      <pc:sldChg chg="add">
        <pc:chgData name="Valérie Lehouck" userId="S::valele@arteveldehs.be::33dc25de-1bf1-46df-b6d9-d9ee0d43103e" providerId="AD" clId="Web-{72A36CF9-E762-5C60-2069-B692AF60AF2E}" dt="2022-06-28T14:48:38.666" v="847"/>
        <pc:sldMkLst>
          <pc:docMk/>
          <pc:sldMk cId="2774283266" sldId="647"/>
        </pc:sldMkLst>
      </pc:sldChg>
    </pc:docChg>
  </pc:docChgLst>
  <pc:docChgLst>
    <pc:chgData name="Valérie Lehouck" userId="S::valele@arteveldehs.be::33dc25de-1bf1-46df-b6d9-d9ee0d43103e" providerId="AD" clId="Web-{82E09E74-A2C7-123B-2FBD-0DCC802A5430}"/>
    <pc:docChg chg="modSld">
      <pc:chgData name="Valérie Lehouck" userId="S::valele@arteveldehs.be::33dc25de-1bf1-46df-b6d9-d9ee0d43103e" providerId="AD" clId="Web-{82E09E74-A2C7-123B-2FBD-0DCC802A5430}" dt="2022-06-29T07:32:46.696" v="0" actId="1076"/>
      <pc:docMkLst>
        <pc:docMk/>
      </pc:docMkLst>
      <pc:sldChg chg="modSp">
        <pc:chgData name="Valérie Lehouck" userId="S::valele@arteveldehs.be::33dc25de-1bf1-46df-b6d9-d9ee0d43103e" providerId="AD" clId="Web-{82E09E74-A2C7-123B-2FBD-0DCC802A5430}" dt="2022-06-29T07:32:46.696" v="0" actId="1076"/>
        <pc:sldMkLst>
          <pc:docMk/>
          <pc:sldMk cId="1409451557" sldId="640"/>
        </pc:sldMkLst>
        <pc:spChg chg="mod">
          <ac:chgData name="Valérie Lehouck" userId="S::valele@arteveldehs.be::33dc25de-1bf1-46df-b6d9-d9ee0d43103e" providerId="AD" clId="Web-{82E09E74-A2C7-123B-2FBD-0DCC802A5430}" dt="2022-06-29T07:32:46.696" v="0" actId="1076"/>
          <ac:spMkLst>
            <pc:docMk/>
            <pc:sldMk cId="1409451557" sldId="640"/>
            <ac:spMk id="125" creationId="{00000000-0000-0000-0000-000000000000}"/>
          </ac:spMkLst>
        </pc:spChg>
      </pc:sldChg>
    </pc:docChg>
  </pc:docChgLst>
  <pc:docChgLst>
    <pc:chgData name="Valérie Lehouck" userId="S::valele@arteveldehs.be::33dc25de-1bf1-46df-b6d9-d9ee0d43103e" providerId="AD" clId="Web-{B215A0EA-D515-3C58-0D8F-12BFF65AB6DB}"/>
    <pc:docChg chg="modSld">
      <pc:chgData name="Valérie Lehouck" userId="S::valele@arteveldehs.be::33dc25de-1bf1-46df-b6d9-d9ee0d43103e" providerId="AD" clId="Web-{B215A0EA-D515-3C58-0D8F-12BFF65AB6DB}" dt="2022-07-07T12:52:06.981" v="194" actId="1076"/>
      <pc:docMkLst>
        <pc:docMk/>
      </pc:docMkLst>
      <pc:sldChg chg="modNotes">
        <pc:chgData name="Valérie Lehouck" userId="S::valele@arteveldehs.be::33dc25de-1bf1-46df-b6d9-d9ee0d43103e" providerId="AD" clId="Web-{B215A0EA-D515-3C58-0D8F-12BFF65AB6DB}" dt="2022-07-07T12:46:39.908" v="143"/>
        <pc:sldMkLst>
          <pc:docMk/>
          <pc:sldMk cId="0" sldId="260"/>
        </pc:sldMkLst>
      </pc:sldChg>
      <pc:sldChg chg="modSp">
        <pc:chgData name="Valérie Lehouck" userId="S::valele@arteveldehs.be::33dc25de-1bf1-46df-b6d9-d9ee0d43103e" providerId="AD" clId="Web-{B215A0EA-D515-3C58-0D8F-12BFF65AB6DB}" dt="2022-07-07T12:52:06.981" v="194" actId="1076"/>
        <pc:sldMkLst>
          <pc:docMk/>
          <pc:sldMk cId="3184978967" sldId="639"/>
        </pc:sldMkLst>
        <pc:spChg chg="mod">
          <ac:chgData name="Valérie Lehouck" userId="S::valele@arteveldehs.be::33dc25de-1bf1-46df-b6d9-d9ee0d43103e" providerId="AD" clId="Web-{B215A0EA-D515-3C58-0D8F-12BFF65AB6DB}" dt="2022-07-07T12:52:03.106" v="193" actId="14100"/>
          <ac:spMkLst>
            <pc:docMk/>
            <pc:sldMk cId="3184978967" sldId="639"/>
            <ac:spMk id="6" creationId="{3262800E-AB62-E871-F139-E8332EB1C9F7}"/>
          </ac:spMkLst>
        </pc:spChg>
        <pc:spChg chg="mod">
          <ac:chgData name="Valérie Lehouck" userId="S::valele@arteveldehs.be::33dc25de-1bf1-46df-b6d9-d9ee0d43103e" providerId="AD" clId="Web-{B215A0EA-D515-3C58-0D8F-12BFF65AB6DB}" dt="2022-07-07T12:52:06.981" v="194" actId="1076"/>
          <ac:spMkLst>
            <pc:docMk/>
            <pc:sldMk cId="3184978967" sldId="639"/>
            <ac:spMk id="125" creationId="{00000000-0000-0000-0000-000000000000}"/>
          </ac:spMkLst>
        </pc:spChg>
      </pc:sldChg>
      <pc:sldChg chg="modSp">
        <pc:chgData name="Valérie Lehouck" userId="S::valele@arteveldehs.be::33dc25de-1bf1-46df-b6d9-d9ee0d43103e" providerId="AD" clId="Web-{B215A0EA-D515-3C58-0D8F-12BFF65AB6DB}" dt="2022-07-07T12:51:54.355" v="192" actId="20577"/>
        <pc:sldMkLst>
          <pc:docMk/>
          <pc:sldMk cId="1409451557" sldId="640"/>
        </pc:sldMkLst>
        <pc:spChg chg="mod">
          <ac:chgData name="Valérie Lehouck" userId="S::valele@arteveldehs.be::33dc25de-1bf1-46df-b6d9-d9ee0d43103e" providerId="AD" clId="Web-{B215A0EA-D515-3C58-0D8F-12BFF65AB6DB}" dt="2022-07-07T12:51:54.355" v="192" actId="20577"/>
          <ac:spMkLst>
            <pc:docMk/>
            <pc:sldMk cId="1409451557" sldId="640"/>
            <ac:spMk id="6" creationId="{3262800E-AB62-E871-F139-E8332EB1C9F7}"/>
          </ac:spMkLst>
        </pc:spChg>
        <pc:spChg chg="mod">
          <ac:chgData name="Valérie Lehouck" userId="S::valele@arteveldehs.be::33dc25de-1bf1-46df-b6d9-d9ee0d43103e" providerId="AD" clId="Web-{B215A0EA-D515-3C58-0D8F-12BFF65AB6DB}" dt="2022-07-07T12:51:46.355" v="188" actId="1076"/>
          <ac:spMkLst>
            <pc:docMk/>
            <pc:sldMk cId="1409451557" sldId="640"/>
            <ac:spMk id="125" creationId="{00000000-0000-0000-0000-000000000000}"/>
          </ac:spMkLst>
        </pc:spChg>
      </pc:sldChg>
      <pc:sldChg chg="modNotes">
        <pc:chgData name="Valérie Lehouck" userId="S::valele@arteveldehs.be::33dc25de-1bf1-46df-b6d9-d9ee0d43103e" providerId="AD" clId="Web-{B215A0EA-D515-3C58-0D8F-12BFF65AB6DB}" dt="2022-07-07T12:51:41.261" v="187"/>
        <pc:sldMkLst>
          <pc:docMk/>
          <pc:sldMk cId="2774283266" sldId="647"/>
        </pc:sldMkLst>
      </pc:sldChg>
    </pc:docChg>
  </pc:docChgLst>
  <pc:docChgLst>
    <pc:chgData name="Valérie Lehouck" userId="S::valele@arteveldehs.be::33dc25de-1bf1-46df-b6d9-d9ee0d43103e" providerId="AD" clId="Web-{6EEF49A1-AD3F-E6F8-6100-BAF1993A65E8}"/>
    <pc:docChg chg="modSld">
      <pc:chgData name="Valérie Lehouck" userId="S::valele@arteveldehs.be::33dc25de-1bf1-46df-b6d9-d9ee0d43103e" providerId="AD" clId="Web-{6EEF49A1-AD3F-E6F8-6100-BAF1993A65E8}" dt="2022-08-24T20:29:00.790" v="5" actId="1076"/>
      <pc:docMkLst>
        <pc:docMk/>
      </pc:docMkLst>
      <pc:sldChg chg="addSp delSp modSp">
        <pc:chgData name="Valérie Lehouck" userId="S::valele@arteveldehs.be::33dc25de-1bf1-46df-b6d9-d9ee0d43103e" providerId="AD" clId="Web-{6EEF49A1-AD3F-E6F8-6100-BAF1993A65E8}" dt="2022-08-24T20:29:00.790" v="5" actId="1076"/>
        <pc:sldMkLst>
          <pc:docMk/>
          <pc:sldMk cId="3613862226" sldId="644"/>
        </pc:sldMkLst>
        <pc:picChg chg="add del mod">
          <ac:chgData name="Valérie Lehouck" userId="S::valele@arteveldehs.be::33dc25de-1bf1-46df-b6d9-d9ee0d43103e" providerId="AD" clId="Web-{6EEF49A1-AD3F-E6F8-6100-BAF1993A65E8}" dt="2022-08-24T20:28:28.600" v="3"/>
          <ac:picMkLst>
            <pc:docMk/>
            <pc:sldMk cId="3613862226" sldId="644"/>
            <ac:picMk id="2" creationId="{68EB79F9-55B6-314B-849C-7019644D4DBD}"/>
          </ac:picMkLst>
        </pc:picChg>
        <pc:picChg chg="add mod">
          <ac:chgData name="Valérie Lehouck" userId="S::valele@arteveldehs.be::33dc25de-1bf1-46df-b6d9-d9ee0d43103e" providerId="AD" clId="Web-{6EEF49A1-AD3F-E6F8-6100-BAF1993A65E8}" dt="2022-08-24T20:29:00.790" v="5" actId="1076"/>
          <ac:picMkLst>
            <pc:docMk/>
            <pc:sldMk cId="3613862226" sldId="644"/>
            <ac:picMk id="3" creationId="{301377D3-7F2D-E23B-A54A-5F9BE97713D9}"/>
          </ac:picMkLst>
        </pc:picChg>
        <pc:picChg chg="del">
          <ac:chgData name="Valérie Lehouck" userId="S::valele@arteveldehs.be::33dc25de-1bf1-46df-b6d9-d9ee0d43103e" providerId="AD" clId="Web-{6EEF49A1-AD3F-E6F8-6100-BAF1993A65E8}" dt="2022-08-24T20:28:18.646" v="0"/>
          <ac:picMkLst>
            <pc:docMk/>
            <pc:sldMk cId="3613862226" sldId="644"/>
            <ac:picMk id="19" creationId="{50834193-64F7-48FA-8BA0-1B54065F2DEF}"/>
          </ac:picMkLst>
        </pc:picChg>
      </pc:sldChg>
    </pc:docChg>
  </pc:docChgLst>
  <pc:docChgLst>
    <pc:chgData name="Valérie Lehouck" userId="S::valele@arteveldehs.be::33dc25de-1bf1-46df-b6d9-d9ee0d43103e" providerId="AD" clId="Web-{BEFC530A-2469-9FC9-3152-478312F5CB96}"/>
    <pc:docChg chg="modSld">
      <pc:chgData name="Valérie Lehouck" userId="S::valele@arteveldehs.be::33dc25de-1bf1-46df-b6d9-d9ee0d43103e" providerId="AD" clId="Web-{BEFC530A-2469-9FC9-3152-478312F5CB96}" dt="2022-08-25T09:12:49.246" v="20"/>
      <pc:docMkLst>
        <pc:docMk/>
      </pc:docMkLst>
      <pc:sldChg chg="delSp">
        <pc:chgData name="Valérie Lehouck" userId="S::valele@arteveldehs.be::33dc25de-1bf1-46df-b6d9-d9ee0d43103e" providerId="AD" clId="Web-{BEFC530A-2469-9FC9-3152-478312F5CB96}" dt="2022-08-25T09:12:15.995" v="7"/>
        <pc:sldMkLst>
          <pc:docMk/>
          <pc:sldMk cId="0" sldId="260"/>
        </pc:sldMkLst>
        <pc:picChg chg="del">
          <ac:chgData name="Valérie Lehouck" userId="S::valele@arteveldehs.be::33dc25de-1bf1-46df-b6d9-d9ee0d43103e" providerId="AD" clId="Web-{BEFC530A-2469-9FC9-3152-478312F5CB96}" dt="2022-08-25T09:12:15.995" v="7"/>
          <ac:picMkLst>
            <pc:docMk/>
            <pc:sldMk cId="0" sldId="260"/>
            <ac:picMk id="19" creationId="{50834193-64F7-48FA-8BA0-1B54065F2DEF}"/>
          </ac:picMkLst>
        </pc:picChg>
      </pc:sldChg>
      <pc:sldChg chg="delSp">
        <pc:chgData name="Valérie Lehouck" userId="S::valele@arteveldehs.be::33dc25de-1bf1-46df-b6d9-d9ee0d43103e" providerId="AD" clId="Web-{BEFC530A-2469-9FC9-3152-478312F5CB96}" dt="2022-08-25T09:12:20.386" v="9"/>
        <pc:sldMkLst>
          <pc:docMk/>
          <pc:sldMk cId="0" sldId="261"/>
        </pc:sldMkLst>
        <pc:picChg chg="del">
          <ac:chgData name="Valérie Lehouck" userId="S::valele@arteveldehs.be::33dc25de-1bf1-46df-b6d9-d9ee0d43103e" providerId="AD" clId="Web-{BEFC530A-2469-9FC9-3152-478312F5CB96}" dt="2022-08-25T09:12:20.386" v="9"/>
          <ac:picMkLst>
            <pc:docMk/>
            <pc:sldMk cId="0" sldId="261"/>
            <ac:picMk id="7" creationId="{B22F7189-9F80-4AA9-BF02-236D5814853F}"/>
          </ac:picMkLst>
        </pc:picChg>
      </pc:sldChg>
      <pc:sldChg chg="delSp">
        <pc:chgData name="Valérie Lehouck" userId="S::valele@arteveldehs.be::33dc25de-1bf1-46df-b6d9-d9ee0d43103e" providerId="AD" clId="Web-{BEFC530A-2469-9FC9-3152-478312F5CB96}" dt="2022-08-25T09:12:18.214" v="8"/>
        <pc:sldMkLst>
          <pc:docMk/>
          <pc:sldMk cId="0" sldId="262"/>
        </pc:sldMkLst>
        <pc:picChg chg="del">
          <ac:chgData name="Valérie Lehouck" userId="S::valele@arteveldehs.be::33dc25de-1bf1-46df-b6d9-d9ee0d43103e" providerId="AD" clId="Web-{BEFC530A-2469-9FC9-3152-478312F5CB96}" dt="2022-08-25T09:12:18.214" v="8"/>
          <ac:picMkLst>
            <pc:docMk/>
            <pc:sldMk cId="0" sldId="262"/>
            <ac:picMk id="18" creationId="{49E733A4-4BEA-4D57-BF59-6BE033678A1D}"/>
          </ac:picMkLst>
        </pc:picChg>
      </pc:sldChg>
      <pc:sldChg chg="delSp">
        <pc:chgData name="Valérie Lehouck" userId="S::valele@arteveldehs.be::33dc25de-1bf1-46df-b6d9-d9ee0d43103e" providerId="AD" clId="Web-{BEFC530A-2469-9FC9-3152-478312F5CB96}" dt="2022-08-25T09:12:25.480" v="11"/>
        <pc:sldMkLst>
          <pc:docMk/>
          <pc:sldMk cId="0" sldId="264"/>
        </pc:sldMkLst>
        <pc:picChg chg="del">
          <ac:chgData name="Valérie Lehouck" userId="S::valele@arteveldehs.be::33dc25de-1bf1-46df-b6d9-d9ee0d43103e" providerId="AD" clId="Web-{BEFC530A-2469-9FC9-3152-478312F5CB96}" dt="2022-08-25T09:12:25.480" v="11"/>
          <ac:picMkLst>
            <pc:docMk/>
            <pc:sldMk cId="0" sldId="264"/>
            <ac:picMk id="8" creationId="{2073080F-986E-4209-ABA5-77EAC5EF668D}"/>
          </ac:picMkLst>
        </pc:picChg>
      </pc:sldChg>
      <pc:sldChg chg="delSp">
        <pc:chgData name="Valérie Lehouck" userId="S::valele@arteveldehs.be::33dc25de-1bf1-46df-b6d9-d9ee0d43103e" providerId="AD" clId="Web-{BEFC530A-2469-9FC9-3152-478312F5CB96}" dt="2022-08-25T09:12:34.339" v="14"/>
        <pc:sldMkLst>
          <pc:docMk/>
          <pc:sldMk cId="0" sldId="265"/>
        </pc:sldMkLst>
        <pc:picChg chg="del">
          <ac:chgData name="Valérie Lehouck" userId="S::valele@arteveldehs.be::33dc25de-1bf1-46df-b6d9-d9ee0d43103e" providerId="AD" clId="Web-{BEFC530A-2469-9FC9-3152-478312F5CB96}" dt="2022-08-25T09:12:34.339" v="14"/>
          <ac:picMkLst>
            <pc:docMk/>
            <pc:sldMk cId="0" sldId="265"/>
            <ac:picMk id="7" creationId="{F13A69DE-F815-4810-AB38-AE8D41B18F6D}"/>
          </ac:picMkLst>
        </pc:picChg>
      </pc:sldChg>
      <pc:sldChg chg="delSp">
        <pc:chgData name="Valérie Lehouck" userId="S::valele@arteveldehs.be::33dc25de-1bf1-46df-b6d9-d9ee0d43103e" providerId="AD" clId="Web-{BEFC530A-2469-9FC9-3152-478312F5CB96}" dt="2022-08-25T09:12:49.246" v="20"/>
        <pc:sldMkLst>
          <pc:docMk/>
          <pc:sldMk cId="0" sldId="268"/>
        </pc:sldMkLst>
        <pc:picChg chg="del">
          <ac:chgData name="Valérie Lehouck" userId="S::valele@arteveldehs.be::33dc25de-1bf1-46df-b6d9-d9ee0d43103e" providerId="AD" clId="Web-{BEFC530A-2469-9FC9-3152-478312F5CB96}" dt="2022-08-25T09:12:49.246" v="20"/>
          <ac:picMkLst>
            <pc:docMk/>
            <pc:sldMk cId="0" sldId="268"/>
            <ac:picMk id="11" creationId="{9235BF77-550D-4F70-AA52-424056718DB2}"/>
          </ac:picMkLst>
        </pc:picChg>
      </pc:sldChg>
      <pc:sldChg chg="delSp">
        <pc:chgData name="Valérie Lehouck" userId="S::valele@arteveldehs.be::33dc25de-1bf1-46df-b6d9-d9ee0d43103e" providerId="AD" clId="Web-{BEFC530A-2469-9FC9-3152-478312F5CB96}" dt="2022-08-25T09:12:32.324" v="13"/>
        <pc:sldMkLst>
          <pc:docMk/>
          <pc:sldMk cId="614447327" sldId="612"/>
        </pc:sldMkLst>
        <pc:picChg chg="del">
          <ac:chgData name="Valérie Lehouck" userId="S::valele@arteveldehs.be::33dc25de-1bf1-46df-b6d9-d9ee0d43103e" providerId="AD" clId="Web-{BEFC530A-2469-9FC9-3152-478312F5CB96}" dt="2022-08-25T09:12:32.324" v="13"/>
          <ac:picMkLst>
            <pc:docMk/>
            <pc:sldMk cId="614447327" sldId="612"/>
            <ac:picMk id="16" creationId="{C48E2D16-103E-4791-AA2E-0DFAA8BFAFB6}"/>
          </ac:picMkLst>
        </pc:picChg>
      </pc:sldChg>
      <pc:sldChg chg="delSp">
        <pc:chgData name="Valérie Lehouck" userId="S::valele@arteveldehs.be::33dc25de-1bf1-46df-b6d9-d9ee0d43103e" providerId="AD" clId="Web-{BEFC530A-2469-9FC9-3152-478312F5CB96}" dt="2022-08-25T09:12:23.011" v="10"/>
        <pc:sldMkLst>
          <pc:docMk/>
          <pc:sldMk cId="233070742" sldId="626"/>
        </pc:sldMkLst>
        <pc:picChg chg="del">
          <ac:chgData name="Valérie Lehouck" userId="S::valele@arteveldehs.be::33dc25de-1bf1-46df-b6d9-d9ee0d43103e" providerId="AD" clId="Web-{BEFC530A-2469-9FC9-3152-478312F5CB96}" dt="2022-08-25T09:12:23.011" v="10"/>
          <ac:picMkLst>
            <pc:docMk/>
            <pc:sldMk cId="233070742" sldId="626"/>
            <ac:picMk id="25" creationId="{83D7865F-AD52-457E-973E-70FC6EEF9123}"/>
          </ac:picMkLst>
        </pc:picChg>
      </pc:sldChg>
      <pc:sldChg chg="delSp">
        <pc:chgData name="Valérie Lehouck" userId="S::valele@arteveldehs.be::33dc25de-1bf1-46df-b6d9-d9ee0d43103e" providerId="AD" clId="Web-{BEFC530A-2469-9FC9-3152-478312F5CB96}" dt="2022-08-25T09:12:40.043" v="16"/>
        <pc:sldMkLst>
          <pc:docMk/>
          <pc:sldMk cId="2426088908" sldId="632"/>
        </pc:sldMkLst>
        <pc:picChg chg="del">
          <ac:chgData name="Valérie Lehouck" userId="S::valele@arteveldehs.be::33dc25de-1bf1-46df-b6d9-d9ee0d43103e" providerId="AD" clId="Web-{BEFC530A-2469-9FC9-3152-478312F5CB96}" dt="2022-08-25T09:12:40.043" v="16"/>
          <ac:picMkLst>
            <pc:docMk/>
            <pc:sldMk cId="2426088908" sldId="632"/>
            <ac:picMk id="7" creationId="{F13A69DE-F815-4810-AB38-AE8D41B18F6D}"/>
          </ac:picMkLst>
        </pc:picChg>
      </pc:sldChg>
      <pc:sldChg chg="addSp modSp">
        <pc:chgData name="Valérie Lehouck" userId="S::valele@arteveldehs.be::33dc25de-1bf1-46df-b6d9-d9ee0d43103e" providerId="AD" clId="Web-{BEFC530A-2469-9FC9-3152-478312F5CB96}" dt="2022-08-25T09:11:57.682" v="2" actId="1076"/>
        <pc:sldMkLst>
          <pc:docMk/>
          <pc:sldMk cId="3765144094" sldId="634"/>
        </pc:sldMkLst>
        <pc:picChg chg="add mod">
          <ac:chgData name="Valérie Lehouck" userId="S::valele@arteveldehs.be::33dc25de-1bf1-46df-b6d9-d9ee0d43103e" providerId="AD" clId="Web-{BEFC530A-2469-9FC9-3152-478312F5CB96}" dt="2022-08-25T09:11:57.682" v="2" actId="1076"/>
          <ac:picMkLst>
            <pc:docMk/>
            <pc:sldMk cId="3765144094" sldId="634"/>
            <ac:picMk id="5" creationId="{F46CCFB4-794D-7890-D85C-F488C5B84754}"/>
          </ac:picMkLst>
        </pc:picChg>
      </pc:sldChg>
      <pc:sldChg chg="delSp">
        <pc:chgData name="Valérie Lehouck" userId="S::valele@arteveldehs.be::33dc25de-1bf1-46df-b6d9-d9ee0d43103e" providerId="AD" clId="Web-{BEFC530A-2469-9FC9-3152-478312F5CB96}" dt="2022-08-25T09:12:12.745" v="6"/>
        <pc:sldMkLst>
          <pc:docMk/>
          <pc:sldMk cId="3068554955" sldId="638"/>
        </pc:sldMkLst>
        <pc:picChg chg="del">
          <ac:chgData name="Valérie Lehouck" userId="S::valele@arteveldehs.be::33dc25de-1bf1-46df-b6d9-d9ee0d43103e" providerId="AD" clId="Web-{BEFC530A-2469-9FC9-3152-478312F5CB96}" dt="2022-08-25T09:12:12.745" v="6"/>
          <ac:picMkLst>
            <pc:docMk/>
            <pc:sldMk cId="3068554955" sldId="638"/>
            <ac:picMk id="19" creationId="{50834193-64F7-48FA-8BA0-1B54065F2DEF}"/>
          </ac:picMkLst>
        </pc:picChg>
      </pc:sldChg>
      <pc:sldChg chg="delSp">
        <pc:chgData name="Valérie Lehouck" userId="S::valele@arteveldehs.be::33dc25de-1bf1-46df-b6d9-d9ee0d43103e" providerId="AD" clId="Web-{BEFC530A-2469-9FC9-3152-478312F5CB96}" dt="2022-08-25T09:12:08.792" v="5"/>
        <pc:sldMkLst>
          <pc:docMk/>
          <pc:sldMk cId="3184978967" sldId="639"/>
        </pc:sldMkLst>
        <pc:picChg chg="del">
          <ac:chgData name="Valérie Lehouck" userId="S::valele@arteveldehs.be::33dc25de-1bf1-46df-b6d9-d9ee0d43103e" providerId="AD" clId="Web-{BEFC530A-2469-9FC9-3152-478312F5CB96}" dt="2022-08-25T09:12:08.792" v="5"/>
          <ac:picMkLst>
            <pc:docMk/>
            <pc:sldMk cId="3184978967" sldId="639"/>
            <ac:picMk id="19" creationId="{50834193-64F7-48FA-8BA0-1B54065F2DEF}"/>
          </ac:picMkLst>
        </pc:picChg>
      </pc:sldChg>
      <pc:sldChg chg="delSp">
        <pc:chgData name="Valérie Lehouck" userId="S::valele@arteveldehs.be::33dc25de-1bf1-46df-b6d9-d9ee0d43103e" providerId="AD" clId="Web-{BEFC530A-2469-9FC9-3152-478312F5CB96}" dt="2022-08-25T09:12:06.213" v="4"/>
        <pc:sldMkLst>
          <pc:docMk/>
          <pc:sldMk cId="1409451557" sldId="640"/>
        </pc:sldMkLst>
        <pc:picChg chg="del">
          <ac:chgData name="Valérie Lehouck" userId="S::valele@arteveldehs.be::33dc25de-1bf1-46df-b6d9-d9ee0d43103e" providerId="AD" clId="Web-{BEFC530A-2469-9FC9-3152-478312F5CB96}" dt="2022-08-25T09:12:06.213" v="4"/>
          <ac:picMkLst>
            <pc:docMk/>
            <pc:sldMk cId="1409451557" sldId="640"/>
            <ac:picMk id="19" creationId="{50834193-64F7-48FA-8BA0-1B54065F2DEF}"/>
          </ac:picMkLst>
        </pc:picChg>
      </pc:sldChg>
      <pc:sldChg chg="delSp">
        <pc:chgData name="Valérie Lehouck" userId="S::valele@arteveldehs.be::33dc25de-1bf1-46df-b6d9-d9ee0d43103e" providerId="AD" clId="Web-{BEFC530A-2469-9FC9-3152-478312F5CB96}" dt="2022-08-25T09:12:02.213" v="3"/>
        <pc:sldMkLst>
          <pc:docMk/>
          <pc:sldMk cId="2061320568" sldId="642"/>
        </pc:sldMkLst>
        <pc:picChg chg="del">
          <ac:chgData name="Valérie Lehouck" userId="S::valele@arteveldehs.be::33dc25de-1bf1-46df-b6d9-d9ee0d43103e" providerId="AD" clId="Web-{BEFC530A-2469-9FC9-3152-478312F5CB96}" dt="2022-08-25T09:12:02.213" v="3"/>
          <ac:picMkLst>
            <pc:docMk/>
            <pc:sldMk cId="2061320568" sldId="642"/>
            <ac:picMk id="19" creationId="{50834193-64F7-48FA-8BA0-1B54065F2DEF}"/>
          </ac:picMkLst>
        </pc:picChg>
      </pc:sldChg>
      <pc:sldChg chg="delSp">
        <pc:chgData name="Valérie Lehouck" userId="S::valele@arteveldehs.be::33dc25de-1bf1-46df-b6d9-d9ee0d43103e" providerId="AD" clId="Web-{BEFC530A-2469-9FC9-3152-478312F5CB96}" dt="2022-08-25T09:11:41.869" v="0"/>
        <pc:sldMkLst>
          <pc:docMk/>
          <pc:sldMk cId="3613862226" sldId="644"/>
        </pc:sldMkLst>
        <pc:picChg chg="del">
          <ac:chgData name="Valérie Lehouck" userId="S::valele@arteveldehs.be::33dc25de-1bf1-46df-b6d9-d9ee0d43103e" providerId="AD" clId="Web-{BEFC530A-2469-9FC9-3152-478312F5CB96}" dt="2022-08-25T09:11:41.869" v="0"/>
          <ac:picMkLst>
            <pc:docMk/>
            <pc:sldMk cId="3613862226" sldId="644"/>
            <ac:picMk id="3" creationId="{301377D3-7F2D-E23B-A54A-5F9BE97713D9}"/>
          </ac:picMkLst>
        </pc:picChg>
      </pc:sldChg>
      <pc:sldChg chg="delSp">
        <pc:chgData name="Valérie Lehouck" userId="S::valele@arteveldehs.be::33dc25de-1bf1-46df-b6d9-d9ee0d43103e" providerId="AD" clId="Web-{BEFC530A-2469-9FC9-3152-478312F5CB96}" dt="2022-08-25T09:12:28.761" v="12"/>
        <pc:sldMkLst>
          <pc:docMk/>
          <pc:sldMk cId="1800772166" sldId="645"/>
        </pc:sldMkLst>
        <pc:picChg chg="del">
          <ac:chgData name="Valérie Lehouck" userId="S::valele@arteveldehs.be::33dc25de-1bf1-46df-b6d9-d9ee0d43103e" providerId="AD" clId="Web-{BEFC530A-2469-9FC9-3152-478312F5CB96}" dt="2022-08-25T09:12:28.761" v="12"/>
          <ac:picMkLst>
            <pc:docMk/>
            <pc:sldMk cId="1800772166" sldId="645"/>
            <ac:picMk id="8" creationId="{2073080F-986E-4209-ABA5-77EAC5EF668D}"/>
          </ac:picMkLst>
        </pc:picChg>
      </pc:sldChg>
      <pc:sldChg chg="addSp delSp modSp">
        <pc:chgData name="Valérie Lehouck" userId="S::valele@arteveldehs.be::33dc25de-1bf1-46df-b6d9-d9ee0d43103e" providerId="AD" clId="Web-{BEFC530A-2469-9FC9-3152-478312F5CB96}" dt="2022-08-25T09:12:46.715" v="19"/>
        <pc:sldMkLst>
          <pc:docMk/>
          <pc:sldMk cId="3307895005" sldId="646"/>
        </pc:sldMkLst>
        <pc:spChg chg="add del mod">
          <ac:chgData name="Valérie Lehouck" userId="S::valele@arteveldehs.be::33dc25de-1bf1-46df-b6d9-d9ee0d43103e" providerId="AD" clId="Web-{BEFC530A-2469-9FC9-3152-478312F5CB96}" dt="2022-08-25T09:12:44.715" v="18"/>
          <ac:spMkLst>
            <pc:docMk/>
            <pc:sldMk cId="3307895005" sldId="646"/>
            <ac:spMk id="3" creationId="{8AC26AEE-2AF8-EE8C-7CDB-0D3A10E02E16}"/>
          </ac:spMkLst>
        </pc:spChg>
        <pc:spChg chg="add del">
          <ac:chgData name="Valérie Lehouck" userId="S::valele@arteveldehs.be::33dc25de-1bf1-46df-b6d9-d9ee0d43103e" providerId="AD" clId="Web-{BEFC530A-2469-9FC9-3152-478312F5CB96}" dt="2022-08-25T09:12:44.715" v="18"/>
          <ac:spMkLst>
            <pc:docMk/>
            <pc:sldMk cId="3307895005" sldId="646"/>
            <ac:spMk id="11" creationId="{E61E58D5-F432-4D11-BC07-837C66E31DD0}"/>
          </ac:spMkLst>
        </pc:spChg>
        <pc:picChg chg="del">
          <ac:chgData name="Valérie Lehouck" userId="S::valele@arteveldehs.be::33dc25de-1bf1-46df-b6d9-d9ee0d43103e" providerId="AD" clId="Web-{BEFC530A-2469-9FC9-3152-478312F5CB96}" dt="2022-08-25T09:12:46.715" v="19"/>
          <ac:picMkLst>
            <pc:docMk/>
            <pc:sldMk cId="3307895005" sldId="646"/>
            <ac:picMk id="25" creationId="{83D7865F-AD52-457E-973E-70FC6EEF9123}"/>
          </ac:picMkLst>
        </pc:picChg>
      </pc:sldChg>
      <pc:sldChg chg="delSp">
        <pc:chgData name="Valérie Lehouck" userId="S::valele@arteveldehs.be::33dc25de-1bf1-46df-b6d9-d9ee0d43103e" providerId="AD" clId="Web-{BEFC530A-2469-9FC9-3152-478312F5CB96}" dt="2022-08-25T09:12:36.574" v="15"/>
        <pc:sldMkLst>
          <pc:docMk/>
          <pc:sldMk cId="2774283266" sldId="647"/>
        </pc:sldMkLst>
        <pc:picChg chg="del">
          <ac:chgData name="Valérie Lehouck" userId="S::valele@arteveldehs.be::33dc25de-1bf1-46df-b6d9-d9ee0d43103e" providerId="AD" clId="Web-{BEFC530A-2469-9FC9-3152-478312F5CB96}" dt="2022-08-25T09:12:36.574" v="15"/>
          <ac:picMkLst>
            <pc:docMk/>
            <pc:sldMk cId="2774283266" sldId="647"/>
            <ac:picMk id="25" creationId="{83D7865F-AD52-457E-973E-70FC6EEF9123}"/>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0" dt="2018-10-10T11:46:19.962" idx="6">
    <p:pos x="6000" y="0"/>
    <p:text>nummering ? 6 na 4 ? of ook 4 vermelden als aanvulling ?
-Brigitte Pycke</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8B46013-485D-B947-BA27-D4C1258BD17A}" type="datetimeFigureOut">
              <a:rPr lang="nl-NL" smtClean="0"/>
              <a:t>25-8-2022</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7375D64-BD03-E644-962F-6C30F349DDA1}" type="slidenum">
              <a:rPr lang="nl-NL" smtClean="0"/>
              <a:t>‹nr.›</a:t>
            </a:fld>
            <a:endParaRPr lang="nl-NL"/>
          </a:p>
        </p:txBody>
      </p:sp>
    </p:spTree>
    <p:extLst>
      <p:ext uri="{BB962C8B-B14F-4D97-AF65-F5344CB8AC3E}">
        <p14:creationId xmlns:p14="http://schemas.microsoft.com/office/powerpoint/2010/main" val="17100484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nl-NL"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14735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sdgs.be/sites/default/files/content/brochure_sdgs_nl_nr.pdf"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lesgevenvoorenoverduurzaamheid.be/hoofdstuk-1/15-duurzame-ontwikkeling-begripsbepaling/152-allerhande-kaders-voor-duurzame-ontwikkeling/1524-het-5p-model"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carbonbrief.org/mapped-how-climate-change-affects-extreme-weather-around-the-world"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gapminder.org/tools/#$model$markers$bubble$encoding$size$data$concept=sm_pop_refg_or&amp;source=wdi&amp;space@=country&amp;=time;;&amp;scale$domain:null&amp;type:null&amp;zoomed:null;;&amp;frame$value=2020;;;;;&amp;chart-type=map&amp;url=v1"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brhttps:/www.mo.be/wereldblog/van-probleem-naar-kans-migratie-tijden-van-klimaatverandering"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thenewhumanitarian.org/analysis/2021/4/26/the-climate-displacement-crisis-has-a-neglected-flipside" TargetMode="External"/><Relationship Id="rId5" Type="http://schemas.openxmlformats.org/officeDocument/2006/relationships/hyperlink" Target="https://www.thenewhumanitarian.org/analysis/2022/2/22/conversation-about-climate-change-migration" TargetMode="External"/><Relationship Id="rId4" Type="http://schemas.openxmlformats.org/officeDocument/2006/relationships/hyperlink" Target="https://11.be/verhalen/klimaatvluchtelingen-bestaan-niet"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mo.be/wereldblog/van-probleem-naar-kans-migratie-tijden-van-klimaatveranderin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nl.wiktionary.org/wiki/ontheemde"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brhttps:/www.mo.be/wereldblog/van-probleem-naar-kans-migratie-tijden-van-klimaatverandering"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ea.org/sankey/"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s://ourworldindata.org/grapher/co2-income-level" TargetMode="External"/><Relationship Id="rId4" Type="http://schemas.openxmlformats.org/officeDocument/2006/relationships/hyperlink" Target="https://ourworldindata.org/grapher/global-primary-energy?stackMode=relative&amp;country=~OWID_WRL"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 leerlingen moeten </a:t>
            </a:r>
            <a:r>
              <a:rPr lang="nl-BE" b="1" dirty="0"/>
              <a:t>twee begrippen </a:t>
            </a:r>
            <a:r>
              <a:rPr lang="nl-BE" dirty="0"/>
              <a:t>uit het filmpje halen.</a:t>
            </a:r>
            <a:endParaRPr lang="nl-NL" dirty="0"/>
          </a:p>
          <a:p>
            <a:pPr marL="171450" indent="-171450">
              <a:buChar char="•"/>
            </a:pPr>
            <a:r>
              <a:rPr lang="nl-BE" err="1"/>
              <a:t>Klimaatscrisis</a:t>
            </a:r>
            <a:endParaRPr lang="nl-BE"/>
          </a:p>
          <a:p>
            <a:pPr marL="171450" indent="-171450">
              <a:buChar char="•"/>
            </a:pPr>
            <a:r>
              <a:rPr lang="nl-BE" dirty="0" err="1"/>
              <a:t>Klimaatlingen</a:t>
            </a:r>
            <a:r>
              <a:rPr lang="nl-BE" dirty="0"/>
              <a:t> (mensen op de vlucht voor gevolgen klimaatcrisis)--&gt; zeg erbij: welke rechten hebben klimaatvluchtelingen/migratie?</a:t>
            </a:r>
          </a:p>
          <a:p>
            <a:pPr indent="0"/>
            <a:r>
              <a:rPr lang="nl-BE" dirty="0"/>
              <a:t>- Noteren links en rechts van het bord - naar verwijzen tijdens les (</a:t>
            </a:r>
            <a:r>
              <a:rPr lang="nl-BE" dirty="0" err="1"/>
              <a:t>cf</a:t>
            </a:r>
            <a:r>
              <a:rPr lang="nl-BE" dirty="0"/>
              <a:t> links = oorzaak, rechts = gevolg, net zoals bij A3)</a:t>
            </a:r>
          </a:p>
          <a:p>
            <a:r>
              <a:rPr lang="nl-BE" dirty="0"/>
              <a:t>Daarna uitdelen foto's: vragen wat zie je, waar? + hypothese mondeling laten delen voor je fiche uitdeelt</a:t>
            </a:r>
          </a:p>
          <a:p>
            <a:endParaRPr lang="nl-BE"/>
          </a:p>
        </p:txBody>
      </p:sp>
      <p:sp>
        <p:nvSpPr>
          <p:cNvPr id="4" name="Tijdelijke aanduiding voor dianumm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nl-NL" sz="1200" b="0" i="0" u="none" strike="noStrike" cap="none" smtClean="0">
                <a:solidFill>
                  <a:schemeClr val="dk1"/>
                </a:solidFill>
                <a:latin typeface="Calibri"/>
                <a:ea typeface="Calibri"/>
                <a:cs typeface="Calibri"/>
                <a:sym typeface="Calibri"/>
              </a:rPr>
              <a:t>1</a:t>
            </a:fld>
            <a:endParaRPr lang="nl-NL"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2191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nl-NL" b="1" dirty="0">
                <a:latin typeface="Arial"/>
                <a:ea typeface="Arial"/>
                <a:cs typeface="Arial"/>
                <a:sym typeface="Arial"/>
              </a:rPr>
              <a:t>Materiaal:</a:t>
            </a:r>
          </a:p>
          <a:p>
            <a:pPr marL="0" indent="0"/>
            <a:r>
              <a:rPr lang="nl-NL" b="1" dirty="0">
                <a:latin typeface="Arial"/>
                <a:ea typeface="Arial"/>
                <a:cs typeface="Arial"/>
                <a:sym typeface="Arial"/>
              </a:rPr>
              <a:t>Deel de foto's uit en de flappen</a:t>
            </a:r>
            <a:endParaRPr lang="nl-NL" b="1" dirty="0">
              <a:latin typeface="Arial"/>
              <a:ea typeface="Arial"/>
              <a:cs typeface="Arial"/>
            </a:endParaRPr>
          </a:p>
          <a:p>
            <a:pPr marL="0" indent="0"/>
            <a:endParaRPr lang="nl-NL" b="1" dirty="0">
              <a:latin typeface="Arial"/>
              <a:ea typeface="Arial"/>
              <a:cs typeface="Arial"/>
              <a:sym typeface="Arial"/>
            </a:endParaRPr>
          </a:p>
          <a:p>
            <a:pPr marL="0" indent="0"/>
            <a:r>
              <a:rPr lang="nl-NL" b="1" dirty="0">
                <a:latin typeface="Arial"/>
                <a:ea typeface="Arial"/>
                <a:cs typeface="Arial"/>
                <a:sym typeface="Arial"/>
              </a:rPr>
              <a:t>Begeleiding</a:t>
            </a:r>
            <a:endParaRPr lang="nl-NL" sz="1200" b="1" i="0" u="none" strike="noStrike" cap="none" dirty="0">
              <a:solidFill>
                <a:schemeClr val="dk1"/>
              </a:solidFill>
              <a:latin typeface="Arial"/>
              <a:ea typeface="Arial"/>
              <a:cs typeface="Arial"/>
            </a:endParaRPr>
          </a:p>
          <a:p>
            <a:pPr marL="0" indent="0"/>
            <a:r>
              <a:rPr lang="nl-NL" dirty="0"/>
              <a:t>WAT zie je?</a:t>
            </a:r>
          </a:p>
          <a:p>
            <a:pPr marL="0" indent="0"/>
            <a:r>
              <a:rPr lang="nl-NL" sz="1200" b="0" i="0" u="none" strike="noStrike" cap="none" dirty="0">
                <a:solidFill>
                  <a:schemeClr val="dk1"/>
                </a:solidFill>
                <a:latin typeface="Arial"/>
                <a:ea typeface="Arial"/>
                <a:cs typeface="Arial"/>
                <a:sym typeface="Arial"/>
              </a:rPr>
              <a:t>De </a:t>
            </a:r>
            <a:r>
              <a:rPr lang="nl-NL" sz="1200" b="0" i="0" u="none" strike="noStrike" cap="none" dirty="0" err="1">
                <a:solidFill>
                  <a:schemeClr val="dk1"/>
                </a:solidFill>
                <a:latin typeface="Arial"/>
                <a:ea typeface="Arial"/>
                <a:cs typeface="Arial"/>
                <a:sym typeface="Arial"/>
              </a:rPr>
              <a:t>lln</a:t>
            </a:r>
            <a:r>
              <a:rPr lang="nl-NL" sz="1200" b="0" i="0" u="none" strike="noStrike" cap="none" dirty="0">
                <a:solidFill>
                  <a:schemeClr val="dk1"/>
                </a:solidFill>
                <a:latin typeface="Arial"/>
                <a:ea typeface="Arial"/>
                <a:cs typeface="Arial"/>
                <a:sym typeface="Arial"/>
              </a:rPr>
              <a:t> </a:t>
            </a:r>
            <a:r>
              <a:rPr lang="nl-NL" dirty="0">
                <a:latin typeface="Arial"/>
                <a:ea typeface="Arial"/>
                <a:cs typeface="Arial"/>
                <a:sym typeface="Arial"/>
              </a:rPr>
              <a:t>leggen de foto centraal en </a:t>
            </a:r>
            <a:r>
              <a:rPr lang="nl-NL" sz="1200" b="0" i="0" u="none" strike="noStrike" cap="none" dirty="0">
                <a:solidFill>
                  <a:schemeClr val="dk1"/>
                </a:solidFill>
                <a:latin typeface="Arial"/>
                <a:ea typeface="Arial"/>
                <a:cs typeface="Arial"/>
                <a:sym typeface="Arial"/>
              </a:rPr>
              <a:t>beschrijven wat ze zien op de foto</a:t>
            </a:r>
            <a:r>
              <a:rPr lang="nl-NL" dirty="0">
                <a:latin typeface="Arial"/>
                <a:cs typeface="Arial"/>
                <a:sym typeface="Arial"/>
              </a:rPr>
              <a:t> </a:t>
            </a:r>
            <a:r>
              <a:rPr lang="nl-NL" dirty="0">
                <a:sym typeface="Arial"/>
              </a:rPr>
              <a:t>(bv rook, mondmaskers, een rode lucht, vissen op het droge, vrouwen en kinderen met pakketten op hun hoofd, …)</a:t>
            </a:r>
            <a:r>
              <a:rPr lang="nl-NL" dirty="0">
                <a:latin typeface="Arial"/>
                <a:ea typeface="Arial"/>
                <a:cs typeface="Arial"/>
                <a:sym typeface="Arial"/>
              </a:rPr>
              <a:t> </a:t>
            </a:r>
            <a:endParaRPr lang="nl-NL" sz="1200" b="0" i="0" u="none" strike="noStrike" cap="none" dirty="0">
              <a:solidFill>
                <a:schemeClr val="dk1"/>
              </a:solidFill>
              <a:latin typeface="Arial"/>
              <a:ea typeface="Arial"/>
              <a:cs typeface="Arial"/>
            </a:endParaRPr>
          </a:p>
          <a:p>
            <a:pPr marL="0" indent="0"/>
            <a:r>
              <a:rPr lang="nl-NL" sz="1200" b="0" i="0" u="none" strike="noStrike" cap="none" dirty="0">
                <a:solidFill>
                  <a:schemeClr val="dk1"/>
                </a:solidFill>
                <a:latin typeface="Arial"/>
                <a:ea typeface="Arial"/>
                <a:cs typeface="Arial"/>
                <a:sym typeface="Arial"/>
              </a:rPr>
              <a:t>Welke problemen kun je hieraan linken? (</a:t>
            </a:r>
            <a:r>
              <a:rPr lang="nl-NL" sz="1200" b="0" i="0" u="none" strike="noStrike" cap="none" dirty="0" err="1">
                <a:solidFill>
                  <a:schemeClr val="dk1"/>
                </a:solidFill>
                <a:latin typeface="Arial"/>
                <a:ea typeface="Arial"/>
                <a:cs typeface="Arial"/>
                <a:sym typeface="Arial"/>
              </a:rPr>
              <a:t>lln</a:t>
            </a:r>
            <a:r>
              <a:rPr lang="nl-NL" sz="1200" b="0" i="0" u="none" strike="noStrike" cap="none" dirty="0">
                <a:solidFill>
                  <a:schemeClr val="dk1"/>
                </a:solidFill>
                <a:latin typeface="Arial"/>
                <a:ea typeface="Arial"/>
                <a:cs typeface="Arial"/>
                <a:sym typeface="Arial"/>
              </a:rPr>
              <a:t> zoeken linken met </a:t>
            </a:r>
            <a:r>
              <a:rPr lang="nl-NL" dirty="0">
                <a:latin typeface="Arial"/>
                <a:ea typeface="Arial"/>
                <a:cs typeface="Arial"/>
                <a:sym typeface="Arial"/>
              </a:rPr>
              <a:t>de klimaatcrisis</a:t>
            </a:r>
            <a:r>
              <a:rPr lang="nl-NL" sz="1200" b="0" i="0" u="none" strike="noStrike" cap="none" dirty="0">
                <a:solidFill>
                  <a:schemeClr val="dk1"/>
                </a:solidFill>
                <a:latin typeface="Arial"/>
                <a:ea typeface="Arial"/>
                <a:cs typeface="Arial"/>
                <a:sym typeface="Arial"/>
              </a:rPr>
              <a:t> en migratie)</a:t>
            </a:r>
            <a:r>
              <a:rPr lang="nl-NL" dirty="0">
                <a:latin typeface="Arial"/>
                <a:ea typeface="Arial"/>
                <a:cs typeface="Arial"/>
                <a:sym typeface="Arial"/>
              </a:rPr>
              <a:t> --&gt; laat </a:t>
            </a:r>
            <a:r>
              <a:rPr lang="nl-NL" dirty="0" err="1">
                <a:latin typeface="Arial"/>
                <a:ea typeface="Arial"/>
                <a:cs typeface="Arial"/>
                <a:sym typeface="Arial"/>
              </a:rPr>
              <a:t>lln</a:t>
            </a:r>
            <a:r>
              <a:rPr lang="nl-NL" dirty="0">
                <a:latin typeface="Arial"/>
                <a:ea typeface="Arial"/>
                <a:cs typeface="Arial"/>
                <a:sym typeface="Arial"/>
              </a:rPr>
              <a:t> deze noteren op een post-it centraal op de flap  (5-luik)</a:t>
            </a:r>
            <a:endParaRPr lang="nl-NL" sz="1200" b="0" i="0" u="none" strike="noStrike" cap="none" dirty="0">
              <a:solidFill>
                <a:schemeClr val="dk1"/>
              </a:solidFill>
              <a:ea typeface="Arial"/>
            </a:endParaRPr>
          </a:p>
          <a:p>
            <a:pPr marL="0" marR="0" lvl="0" indent="0" algn="l" rtl="0">
              <a:lnSpc>
                <a:spcPct val="100000"/>
              </a:lnSpc>
              <a:spcBef>
                <a:spcPts val="0"/>
              </a:spcBef>
              <a:spcAft>
                <a:spcPts val="0"/>
              </a:spcAft>
              <a:buClr>
                <a:srgbClr val="000000"/>
              </a:buClr>
              <a:buSzPts val="1400"/>
              <a:buFont typeface="Arial"/>
              <a:buNone/>
            </a:pPr>
            <a:r>
              <a:rPr lang="nl-NL" sz="1200" b="0" i="0" u="none" strike="noStrike" cap="none" dirty="0">
                <a:solidFill>
                  <a:schemeClr val="dk1"/>
                </a:solidFill>
                <a:latin typeface="Arial"/>
                <a:ea typeface="Arial"/>
                <a:cs typeface="Arial"/>
                <a:sym typeface="Arial"/>
              </a:rPr>
              <a:t>Diverse waarnemingen en problemen worden genoteerd in de middelste kolom</a:t>
            </a:r>
            <a:r>
              <a:rPr lang="nl-NL" sz="1200" b="0" i="0" u="none" strike="noStrike" cap="none" baseline="0" dirty="0">
                <a:solidFill>
                  <a:schemeClr val="dk1"/>
                </a:solidFill>
                <a:latin typeface="Arial"/>
                <a:ea typeface="Arial"/>
                <a:cs typeface="Arial"/>
                <a:sym typeface="Arial"/>
              </a:rPr>
              <a:t> rond de foto (</a:t>
            </a:r>
            <a:r>
              <a:rPr lang="nl-NL" sz="1200" b="0" i="0" u="none" strike="noStrike" cap="none" dirty="0">
                <a:solidFill>
                  <a:schemeClr val="dk1"/>
                </a:solidFill>
                <a:latin typeface="Arial"/>
                <a:ea typeface="Arial"/>
                <a:cs typeface="Arial"/>
                <a:sym typeface="Arial"/>
              </a:rPr>
              <a:t>eerst kort individueel, op GELE post-its, en dan uitwisselen; </a:t>
            </a:r>
            <a:r>
              <a:rPr lang="nl-NL" sz="1200" b="0" i="0" u="none" strike="noStrike" cap="none" baseline="0" dirty="0">
                <a:solidFill>
                  <a:schemeClr val="dk1"/>
                </a:solidFill>
                <a:latin typeface="Arial"/>
                <a:ea typeface="Arial"/>
                <a:cs typeface="Arial"/>
                <a:sym typeface="Arial"/>
              </a:rPr>
              <a:t>1 probleem per gele pos-</a:t>
            </a:r>
            <a:r>
              <a:rPr lang="nl-NL" sz="1200" b="0" i="0" u="none" strike="noStrike" cap="none" baseline="0" dirty="0" err="1">
                <a:solidFill>
                  <a:schemeClr val="dk1"/>
                </a:solidFill>
                <a:latin typeface="Arial"/>
                <a:ea typeface="Arial"/>
                <a:cs typeface="Arial"/>
                <a:sym typeface="Arial"/>
              </a:rPr>
              <a:t>it</a:t>
            </a:r>
            <a:r>
              <a:rPr lang="nl-NL" dirty="0">
                <a:latin typeface="Arial"/>
                <a:ea typeface="Arial"/>
                <a:cs typeface="Arial"/>
                <a:sym typeface="Arial"/>
              </a:rPr>
              <a:t>):</a:t>
            </a:r>
            <a:endParaRPr lang="nl-NL" sz="1200" b="0" i="0" u="none" strike="noStrike" cap="none" baseline="0" dirty="0">
              <a:solidFill>
                <a:schemeClr val="dk1"/>
              </a:solidFill>
              <a:latin typeface="Arial"/>
              <a:ea typeface="Arial"/>
              <a:cs typeface="Arial"/>
            </a:endParaRPr>
          </a:p>
          <a:p>
            <a:pPr marL="0" marR="0" lvl="0" indent="0" algn="l">
              <a:lnSpc>
                <a:spcPct val="100000"/>
              </a:lnSpc>
              <a:spcBef>
                <a:spcPts val="0"/>
              </a:spcBef>
              <a:spcAft>
                <a:spcPts val="0"/>
              </a:spcAft>
              <a:buSzPts val="1400"/>
              <a:buFont typeface="Arial"/>
              <a:buNone/>
            </a:pPr>
            <a:endParaRPr lang="nl-NL" sz="1200" b="0" i="0" u="none" strike="noStrike" cap="none" baseline="0" dirty="0">
              <a:solidFill>
                <a:schemeClr val="dk1"/>
              </a:solidFill>
              <a:latin typeface="Arial"/>
              <a:ea typeface="Arial"/>
              <a:cs typeface="Arial"/>
            </a:endParaRPr>
          </a:p>
          <a:p>
            <a:pPr marL="0" marR="0" lvl="0" indent="0" algn="l" rtl="0">
              <a:lnSpc>
                <a:spcPct val="100000"/>
              </a:lnSpc>
              <a:spcBef>
                <a:spcPts val="0"/>
              </a:spcBef>
              <a:spcAft>
                <a:spcPts val="0"/>
              </a:spcAft>
              <a:buClr>
                <a:srgbClr val="000000"/>
              </a:buClr>
              <a:buSzPts val="1400"/>
              <a:buFont typeface="Arial"/>
              <a:buNone/>
            </a:pPr>
            <a:r>
              <a:rPr lang="nl-NL" sz="1200" b="0" i="0" u="none" strike="noStrike" cap="none" baseline="0" dirty="0">
                <a:solidFill>
                  <a:schemeClr val="dk1"/>
                </a:solidFill>
                <a:latin typeface="Arial"/>
                <a:cs typeface="Arial"/>
                <a:sym typeface="Arial"/>
              </a:rPr>
              <a:t>WAAR zou dit probleem zich kunnen voordoen?</a:t>
            </a:r>
            <a:endParaRPr lang="nl-NL" sz="1200" b="0" i="0" u="none" strike="noStrike" cap="none" baseline="0" dirty="0">
              <a:solidFill>
                <a:schemeClr val="dk1"/>
              </a:solidFill>
              <a:latin typeface="Arial"/>
              <a:cs typeface="Arial"/>
            </a:endParaRPr>
          </a:p>
          <a:p>
            <a:pPr marL="0" marR="0" lvl="0" indent="0" algn="l" rtl="0">
              <a:lnSpc>
                <a:spcPct val="100000"/>
              </a:lnSpc>
              <a:spcBef>
                <a:spcPts val="0"/>
              </a:spcBef>
              <a:spcAft>
                <a:spcPts val="0"/>
              </a:spcAft>
              <a:buClr>
                <a:srgbClr val="000000"/>
              </a:buClr>
              <a:buSzPts val="1400"/>
              <a:buFont typeface="Arial"/>
              <a:buNone/>
            </a:pPr>
            <a:endParaRPr lang="nl-NL" sz="1200" b="0" i="0" u="none" strike="noStrike" cap="none" baseline="0">
              <a:solidFill>
                <a:schemeClr val="dk1"/>
              </a:solidFill>
              <a:latin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nl-BE" sz="1800" b="0" i="0" dirty="0">
                <a:solidFill>
                  <a:srgbClr val="000000"/>
                </a:solidFill>
                <a:effectLst/>
              </a:rPr>
              <a:t>WIE is er volgens jou getroffen? [</a:t>
            </a:r>
            <a:r>
              <a:rPr lang="nl-BE" sz="1800" b="0" i="0" dirty="0" err="1">
                <a:solidFill>
                  <a:srgbClr val="000000"/>
                </a:solidFill>
                <a:effectLst/>
              </a:rPr>
              <a:t>Evt</a:t>
            </a:r>
            <a:r>
              <a:rPr lang="nl-BE" sz="1800" b="0" i="0" dirty="0">
                <a:solidFill>
                  <a:srgbClr val="000000"/>
                </a:solidFill>
                <a:effectLst/>
              </a:rPr>
              <a:t> kaartjes maken visser/boer/dorpeling/stedeling/man achter computer/bouwvakker/kind/... ]</a:t>
            </a:r>
            <a:endParaRPr lang="nl-NL" sz="1200" b="0" i="0" u="none" strike="noStrike" cap="none" baseline="0" dirty="0">
              <a:solidFill>
                <a:schemeClr val="dk1"/>
              </a:solidFill>
              <a:cs typeface="Arial"/>
              <a:sym typeface="Arial"/>
            </a:endParaRPr>
          </a:p>
          <a:p>
            <a:pPr marL="0" marR="0" lvl="0" indent="0" algn="l">
              <a:lnSpc>
                <a:spcPct val="100000"/>
              </a:lnSpc>
              <a:spcBef>
                <a:spcPts val="0"/>
              </a:spcBef>
              <a:spcAft>
                <a:spcPts val="0"/>
              </a:spcAft>
              <a:buSzPts val="1400"/>
              <a:buFont typeface="Arial"/>
              <a:buNone/>
            </a:pPr>
            <a:endParaRPr lang="nl-BE" sz="1800" b="0" i="0" u="none" strike="noStrike" cap="none" baseline="0" dirty="0">
              <a:solidFill>
                <a:schemeClr val="dk1"/>
              </a:solidFill>
            </a:endParaRPr>
          </a:p>
          <a:p>
            <a:pPr marL="0" indent="0"/>
            <a:r>
              <a:rPr lang="nl-BE" sz="1800" dirty="0"/>
              <a:t>Leerlingen kunnen ook al starten met zoeken naar oorzaken en gevolgen, en dit  noteren op de linkse en rechtse kolom. Tijdens dit proces gaat de leerkracht rond om alles in goede banen te lijden. Ondertussen deel je de fiches uit als achtergrondbron, zodat de eigen ideeën kunnen worden aangevuld vanuit literatuur (leg de fiche voorlopig nog omgedraaid; de leerlingen mogen deze omdraaien van zodra er geen spontane ideeën meer komen).</a:t>
            </a:r>
          </a:p>
          <a:p>
            <a:pPr marL="0" indent="0"/>
            <a:endParaRPr lang="nl-NL">
              <a:latin typeface="Arial"/>
              <a:cs typeface="Arial"/>
            </a:endParaRPr>
          </a:p>
          <a:p>
            <a:pPr marL="0" indent="0"/>
            <a:endParaRPr lang="nl-NL"/>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sz="1200" b="1" i="0" u="none" strike="noStrike" cap="none" dirty="0">
                <a:solidFill>
                  <a:schemeClr val="dk1"/>
                </a:solidFill>
                <a:effectLst/>
                <a:latin typeface="Calibri"/>
                <a:ea typeface="Calibri"/>
                <a:cs typeface="Calibri"/>
                <a:sym typeface="Calibri"/>
              </a:rPr>
              <a:t>Begeleiding</a:t>
            </a:r>
            <a:endParaRPr lang="nl-NL" sz="1200" b="0" i="0" u="none" strike="noStrike" cap="none" dirty="0">
              <a:solidFill>
                <a:schemeClr val="dk1"/>
              </a:solidFill>
              <a:effectLst/>
              <a:latin typeface="Calibri"/>
              <a:ea typeface="Calibri"/>
              <a:cs typeface="Calibri"/>
              <a:sym typeface="Calibri"/>
            </a:endParaRPr>
          </a:p>
          <a:p>
            <a:r>
              <a:rPr lang="nl-NL" sz="1200" b="0" i="0" u="none" strike="noStrike" cap="none" dirty="0">
                <a:solidFill>
                  <a:schemeClr val="dk1"/>
                </a:solidFill>
                <a:effectLst/>
                <a:latin typeface="Calibri"/>
                <a:ea typeface="Calibri"/>
                <a:cs typeface="Calibri"/>
                <a:sym typeface="Calibri"/>
              </a:rPr>
              <a:t>Kies één centraal probleem.</a:t>
            </a:r>
            <a:endParaRPr lang="nl-NL" sz="1200" b="0" i="0" u="none" strike="noStrike" cap="none" dirty="0">
              <a:solidFill>
                <a:schemeClr val="dk1"/>
              </a:solidFill>
              <a:effectLst/>
              <a:latin typeface="Calibri"/>
              <a:ea typeface="Calibri"/>
              <a:cs typeface="Calibri"/>
            </a:endParaRPr>
          </a:p>
          <a:p>
            <a:r>
              <a:rPr lang="nl-NL" sz="1200" b="0" i="0" u="none" strike="noStrike" cap="none" dirty="0">
                <a:solidFill>
                  <a:schemeClr val="dk1"/>
                </a:solidFill>
                <a:effectLst/>
                <a:latin typeface="Calibri"/>
                <a:ea typeface="Calibri"/>
                <a:cs typeface="Calibri"/>
                <a:sym typeface="Calibri"/>
              </a:rPr>
              <a:t>Het centrale probleem wordt in de </a:t>
            </a:r>
            <a:r>
              <a:rPr lang="nl-NL" sz="1200" b="0" i="0" u="none" strike="noStrike" cap="none" dirty="0" err="1">
                <a:solidFill>
                  <a:schemeClr val="dk1"/>
                </a:solidFill>
                <a:effectLst/>
                <a:latin typeface="Calibri"/>
                <a:ea typeface="Calibri"/>
                <a:cs typeface="Calibri"/>
                <a:sym typeface="Calibri"/>
              </a:rPr>
              <a:t>middenste</a:t>
            </a:r>
            <a:r>
              <a:rPr lang="nl-NL" sz="1200" b="0" i="0" u="none" strike="noStrike" cap="none" dirty="0">
                <a:solidFill>
                  <a:schemeClr val="dk1"/>
                </a:solidFill>
                <a:effectLst/>
                <a:latin typeface="Calibri"/>
                <a:ea typeface="Calibri"/>
                <a:cs typeface="Calibri"/>
                <a:sym typeface="Calibri"/>
              </a:rPr>
              <a:t> kolom geplaatst.</a:t>
            </a:r>
            <a:endParaRPr lang="nl-NL" sz="1200" b="0" i="0" u="none" strike="noStrike" cap="none" dirty="0">
              <a:solidFill>
                <a:schemeClr val="dk1"/>
              </a:solidFill>
              <a:effectLst/>
              <a:latin typeface="Calibri"/>
              <a:ea typeface="Calibri"/>
              <a:cs typeface="Calibri"/>
            </a:endParaRPr>
          </a:p>
          <a:p>
            <a:r>
              <a:rPr lang="nl-NL" sz="1200" b="0" i="0" u="none" strike="noStrike" cap="none" dirty="0">
                <a:solidFill>
                  <a:schemeClr val="dk1"/>
                </a:solidFill>
                <a:effectLst/>
                <a:latin typeface="Calibri"/>
                <a:ea typeface="Calibri"/>
                <a:cs typeface="Calibri"/>
                <a:sym typeface="Calibri"/>
              </a:rPr>
              <a:t>Andere post- </a:t>
            </a:r>
            <a:r>
              <a:rPr lang="nl-NL" sz="1200" b="0" i="0" u="none" strike="noStrike" cap="none" dirty="0" err="1">
                <a:solidFill>
                  <a:schemeClr val="dk1"/>
                </a:solidFill>
                <a:effectLst/>
                <a:latin typeface="Calibri"/>
                <a:ea typeface="Calibri"/>
                <a:cs typeface="Calibri"/>
                <a:sym typeface="Calibri"/>
              </a:rPr>
              <a:t>its</a:t>
            </a:r>
            <a:r>
              <a:rPr lang="nl-NL" sz="1200" b="0" i="0" u="none" strike="noStrike" cap="none" dirty="0">
                <a:solidFill>
                  <a:schemeClr val="dk1"/>
                </a:solidFill>
                <a:effectLst/>
                <a:latin typeface="Calibri"/>
                <a:ea typeface="Calibri"/>
                <a:cs typeface="Calibri"/>
                <a:sym typeface="Calibri"/>
              </a:rPr>
              <a:t> worden </a:t>
            </a:r>
            <a:r>
              <a:rPr lang="nl-NL" sz="1200" b="0" i="0" u="none" strike="noStrike" cap="none" dirty="0" err="1">
                <a:solidFill>
                  <a:schemeClr val="dk1"/>
                </a:solidFill>
                <a:effectLst/>
                <a:latin typeface="Calibri"/>
                <a:ea typeface="Calibri"/>
                <a:cs typeface="Calibri"/>
                <a:sym typeface="Calibri"/>
              </a:rPr>
              <a:t>opgekleefd</a:t>
            </a:r>
            <a:r>
              <a:rPr lang="nl-NL" sz="1200" b="0" i="0" u="none" strike="noStrike" cap="none" dirty="0">
                <a:solidFill>
                  <a:schemeClr val="dk1"/>
                </a:solidFill>
                <a:effectLst/>
                <a:latin typeface="Calibri"/>
                <a:ea typeface="Calibri"/>
                <a:cs typeface="Calibri"/>
                <a:sym typeface="Calibri"/>
              </a:rPr>
              <a:t> (of verplaatst) bij oorzaken en gevolgen</a:t>
            </a:r>
            <a:r>
              <a:rPr lang="nl-NL" dirty="0"/>
              <a:t>, vanuit eigen voorkennis en op aparte post-its. Post-its kunnen worden verplaatst of verdubbeld naargelang inzichten die komen (bv sommige aspecten zijn zowel gevolg als oorzaak)</a:t>
            </a:r>
          </a:p>
          <a:p>
            <a:r>
              <a:rPr lang="nl-NL" sz="1200" b="0" i="0" u="none" strike="noStrike" cap="none" dirty="0">
                <a:solidFill>
                  <a:schemeClr val="dk1"/>
                </a:solidFill>
                <a:effectLst/>
                <a:latin typeface="Calibri"/>
                <a:ea typeface="Calibri"/>
                <a:cs typeface="Calibri"/>
                <a:sym typeface="Calibri"/>
              </a:rPr>
              <a:t>De </a:t>
            </a:r>
            <a:r>
              <a:rPr lang="nl-NL" dirty="0" err="1"/>
              <a:t>lln</a:t>
            </a:r>
            <a:r>
              <a:rPr lang="nl-NL" sz="1200" b="0" i="0" u="none" strike="noStrike" cap="none" dirty="0">
                <a:solidFill>
                  <a:schemeClr val="dk1"/>
                </a:solidFill>
                <a:effectLst/>
                <a:latin typeface="Calibri"/>
                <a:ea typeface="Calibri"/>
                <a:cs typeface="Calibri"/>
                <a:sym typeface="Calibri"/>
              </a:rPr>
              <a:t> maken verbindingen duidelijk door ze aan te duiden op het blad (kan ook over kolommen heen).</a:t>
            </a:r>
            <a:endParaRPr lang="nl-NL" sz="1200" b="0" i="0" u="none" strike="noStrike" cap="none" dirty="0">
              <a:solidFill>
                <a:schemeClr val="dk1"/>
              </a:solidFill>
              <a:effectLst/>
              <a:latin typeface="Calibri"/>
              <a:ea typeface="Calibri"/>
              <a:cs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Arial"/>
              <a:ea typeface="Arial"/>
              <a:cs typeface="Arial"/>
              <a:sym typeface="Arial"/>
            </a:endParaRPr>
          </a:p>
        </p:txBody>
      </p:sp>
      <p:sp>
        <p:nvSpPr>
          <p:cNvPr id="149" name="Google Shape;14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sz="1200" b="1" i="0" u="none" strike="noStrike" cap="none" dirty="0">
                <a:solidFill>
                  <a:schemeClr val="dk1"/>
                </a:solidFill>
                <a:effectLst/>
                <a:latin typeface="Calibri"/>
                <a:ea typeface="Calibri"/>
                <a:cs typeface="Calibri"/>
                <a:sym typeface="Calibri"/>
              </a:rPr>
              <a:t>Begeleiding</a:t>
            </a:r>
          </a:p>
          <a:p>
            <a:r>
              <a:rPr lang="nl-BE" sz="1800" b="0" i="0" dirty="0">
                <a:solidFill>
                  <a:srgbClr val="000000"/>
                </a:solidFill>
                <a:effectLst/>
              </a:rPr>
              <a:t>Vooraleer terug te koppelen, krijgt elk groepje een fiche met korte schets van de context (wie-wat-waar) </a:t>
            </a:r>
            <a:endParaRPr lang="nl-NL" sz="1200" b="1" i="0" u="none" strike="noStrike" cap="none" dirty="0">
              <a:solidFill>
                <a:schemeClr val="dk1"/>
              </a:solidFill>
              <a:effectLst/>
              <a:cs typeface="Calibri"/>
              <a:sym typeface="Calibri"/>
            </a:endParaRPr>
          </a:p>
          <a:p>
            <a:r>
              <a:rPr lang="nl-NL" sz="1200" b="0" i="0" u="none" strike="noStrike" cap="none" dirty="0">
                <a:solidFill>
                  <a:schemeClr val="dk1"/>
                </a:solidFill>
                <a:effectLst/>
                <a:latin typeface="Calibri"/>
                <a:ea typeface="Calibri"/>
                <a:cs typeface="Calibri"/>
                <a:sym typeface="Calibri"/>
              </a:rPr>
              <a:t>De </a:t>
            </a:r>
            <a:r>
              <a:rPr lang="nl-NL" sz="1200" b="0" i="0" u="none" strike="noStrike" cap="none" dirty="0" err="1">
                <a:solidFill>
                  <a:schemeClr val="dk1"/>
                </a:solidFill>
                <a:effectLst/>
                <a:latin typeface="Calibri"/>
                <a:ea typeface="Calibri"/>
                <a:cs typeface="Calibri"/>
                <a:sym typeface="Calibri"/>
              </a:rPr>
              <a:t>lln</a:t>
            </a:r>
            <a:r>
              <a:rPr lang="nl-NL" sz="1200" b="0" i="0" u="none" strike="noStrike" cap="none" dirty="0">
                <a:solidFill>
                  <a:schemeClr val="dk1"/>
                </a:solidFill>
                <a:effectLst/>
                <a:latin typeface="Calibri"/>
                <a:ea typeface="Calibri"/>
                <a:cs typeface="Calibri"/>
                <a:sym typeface="Calibri"/>
              </a:rPr>
              <a:t> lezen de fiche en eventueel eraan gelinkte bronnen/filmpjes(QR-code? – in eerste instantie afgeprint)</a:t>
            </a:r>
            <a:endParaRPr lang="nl-NL" sz="1200" b="0" i="0" u="none" strike="noStrike" cap="none" dirty="0">
              <a:solidFill>
                <a:schemeClr val="dk1"/>
              </a:solidFill>
              <a:effectLst/>
              <a:latin typeface="Calibri"/>
              <a:ea typeface="Calibri"/>
              <a:cs typeface="Calibri"/>
            </a:endParaRPr>
          </a:p>
          <a:p>
            <a:r>
              <a:rPr lang="nl-NL" sz="1200" b="0" i="0" u="none" strike="noStrike" cap="none" dirty="0">
                <a:solidFill>
                  <a:schemeClr val="dk1"/>
                </a:solidFill>
                <a:effectLst/>
                <a:latin typeface="Calibri"/>
                <a:ea typeface="Calibri"/>
                <a:cs typeface="Calibri"/>
                <a:sym typeface="Calibri"/>
              </a:rPr>
              <a:t>Per groepje noteren ze de centrale problematiek (geel), oorzaken (groen of blauw) en gevolgen (roze) op aparte</a:t>
            </a:r>
            <a:r>
              <a:rPr lang="nl-NL" sz="1200" b="0" i="0" u="none" strike="noStrike" cap="none" baseline="0" dirty="0">
                <a:solidFill>
                  <a:schemeClr val="dk1"/>
                </a:solidFill>
                <a:effectLst/>
                <a:latin typeface="Calibri"/>
                <a:ea typeface="Calibri"/>
                <a:cs typeface="Calibri"/>
                <a:sym typeface="Calibri"/>
              </a:rPr>
              <a:t> </a:t>
            </a:r>
            <a:r>
              <a:rPr lang="nl-NL" sz="1200" b="0" i="0" u="none" strike="noStrike" cap="none" dirty="0">
                <a:solidFill>
                  <a:schemeClr val="dk1"/>
                </a:solidFill>
                <a:effectLst/>
                <a:latin typeface="Calibri"/>
                <a:ea typeface="Calibri"/>
                <a:cs typeface="Calibri"/>
                <a:sym typeface="Calibri"/>
              </a:rPr>
              <a:t>post-its.</a:t>
            </a:r>
            <a:endParaRPr lang="nl-NL" sz="1200" b="0" i="0" u="none" strike="noStrike" cap="none" dirty="0">
              <a:solidFill>
                <a:schemeClr val="dk1"/>
              </a:solidFill>
              <a:effectLst/>
              <a:latin typeface="Calibri"/>
              <a:ea typeface="Calibri"/>
              <a:cs typeface="Calibri"/>
            </a:endParaRPr>
          </a:p>
          <a:p>
            <a:r>
              <a:rPr lang="nl-NL" dirty="0" err="1"/>
              <a:t>Lln</a:t>
            </a:r>
            <a:r>
              <a:rPr lang="nl-NL" dirty="0"/>
              <a:t> </a:t>
            </a:r>
            <a:r>
              <a:rPr lang="nl-NL" sz="1200" b="0" i="0" u="none" strike="noStrike" cap="none" dirty="0">
                <a:solidFill>
                  <a:schemeClr val="dk1"/>
                </a:solidFill>
                <a:effectLst/>
                <a:latin typeface="Calibri"/>
                <a:ea typeface="Calibri"/>
                <a:cs typeface="Calibri"/>
                <a:sym typeface="Calibri"/>
              </a:rPr>
              <a:t>wisselen deze informatie</a:t>
            </a:r>
            <a:r>
              <a:rPr lang="nl-NL" sz="1200" b="0" i="0" u="none" strike="noStrike" cap="none" baseline="0" dirty="0">
                <a:solidFill>
                  <a:schemeClr val="dk1"/>
                </a:solidFill>
                <a:effectLst/>
                <a:latin typeface="Calibri"/>
                <a:ea typeface="Calibri"/>
                <a:cs typeface="Calibri"/>
                <a:sym typeface="Calibri"/>
              </a:rPr>
              <a:t> </a:t>
            </a:r>
            <a:r>
              <a:rPr lang="nl-NL" sz="1200" b="0" i="0" u="none" strike="noStrike" cap="none" dirty="0">
                <a:solidFill>
                  <a:schemeClr val="dk1"/>
                </a:solidFill>
                <a:effectLst/>
                <a:latin typeface="Calibri"/>
                <a:ea typeface="Calibri"/>
                <a:cs typeface="Calibri"/>
                <a:sym typeface="Calibri"/>
              </a:rPr>
              <a:t>uit (kleven die bij het WAT, middelste kolom)</a:t>
            </a:r>
            <a:r>
              <a:rPr lang="nl-NL" dirty="0"/>
              <a:t> </a:t>
            </a:r>
            <a:endParaRPr lang="nl-NL" sz="1200" b="0" i="0" u="none" strike="noStrike" cap="none" dirty="0">
              <a:solidFill>
                <a:schemeClr val="dk1"/>
              </a:solidFill>
              <a:effectLst/>
              <a:latin typeface="Calibri"/>
              <a:ea typeface="Calibri"/>
              <a:cs typeface="Calibri"/>
            </a:endParaRPr>
          </a:p>
          <a:p>
            <a:r>
              <a:rPr lang="nl-NL" sz="1200" b="0" i="0" u="none" strike="noStrike" cap="none" dirty="0">
                <a:solidFill>
                  <a:schemeClr val="dk1"/>
                </a:solidFill>
                <a:effectLst/>
                <a:latin typeface="Calibri"/>
                <a:ea typeface="Calibri"/>
                <a:cs typeface="Calibri"/>
                <a:sym typeface="Calibri"/>
              </a:rPr>
              <a:t>Bedoeling is dus dat ze een probleem linken aan de afbeelding &gt; is</a:t>
            </a:r>
            <a:r>
              <a:rPr lang="nl-NL" sz="1200" b="0" i="0" u="none" strike="noStrike" cap="none" baseline="0" dirty="0">
                <a:solidFill>
                  <a:schemeClr val="dk1"/>
                </a:solidFill>
                <a:effectLst/>
                <a:latin typeface="Calibri"/>
                <a:ea typeface="Calibri"/>
                <a:cs typeface="Calibri"/>
                <a:sym typeface="Calibri"/>
              </a:rPr>
              <a:t> in principe aan bod gekomen tijdens de voorgaande oefening. Maar nog eens benadrukken indien niet het geval was.</a:t>
            </a:r>
            <a:endParaRPr lang="nl-NL" sz="1200" b="0" i="0" u="none" strike="noStrike" cap="none" dirty="0">
              <a:solidFill>
                <a:schemeClr val="dk1"/>
              </a:solidFill>
              <a:effectLst/>
              <a:latin typeface="Calibri"/>
              <a:ea typeface="Calibri"/>
              <a:cs typeface="Calibri"/>
            </a:endParaRPr>
          </a:p>
          <a:p>
            <a:r>
              <a:rPr lang="nl-NL" dirty="0">
                <a:ea typeface="Arial"/>
              </a:rPr>
              <a:t>De </a:t>
            </a:r>
            <a:r>
              <a:rPr lang="nl-NL" dirty="0" err="1">
                <a:ea typeface="Arial"/>
              </a:rPr>
              <a:t>lkt</a:t>
            </a:r>
            <a:r>
              <a:rPr lang="nl-NL" dirty="0">
                <a:ea typeface="Arial"/>
              </a:rPr>
              <a:t> gaat rond en begeleidt in groepjes</a:t>
            </a:r>
          </a:p>
          <a:p>
            <a:endParaRPr lang="nl-NL" dirty="0">
              <a:ea typeface="Arial"/>
            </a:endParaRPr>
          </a:p>
          <a:p>
            <a:r>
              <a:rPr lang="nl-NL" dirty="0">
                <a:ea typeface="Arial"/>
              </a:rPr>
              <a:t>Geef hierbij reeds mee aan </a:t>
            </a:r>
            <a:r>
              <a:rPr lang="nl-NL" dirty="0" err="1">
                <a:ea typeface="Arial"/>
              </a:rPr>
              <a:t>lln</a:t>
            </a:r>
            <a:r>
              <a:rPr lang="nl-NL" dirty="0">
                <a:ea typeface="Arial"/>
              </a:rPr>
              <a:t> dat er een reporter wordt aangeduid per groepje, die strakst kort zal toelichten waarover het probleem gaat, en wat oorzaken en gevolgen zijn.</a:t>
            </a:r>
            <a:endParaRPr lang="nl-NL" sz="1200" b="0" i="0" u="none" strike="noStrike" cap="none" dirty="0">
              <a:solidFill>
                <a:schemeClr val="dk1"/>
              </a:solidFill>
              <a:ea typeface="Arial"/>
            </a:endParaRPr>
          </a:p>
          <a:p>
            <a:pPr marL="0" indent="0"/>
            <a:endParaRPr lang="nl-NL">
              <a:latin typeface="Arial"/>
              <a:ea typeface="Arial"/>
              <a:cs typeface="Arial"/>
            </a:endParaRPr>
          </a:p>
        </p:txBody>
      </p:sp>
      <p:sp>
        <p:nvSpPr>
          <p:cNvPr id="139" name="Google Shape;13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nl-NL" sz="1200" b="0" i="0" u="none" strike="noStrike" cap="none">
                <a:solidFill>
                  <a:schemeClr val="dk1"/>
                </a:solidFill>
                <a:latin typeface="Arial"/>
                <a:ea typeface="Arial"/>
                <a:cs typeface="Arial"/>
                <a:sym typeface="Arial"/>
              </a:rPr>
              <a:t>13</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sz="1200" b="1" i="0" u="none" strike="noStrike" cap="none">
                <a:solidFill>
                  <a:schemeClr val="dk1"/>
                </a:solidFill>
                <a:effectLst/>
                <a:latin typeface="Calibri"/>
                <a:ea typeface="Calibri"/>
                <a:cs typeface="Calibri"/>
                <a:sym typeface="Calibri"/>
              </a:rPr>
              <a:t>Begeleiding</a:t>
            </a:r>
            <a:endParaRPr lang="nl-NL" sz="1200" b="0" i="0" u="none" strike="noStrike" cap="none">
              <a:solidFill>
                <a:schemeClr val="dk1"/>
              </a:solidFill>
              <a:effectLst/>
              <a:latin typeface="Calibri"/>
              <a:ea typeface="Calibri"/>
              <a:cs typeface="Calibri"/>
              <a:sym typeface="Calibri"/>
            </a:endParaRPr>
          </a:p>
          <a:p>
            <a:r>
              <a:rPr lang="nl-NL" sz="1200" b="0" i="0" u="none" strike="noStrike" cap="none">
                <a:solidFill>
                  <a:schemeClr val="dk1"/>
                </a:solidFill>
                <a:effectLst/>
                <a:latin typeface="Calibri"/>
                <a:ea typeface="Calibri"/>
                <a:cs typeface="Calibri"/>
                <a:sym typeface="Calibri"/>
              </a:rPr>
              <a:t>Uitdieping: </a:t>
            </a:r>
          </a:p>
          <a:p>
            <a:r>
              <a:rPr lang="nl-NL" sz="1200" b="0" i="0" u="none" strike="noStrike" cap="none">
                <a:solidFill>
                  <a:schemeClr val="dk1"/>
                </a:solidFill>
                <a:effectLst/>
                <a:latin typeface="Calibri"/>
                <a:ea typeface="Calibri"/>
                <a:cs typeface="Calibri"/>
                <a:sym typeface="Calibri"/>
              </a:rPr>
              <a:t>Op basis van extra info en inzichten vullen de </a:t>
            </a:r>
            <a:r>
              <a:rPr lang="nl-NL" sz="1200" b="0" i="0" u="none" strike="noStrike" cap="none" err="1">
                <a:solidFill>
                  <a:schemeClr val="dk1"/>
                </a:solidFill>
                <a:effectLst/>
                <a:latin typeface="Calibri"/>
                <a:ea typeface="Calibri"/>
                <a:cs typeface="Calibri"/>
                <a:sym typeface="Calibri"/>
              </a:rPr>
              <a:t>lln</a:t>
            </a:r>
            <a:r>
              <a:rPr lang="nl-NL" sz="1200" b="0" i="0" u="none" strike="noStrike" cap="none">
                <a:solidFill>
                  <a:schemeClr val="dk1"/>
                </a:solidFill>
                <a:effectLst/>
                <a:latin typeface="Calibri"/>
                <a:ea typeface="Calibri"/>
                <a:cs typeface="Calibri"/>
                <a:sym typeface="Calibri"/>
              </a:rPr>
              <a:t> in groepjes aan op de A3:</a:t>
            </a:r>
          </a:p>
          <a:p>
            <a:r>
              <a:rPr lang="nl-NL" sz="1200" b="0" i="0" u="none" strike="noStrike" cap="none">
                <a:solidFill>
                  <a:schemeClr val="dk1"/>
                </a:solidFill>
                <a:effectLst/>
                <a:latin typeface="Calibri"/>
                <a:ea typeface="Calibri"/>
                <a:cs typeface="Calibri"/>
                <a:sym typeface="Calibri"/>
              </a:rPr>
              <a:t>Kies 1 oorzaak. Ga op zoek naar drie onderliggende redenen/oorzaken waarom dit zo is? &gt; helemaal links (‘oorzaken van oorzaken’)</a:t>
            </a:r>
          </a:p>
          <a:p>
            <a:r>
              <a:rPr lang="nl-NL" sz="1200" b="0" i="0" u="none" strike="noStrike" cap="none">
                <a:solidFill>
                  <a:schemeClr val="dk1"/>
                </a:solidFill>
                <a:effectLst/>
                <a:latin typeface="Calibri"/>
                <a:ea typeface="Calibri"/>
                <a:cs typeface="Calibri"/>
                <a:sym typeface="Calibri"/>
              </a:rPr>
              <a:t>Kies 1 gevolg. Ga op zoek naar drie (on)rechtstreekse gevolgen van dit feit.&gt; helemaal rechts (‘gevolgen van gevolgen’)</a:t>
            </a:r>
          </a:p>
          <a:p>
            <a:r>
              <a:rPr lang="nl-NL" sz="1200" b="1" i="0" u="none" strike="noStrike" cap="none">
                <a:solidFill>
                  <a:schemeClr val="dk1"/>
                </a:solidFill>
                <a:effectLst/>
                <a:latin typeface="Calibri"/>
                <a:ea typeface="Calibri"/>
                <a:cs typeface="Calibri"/>
                <a:sym typeface="Calibri"/>
              </a:rPr>
              <a:t>Bij tijdsachterstand wordt deze slide enkel plenair uitgelegd (en dus niet uitgevoerd per tafel).</a:t>
            </a:r>
            <a:endParaRPr lang="nl-NL" sz="1200" b="1" i="0" u="none" strike="noStrike" cap="none">
              <a:solidFill>
                <a:schemeClr val="dk1"/>
              </a:solidFill>
              <a:effectLst/>
              <a:latin typeface="Calibri"/>
              <a:ea typeface="Calibri"/>
              <a:cs typeface="Calibri"/>
            </a:endParaRPr>
          </a:p>
          <a:p>
            <a:pPr marL="0" marR="0" lvl="0" indent="0" algn="l" rtl="0">
              <a:lnSpc>
                <a:spcPct val="100000"/>
              </a:lnSpc>
              <a:spcBef>
                <a:spcPts val="0"/>
              </a:spcBef>
              <a:spcAft>
                <a:spcPts val="0"/>
              </a:spcAft>
              <a:buClr>
                <a:srgbClr val="000000"/>
              </a:buClr>
              <a:buSzPts val="1400"/>
              <a:buFont typeface="Arial"/>
              <a:buNone/>
            </a:pPr>
            <a:endParaRPr lang="nl-NL"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Arial"/>
              <a:ea typeface="Arial"/>
              <a:cs typeface="Arial"/>
              <a:sym typeface="Arial"/>
            </a:endParaRPr>
          </a:p>
        </p:txBody>
      </p:sp>
      <p:sp>
        <p:nvSpPr>
          <p:cNvPr id="170" name="Google Shape;17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83892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sz="1200" b="1" i="0" u="none" strike="noStrike" cap="none">
                <a:solidFill>
                  <a:schemeClr val="dk1"/>
                </a:solidFill>
                <a:effectLst/>
                <a:latin typeface="Calibri"/>
                <a:ea typeface="Calibri"/>
                <a:cs typeface="Calibri"/>
                <a:sym typeface="Calibri"/>
              </a:rPr>
              <a:t>Begeleiding (bij tijdsgebrek enkel plenair</a:t>
            </a:r>
            <a:endParaRPr lang="nl-NL" sz="1200" b="0" i="0" u="none" strike="noStrike" cap="none">
              <a:solidFill>
                <a:schemeClr val="dk1"/>
              </a:solidFill>
              <a:effectLst/>
              <a:latin typeface="Calibri"/>
              <a:ea typeface="Calibri"/>
              <a:cs typeface="Calibri"/>
              <a:sym typeface="Calibri"/>
            </a:endParaRPr>
          </a:p>
          <a:p>
            <a:r>
              <a:rPr lang="nl-NL" sz="1200" b="0" i="0" u="none" strike="noStrike" cap="none">
                <a:solidFill>
                  <a:schemeClr val="dk1"/>
                </a:solidFill>
                <a:effectLst/>
                <a:latin typeface="Calibri"/>
                <a:ea typeface="Calibri"/>
                <a:cs typeface="Calibri"/>
                <a:sym typeface="Calibri"/>
              </a:rPr>
              <a:t>Per P wordt in het groepje een denkoefening gedaan: werden bij het schema (verkennen van het probleem) de drie P’s behandeld? </a:t>
            </a:r>
            <a:r>
              <a:rPr lang="nl-NL" sz="1200" b="0" i="0" u="none" strike="noStrike" cap="none" err="1">
                <a:solidFill>
                  <a:schemeClr val="dk1"/>
                </a:solidFill>
                <a:effectLst/>
                <a:latin typeface="Calibri"/>
                <a:ea typeface="Calibri"/>
                <a:cs typeface="Calibri"/>
                <a:sym typeface="Calibri"/>
              </a:rPr>
              <a:t>Zoniet</a:t>
            </a:r>
            <a:r>
              <a:rPr lang="nl-NL" sz="1200" b="0" i="0" u="none" strike="noStrike" cap="none">
                <a:solidFill>
                  <a:schemeClr val="dk1"/>
                </a:solidFill>
                <a:effectLst/>
                <a:latin typeface="Calibri"/>
                <a:ea typeface="Calibri"/>
                <a:cs typeface="Calibri"/>
                <a:sym typeface="Calibri"/>
              </a:rPr>
              <a:t>, schema aanvullen met kennis hierover.</a:t>
            </a:r>
          </a:p>
          <a:p>
            <a:r>
              <a:rPr lang="nl-NL" sz="1200" b="0" i="0" u="none" strike="noStrike" cap="none">
                <a:solidFill>
                  <a:schemeClr val="dk1"/>
                </a:solidFill>
                <a:effectLst/>
                <a:latin typeface="Calibri"/>
                <a:ea typeface="Calibri"/>
                <a:cs typeface="Calibri"/>
                <a:sym typeface="Calibri"/>
              </a:rPr>
              <a:t>Bij items ook betrokkenen noteren (bv. boer uit Kenia, consument uit België, werknemer vliegtuigmaatschappij, politiek, bewoonster </a:t>
            </a:r>
            <a:r>
              <a:rPr lang="nl-NL" sz="1200" b="0" i="0" u="none" strike="noStrike" cap="none" err="1">
                <a:solidFill>
                  <a:schemeClr val="dk1"/>
                </a:solidFill>
                <a:effectLst/>
                <a:latin typeface="Calibri"/>
                <a:ea typeface="Calibri"/>
                <a:cs typeface="Calibri"/>
                <a:sym typeface="Calibri"/>
              </a:rPr>
              <a:t>Perpinster</a:t>
            </a:r>
            <a:r>
              <a:rPr lang="nl-NL" sz="1200" b="0" i="0" u="none" strike="noStrike" cap="none">
                <a:solidFill>
                  <a:schemeClr val="dk1"/>
                </a:solidFill>
                <a:effectLst/>
                <a:latin typeface="Calibri"/>
                <a:ea typeface="Calibri"/>
                <a:cs typeface="Calibri"/>
                <a:sym typeface="Calibri"/>
              </a:rPr>
              <a:t>,</a:t>
            </a:r>
            <a:r>
              <a:rPr lang="nl-NL" sz="1200" b="1" i="0" u="none" strike="noStrike" cap="none">
                <a:solidFill>
                  <a:schemeClr val="dk1"/>
                </a:solidFill>
                <a:effectLst/>
                <a:latin typeface="Calibri"/>
                <a:ea typeface="Calibri"/>
                <a:cs typeface="Calibri"/>
                <a:sym typeface="Calibri"/>
              </a:rPr>
              <a:t>…</a:t>
            </a:r>
            <a:r>
              <a:rPr lang="nl-BE" sz="1200" b="0" i="0" u="none" strike="noStrike" cap="none">
                <a:solidFill>
                  <a:schemeClr val="dk1"/>
                </a:solidFill>
                <a:effectLst/>
                <a:latin typeface="Calibri"/>
                <a:ea typeface="Calibri"/>
                <a:cs typeface="Calibri"/>
                <a:sym typeface="Calibri"/>
              </a:rPr>
              <a:t>) &gt;</a:t>
            </a:r>
            <a:r>
              <a:rPr lang="nl-BE" sz="1200" b="0" i="0" u="none" strike="noStrike" cap="none" baseline="0">
                <a:solidFill>
                  <a:schemeClr val="dk1"/>
                </a:solidFill>
                <a:effectLst/>
                <a:latin typeface="Calibri"/>
                <a:ea typeface="Calibri"/>
                <a:cs typeface="Calibri"/>
                <a:sym typeface="Calibri"/>
              </a:rPr>
              <a:t> grijs mannetje</a:t>
            </a:r>
            <a:endParaRPr lang="nl-BE" sz="1200" b="0" i="0" u="none" strike="noStrike" cap="none">
              <a:solidFill>
                <a:schemeClr val="dk1"/>
              </a:solidFill>
              <a:effectLs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Arial"/>
              <a:ea typeface="Arial"/>
              <a:cs typeface="Arial"/>
              <a:sym typeface="Arial"/>
            </a:endParaRPr>
          </a:p>
        </p:txBody>
      </p:sp>
      <p:sp>
        <p:nvSpPr>
          <p:cNvPr id="196" name="Google Shape;19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sz="1200" b="1" i="0" u="none" strike="noStrike" cap="none">
                <a:solidFill>
                  <a:schemeClr val="dk1"/>
                </a:solidFill>
                <a:effectLst/>
                <a:latin typeface="Calibri"/>
                <a:ea typeface="Calibri"/>
                <a:cs typeface="Calibri"/>
                <a:sym typeface="Calibri"/>
              </a:rPr>
              <a:t>Begeleiding (bij tijdsgebrek enkel plenair</a:t>
            </a:r>
            <a:endParaRPr lang="nl-NL" sz="1200" b="0" i="0" u="none" strike="noStrike" cap="none">
              <a:solidFill>
                <a:schemeClr val="dk1"/>
              </a:solidFill>
              <a:effectLst/>
              <a:latin typeface="Calibri"/>
              <a:ea typeface="Calibri"/>
              <a:cs typeface="Calibri"/>
              <a:sym typeface="Calibri"/>
            </a:endParaRPr>
          </a:p>
          <a:p>
            <a:r>
              <a:rPr lang="nl-NL" sz="1200" b="0" i="0" u="none" strike="noStrike" cap="none">
                <a:solidFill>
                  <a:schemeClr val="dk1"/>
                </a:solidFill>
                <a:effectLst/>
                <a:latin typeface="Calibri"/>
                <a:ea typeface="Calibri"/>
                <a:cs typeface="Calibri"/>
                <a:sym typeface="Calibri"/>
              </a:rPr>
              <a:t>Per P wordt in het groepje een denkoefening gedaan: werden bij het schema (verkennen van het probleem) de </a:t>
            </a:r>
            <a:r>
              <a:rPr lang="nl-NL"/>
              <a:t>5 P’s</a:t>
            </a:r>
            <a:r>
              <a:rPr lang="nl-NL" sz="1200" b="0" i="0" u="none" strike="noStrike" cap="none">
                <a:solidFill>
                  <a:schemeClr val="dk1"/>
                </a:solidFill>
                <a:effectLst/>
                <a:latin typeface="Calibri"/>
                <a:ea typeface="Calibri"/>
                <a:cs typeface="Calibri"/>
                <a:sym typeface="Calibri"/>
              </a:rPr>
              <a:t> behandeld? </a:t>
            </a:r>
            <a:r>
              <a:rPr lang="nl-NL" sz="1200" b="0" i="0" u="none" strike="noStrike" cap="none" dirty="0" err="1">
                <a:solidFill>
                  <a:schemeClr val="dk1"/>
                </a:solidFill>
                <a:effectLst/>
                <a:latin typeface="Calibri"/>
                <a:ea typeface="Calibri"/>
                <a:cs typeface="Calibri"/>
                <a:sym typeface="Calibri"/>
              </a:rPr>
              <a:t>Zoniet</a:t>
            </a:r>
            <a:r>
              <a:rPr lang="nl-NL" sz="1200" b="0" i="0" u="none" strike="noStrike" cap="none" dirty="0">
                <a:solidFill>
                  <a:schemeClr val="dk1"/>
                </a:solidFill>
                <a:effectLst/>
                <a:latin typeface="Calibri"/>
                <a:ea typeface="Calibri"/>
                <a:cs typeface="Calibri"/>
                <a:sym typeface="Calibri"/>
              </a:rPr>
              <a:t>, schema aanvullen met kennis hierover.</a:t>
            </a:r>
            <a:endParaRPr lang="nl-NL" sz="1200" b="0" i="0" u="none" strike="noStrike" cap="none" dirty="0">
              <a:solidFill>
                <a:schemeClr val="dk1"/>
              </a:solidFill>
              <a:effectLst/>
              <a:latin typeface="Calibri"/>
              <a:ea typeface="Calibri"/>
              <a:cs typeface="Calibri"/>
            </a:endParaRPr>
          </a:p>
          <a:p>
            <a:r>
              <a:rPr lang="nl-NL" sz="1200" b="0" i="0" u="none" strike="noStrike" cap="none" dirty="0">
                <a:solidFill>
                  <a:schemeClr val="dk1"/>
                </a:solidFill>
                <a:effectLst/>
                <a:latin typeface="Calibri"/>
                <a:ea typeface="Calibri"/>
                <a:cs typeface="Calibri"/>
                <a:sym typeface="Calibri"/>
              </a:rPr>
              <a:t>Bij items ook betrokkenen noteren (bv. boer uit Kenia, consument uit België, werknemer vliegtuigmaatschappij, politiek, bewoonster </a:t>
            </a:r>
            <a:r>
              <a:rPr lang="nl-NL" sz="1200" b="0" i="0" u="none" strike="noStrike" cap="none" dirty="0" err="1">
                <a:solidFill>
                  <a:schemeClr val="dk1"/>
                </a:solidFill>
                <a:effectLst/>
                <a:latin typeface="Calibri"/>
                <a:ea typeface="Calibri"/>
                <a:cs typeface="Calibri"/>
                <a:sym typeface="Calibri"/>
              </a:rPr>
              <a:t>Perpinster</a:t>
            </a:r>
            <a:r>
              <a:rPr lang="nl-NL" sz="1200" b="0" i="0" u="none" strike="noStrike" cap="none" dirty="0">
                <a:solidFill>
                  <a:schemeClr val="dk1"/>
                </a:solidFill>
                <a:effectLst/>
                <a:latin typeface="Calibri"/>
                <a:ea typeface="Calibri"/>
                <a:cs typeface="Calibri"/>
                <a:sym typeface="Calibri"/>
              </a:rPr>
              <a:t>,</a:t>
            </a:r>
            <a:r>
              <a:rPr lang="nl-NL" sz="1200" b="1" i="0" u="none" strike="noStrike" cap="none" dirty="0">
                <a:solidFill>
                  <a:schemeClr val="dk1"/>
                </a:solidFill>
                <a:effectLst/>
                <a:latin typeface="Calibri"/>
                <a:ea typeface="Calibri"/>
                <a:cs typeface="Calibri"/>
                <a:sym typeface="Calibri"/>
              </a:rPr>
              <a:t>…</a:t>
            </a:r>
            <a:r>
              <a:rPr lang="nl-BE" sz="1200" b="0" i="0" u="none" strike="noStrike" cap="none" dirty="0">
                <a:solidFill>
                  <a:schemeClr val="dk1"/>
                </a:solidFill>
                <a:effectLst/>
                <a:latin typeface="Calibri"/>
                <a:ea typeface="Calibri"/>
                <a:cs typeface="Calibri"/>
                <a:sym typeface="Calibri"/>
              </a:rPr>
              <a:t>) &gt;</a:t>
            </a:r>
            <a:r>
              <a:rPr lang="nl-BE" sz="1200" b="0" i="0" u="none" strike="noStrike" cap="none" baseline="0" dirty="0">
                <a:solidFill>
                  <a:schemeClr val="dk1"/>
                </a:solidFill>
                <a:effectLst/>
                <a:latin typeface="Calibri"/>
                <a:ea typeface="Calibri"/>
                <a:cs typeface="Calibri"/>
                <a:sym typeface="Calibri"/>
              </a:rPr>
              <a:t> grijs mannetje</a:t>
            </a:r>
            <a:endParaRPr lang="nl-BE" sz="1200" b="0" i="0" u="none" strike="noStrike" cap="none" dirty="0">
              <a:solidFill>
                <a:schemeClr val="dk1"/>
              </a:solidFill>
              <a:effectLst/>
              <a:latin typeface="Calibri"/>
              <a:ea typeface="Calibri"/>
              <a:cs typeface="Calibri"/>
            </a:endParaRPr>
          </a:p>
          <a:p>
            <a:pPr marR="0" lvl="0" algn="l">
              <a:lnSpc>
                <a:spcPct val="100000"/>
              </a:lnSpc>
              <a:spcBef>
                <a:spcPts val="0"/>
              </a:spcBef>
              <a:spcAft>
                <a:spcPts val="0"/>
              </a:spcAft>
              <a:buSzPts val="1400"/>
              <a:buFont typeface="Arial"/>
              <a:buNone/>
            </a:pPr>
            <a:endParaRPr lang="nl-BE" sz="1200" i="0" u="none" strike="noStrike" cap="none" dirty="0">
              <a:solidFill>
                <a:srgbClr val="000000"/>
              </a:solidFill>
              <a:ea typeface="Arial"/>
            </a:endParaRPr>
          </a:p>
          <a:p>
            <a:r>
              <a:rPr lang="nl-BE">
                <a:solidFill>
                  <a:srgbClr val="000000"/>
                </a:solidFill>
                <a:ea typeface="Arial"/>
              </a:rPr>
              <a:t>Bron figuur 5P-model: </a:t>
            </a:r>
            <a:endParaRPr lang="nl-BE"/>
          </a:p>
          <a:p>
            <a:r>
              <a:rPr lang="nl-BE" err="1"/>
              <a:t>SDG’s.be</a:t>
            </a:r>
            <a:r>
              <a:rPr lang="nl-BE" dirty="0"/>
              <a:t>. (2016, oktober). </a:t>
            </a:r>
            <a:r>
              <a:rPr lang="nl-BE" i="1" dirty="0"/>
              <a:t>Duurzame Ontwikkelingsdoelen. Onze wereld tranformeren</a:t>
            </a:r>
            <a:r>
              <a:rPr lang="nl-BE"/>
              <a:t>. Dieter Vander Beke. In </a:t>
            </a:r>
            <a:r>
              <a:rPr lang="nl-BE" u="sng" dirty="0">
                <a:hlinkClick r:id="rId3"/>
              </a:rPr>
              <a:t>https://www.sdgs.be/sites/default/files/content/brochure_sdgs_nl_nr.pdf</a:t>
            </a:r>
            <a:r>
              <a:rPr lang="nl-BE" dirty="0"/>
              <a:t> </a:t>
            </a:r>
            <a:r>
              <a:rPr lang="nl-BE" dirty="0">
                <a:hlinkClick r:id="rId4"/>
              </a:rPr>
              <a:t>https://www.lesgevenvoorenoverduurzaamheid.be/hoofdstuk-1/15-duurzame-ontwikkeling-begripsbepaling/152-allerhande-kaders-voor-duurzame-ontwikkeling/1524-het-5p-model</a:t>
            </a:r>
            <a:r>
              <a:rPr lang="nl-BE" dirty="0"/>
              <a:t> </a:t>
            </a:r>
            <a:endParaRPr lang="nl-BE"/>
          </a:p>
          <a:p>
            <a:pPr marL="0" indent="0"/>
            <a:endParaRPr lang="nl-NL" b="1" dirty="0">
              <a:solidFill>
                <a:srgbClr val="FF0000"/>
              </a:solidFill>
              <a:latin typeface="Arial"/>
              <a:ea typeface="Arial"/>
              <a:cs typeface="Arial"/>
            </a:endParaRPr>
          </a:p>
          <a:p>
            <a:pPr marL="0" indent="0"/>
            <a:endParaRPr lang="nl-NL">
              <a:latin typeface="Arial"/>
              <a:ea typeface="Arial"/>
              <a:cs typeface="Arial"/>
            </a:endParaRPr>
          </a:p>
        </p:txBody>
      </p:sp>
      <p:sp>
        <p:nvSpPr>
          <p:cNvPr id="196" name="Google Shape;19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590368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nl-NL">
                <a:highlight>
                  <a:srgbClr val="00FF00"/>
                </a:highlight>
                <a:sym typeface="Arial"/>
              </a:rPr>
              <a:t>(enkel in verdiepende sessie systeemdenken)</a:t>
            </a:r>
            <a:endParaRPr lang="nl-NL">
              <a:sym typeface="Arial"/>
            </a:endParaRPr>
          </a:p>
          <a:p>
            <a:pPr marL="0" indent="0"/>
            <a:endParaRPr lang="nl-NL" b="1">
              <a:highlight>
                <a:srgbClr val="00FF00"/>
              </a:highlight>
              <a:latin typeface="Arial"/>
              <a:ea typeface="Arial"/>
              <a:cs typeface="Arial"/>
              <a:sym typeface="Arial"/>
            </a:endParaRPr>
          </a:p>
          <a:p>
            <a:pPr marL="0" indent="0"/>
            <a:r>
              <a:rPr lang="nl-NL" sz="1200" b="1" i="0" u="none" strike="noStrike" cap="none">
                <a:solidFill>
                  <a:schemeClr val="dk1"/>
                </a:solidFill>
                <a:highlight>
                  <a:srgbClr val="00FF00"/>
                </a:highlight>
                <a:latin typeface="Arial"/>
                <a:ea typeface="Arial"/>
                <a:cs typeface="Arial"/>
                <a:sym typeface="Arial"/>
              </a:rPr>
              <a:t>Begeleiding</a:t>
            </a:r>
            <a:endParaRPr lang="nl-NL"/>
          </a:p>
          <a:p>
            <a:pPr marL="0" indent="0"/>
            <a:r>
              <a:rPr lang="nl-BE" sz="1200" b="0" i="0" u="none" strike="noStrike" cap="none">
                <a:solidFill>
                  <a:schemeClr val="dk1"/>
                </a:solidFill>
                <a:highlight>
                  <a:srgbClr val="00FF00"/>
                </a:highlight>
                <a:latin typeface="Arial"/>
                <a:ea typeface="Arial"/>
                <a:cs typeface="Arial"/>
                <a:sym typeface="Arial"/>
              </a:rPr>
              <a:t>Ruimte:</a:t>
            </a:r>
            <a:r>
              <a:rPr lang="nl-BE">
                <a:highlight>
                  <a:srgbClr val="00FF00"/>
                </a:highlight>
                <a:latin typeface="Arial"/>
                <a:ea typeface="Arial"/>
                <a:cs typeface="Arial"/>
                <a:sym typeface="Arial"/>
              </a:rPr>
              <a:t> </a:t>
            </a:r>
          </a:p>
          <a:p>
            <a:pPr marL="0" marR="0" lvl="0" indent="0" algn="l" rtl="0">
              <a:lnSpc>
                <a:spcPct val="100000"/>
              </a:lnSpc>
              <a:spcBef>
                <a:spcPts val="0"/>
              </a:spcBef>
              <a:spcAft>
                <a:spcPts val="0"/>
              </a:spcAft>
              <a:buClr>
                <a:srgbClr val="000000"/>
              </a:buClr>
              <a:buSzPts val="1400"/>
              <a:buFont typeface="Arial"/>
              <a:buNone/>
            </a:pPr>
            <a:r>
              <a:rPr lang="nl-BE" sz="1200" b="0" i="0" u="none" strike="noStrike" cap="none">
                <a:solidFill>
                  <a:schemeClr val="dk1"/>
                </a:solidFill>
                <a:highlight>
                  <a:srgbClr val="00FF00"/>
                </a:highlight>
                <a:latin typeface="Arial"/>
                <a:ea typeface="Arial"/>
                <a:cs typeface="Arial"/>
                <a:sym typeface="Arial"/>
              </a:rPr>
              <a:t>Probeer na te gaan: wat zijn lokale oorzaken (bv overstroming), welke oorzaken liggen verder weg(bv uitstoot broeikasgassen)? Welke gevolgen zijn er voor getroffen boeren ter plekke, op de vlucht (onderweg) en op de plaats van aankomst (naburige stad, buurland, …)? En welke gevolgen zijn er voor andere bewoners op deze verschillende </a:t>
            </a:r>
            <a:r>
              <a:rPr lang="nl-BE" sz="1200" b="0" i="0" u="none" strike="noStrike" cap="none" err="1">
                <a:solidFill>
                  <a:schemeClr val="dk1"/>
                </a:solidFill>
                <a:highlight>
                  <a:srgbClr val="00FF00"/>
                </a:highlight>
                <a:latin typeface="Arial"/>
                <a:ea typeface="Arial"/>
                <a:cs typeface="Arial"/>
                <a:sym typeface="Arial"/>
              </a:rPr>
              <a:t>lokaties</a:t>
            </a:r>
            <a:r>
              <a:rPr lang="nl-BE" sz="1200" b="0" i="0" u="none" strike="noStrike" cap="none">
                <a:solidFill>
                  <a:schemeClr val="dk1"/>
                </a:solidFill>
                <a:highlight>
                  <a:srgbClr val="00FF00"/>
                </a:highlight>
                <a:latin typeface="Arial"/>
                <a:ea typeface="Arial"/>
                <a:cs typeface="Arial"/>
                <a:sym typeface="Arial"/>
              </a:rPr>
              <a:t>?</a:t>
            </a:r>
            <a:endParaRPr lang="nl-BE" sz="1200" b="0" i="0" u="none" strike="noStrike" cap="none">
              <a:solidFill>
                <a:schemeClr val="dk1"/>
              </a:solidFill>
              <a:highlight>
                <a:srgbClr val="00FF00"/>
              </a:highlight>
              <a:latin typeface="Arial"/>
              <a:ea typeface="Arial"/>
              <a:cs typeface="Arial"/>
            </a:endParaRPr>
          </a:p>
          <a:p>
            <a:pPr marL="0" marR="0" lvl="0" indent="0" algn="l" rtl="0">
              <a:lnSpc>
                <a:spcPct val="100000"/>
              </a:lnSpc>
              <a:spcBef>
                <a:spcPts val="0"/>
              </a:spcBef>
              <a:spcAft>
                <a:spcPts val="0"/>
              </a:spcAft>
              <a:buClr>
                <a:srgbClr val="000000"/>
              </a:buClr>
              <a:buSzPts val="1400"/>
              <a:buFont typeface="Arial"/>
              <a:buNone/>
            </a:pPr>
            <a:endParaRPr lang="nl-BE" sz="1200" b="0" i="0" u="none" strike="noStrike" cap="none">
              <a:solidFill>
                <a:schemeClr val="dk1"/>
              </a:solidFill>
              <a:highlight>
                <a:srgbClr val="00FF00"/>
              </a:highlight>
              <a:latin typeface="Arial"/>
              <a:ea typeface="Arial"/>
              <a:cs typeface="Arial"/>
              <a:sym typeface="Arial"/>
            </a:endParaRPr>
          </a:p>
          <a:p>
            <a:pPr marL="0" indent="0"/>
            <a:r>
              <a:rPr lang="nl-BE" sz="1200" b="0" i="0" u="none" strike="noStrike" cap="none">
                <a:solidFill>
                  <a:schemeClr val="dk1"/>
                </a:solidFill>
                <a:highlight>
                  <a:srgbClr val="00FF00"/>
                </a:highlight>
                <a:latin typeface="Arial"/>
                <a:ea typeface="Arial"/>
                <a:cs typeface="Arial"/>
                <a:sym typeface="Arial"/>
              </a:rPr>
              <a:t>Tijd:</a:t>
            </a:r>
            <a:r>
              <a:rPr lang="nl-BE">
                <a:highlight>
                  <a:srgbClr val="00FF00"/>
                </a:highlight>
                <a:latin typeface="Arial"/>
                <a:ea typeface="Arial"/>
                <a:cs typeface="Arial"/>
                <a:sym typeface="Arial"/>
              </a:rPr>
              <a:t> </a:t>
            </a:r>
            <a:endParaRPr lang="nl-BE" sz="1200" b="0" i="0" u="none" strike="noStrike" cap="none">
              <a:solidFill>
                <a:schemeClr val="dk1"/>
              </a:solidFill>
              <a:highlight>
                <a:srgbClr val="00FF00"/>
              </a:highlight>
              <a:latin typeface="Arial"/>
              <a:ea typeface="Arial"/>
              <a:cs typeface="Arial"/>
            </a:endParaRPr>
          </a:p>
          <a:p>
            <a:pPr marL="0" marR="0" lvl="0" indent="0" algn="l" rtl="0">
              <a:lnSpc>
                <a:spcPct val="100000"/>
              </a:lnSpc>
              <a:spcBef>
                <a:spcPts val="0"/>
              </a:spcBef>
              <a:spcAft>
                <a:spcPts val="0"/>
              </a:spcAft>
              <a:buClr>
                <a:srgbClr val="000000"/>
              </a:buClr>
              <a:buSzPts val="1400"/>
              <a:buFont typeface="Arial"/>
              <a:buNone/>
            </a:pPr>
            <a:r>
              <a:rPr lang="nl-BE" sz="1200" b="0" i="0" u="none" strike="noStrike" cap="none">
                <a:solidFill>
                  <a:schemeClr val="dk1"/>
                </a:solidFill>
                <a:highlight>
                  <a:srgbClr val="00FF00"/>
                </a:highlight>
                <a:latin typeface="Arial"/>
                <a:ea typeface="Arial"/>
                <a:cs typeface="Arial"/>
                <a:sym typeface="Arial"/>
              </a:rPr>
              <a:t>Welke gevolgen zijn er nu? Welke gevolgen heeft dit op langere termijn? Wat met de oorzaken (acuut/plots of langdurig)?</a:t>
            </a:r>
            <a:endParaRPr lang="nl-BE" sz="1200" b="0" i="0" u="none" strike="noStrike" cap="none">
              <a:solidFill>
                <a:schemeClr val="dk1"/>
              </a:solidFill>
              <a:highlight>
                <a:srgbClr val="00FF00"/>
              </a:highlight>
              <a:latin typeface="Arial"/>
              <a:ea typeface="Arial"/>
              <a:cs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rgbClr val="FF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Arial"/>
              <a:ea typeface="Arial"/>
              <a:cs typeface="Arial"/>
              <a:sym typeface="Arial"/>
            </a:endParaRPr>
          </a:p>
        </p:txBody>
      </p:sp>
      <p:sp>
        <p:nvSpPr>
          <p:cNvPr id="221" name="Google Shape;22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14850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nl-NL" sz="1200" b="1" i="0" u="none" strike="noStrike" cap="none">
                <a:solidFill>
                  <a:schemeClr val="dk1"/>
                </a:solidFill>
                <a:highlight>
                  <a:srgbClr val="00FF00"/>
                </a:highlight>
                <a:latin typeface="Arial"/>
                <a:ea typeface="Arial"/>
                <a:cs typeface="Arial"/>
                <a:sym typeface="Arial"/>
              </a:rPr>
              <a:t>ENKEL PLENAIR TOELICHTEN NIET UITVOEREN! </a:t>
            </a:r>
          </a:p>
          <a:p>
            <a:pPr marL="0" marR="0" lvl="0" indent="0" algn="l" rtl="0">
              <a:lnSpc>
                <a:spcPct val="100000"/>
              </a:lnSpc>
              <a:spcBef>
                <a:spcPts val="0"/>
              </a:spcBef>
              <a:spcAft>
                <a:spcPts val="0"/>
              </a:spcAft>
              <a:buClr>
                <a:srgbClr val="000000"/>
              </a:buClr>
              <a:buSzPts val="1400"/>
              <a:buFont typeface="Arial"/>
              <a:buNone/>
            </a:pPr>
            <a:r>
              <a:rPr lang="nl-NL" sz="1200" b="0" i="0" u="none" strike="noStrike" cap="none">
                <a:solidFill>
                  <a:schemeClr val="dk1"/>
                </a:solidFill>
                <a:highlight>
                  <a:srgbClr val="00FF00"/>
                </a:highlight>
                <a:latin typeface="Arial"/>
                <a:ea typeface="Arial"/>
                <a:cs typeface="Arial"/>
                <a:sym typeface="Arial"/>
              </a:rPr>
              <a:t>Vragen aan </a:t>
            </a:r>
            <a:r>
              <a:rPr lang="nl-NL" sz="1200" b="0" i="0" u="none" strike="noStrike" cap="none" err="1">
                <a:solidFill>
                  <a:schemeClr val="dk1"/>
                </a:solidFill>
                <a:highlight>
                  <a:srgbClr val="00FF00"/>
                </a:highlight>
                <a:latin typeface="Arial"/>
                <a:ea typeface="Arial"/>
                <a:cs typeface="Arial"/>
                <a:sym typeface="Arial"/>
              </a:rPr>
              <a:t>lln</a:t>
            </a:r>
            <a:r>
              <a:rPr lang="nl-NL" sz="1200" b="0" i="0" u="none" strike="noStrike" cap="none">
                <a:solidFill>
                  <a:schemeClr val="dk1"/>
                </a:solidFill>
                <a:highlight>
                  <a:srgbClr val="00FF00"/>
                </a:highlight>
                <a:latin typeface="Arial"/>
                <a:ea typeface="Arial"/>
                <a:cs typeface="Arial"/>
                <a:sym typeface="Arial"/>
              </a:rPr>
              <a:t> of ze vertrouwd zijn met de 17 duurzame ontwikkelingsdoelstellingen (</a:t>
            </a:r>
            <a:r>
              <a:rPr lang="nl-NL" sz="1200" b="0" i="0" u="none" strike="noStrike" cap="none" err="1">
                <a:solidFill>
                  <a:schemeClr val="dk1"/>
                </a:solidFill>
                <a:highlight>
                  <a:srgbClr val="00FF00"/>
                </a:highlight>
                <a:latin typeface="Arial"/>
                <a:ea typeface="Arial"/>
                <a:cs typeface="Arial"/>
                <a:sym typeface="Arial"/>
              </a:rPr>
              <a:t>sdg’s</a:t>
            </a:r>
            <a:r>
              <a:rPr lang="nl-NL" sz="1200" b="0" i="0" u="none" strike="noStrike" cap="none">
                <a:solidFill>
                  <a:schemeClr val="dk1"/>
                </a:solidFill>
                <a:highlight>
                  <a:srgbClr val="00FF00"/>
                </a:highlight>
                <a:latin typeface="Arial"/>
                <a:ea typeface="Arial"/>
                <a:cs typeface="Arial"/>
                <a:sym typeface="Arial"/>
              </a:rPr>
              <a:t>)? </a:t>
            </a:r>
          </a:p>
          <a:p>
            <a:pPr marL="0" marR="0" lvl="0" indent="0" algn="l" rtl="0">
              <a:lnSpc>
                <a:spcPct val="100000"/>
              </a:lnSpc>
              <a:spcBef>
                <a:spcPts val="0"/>
              </a:spcBef>
              <a:spcAft>
                <a:spcPts val="0"/>
              </a:spcAft>
              <a:buClr>
                <a:srgbClr val="000000"/>
              </a:buClr>
              <a:buSzPts val="1400"/>
              <a:buFont typeface="Arial"/>
              <a:buNone/>
            </a:pPr>
            <a:r>
              <a:rPr lang="nl-NL" sz="800" b="0" i="0" u="none" strike="noStrike" cap="none">
                <a:solidFill>
                  <a:schemeClr val="dk1"/>
                </a:solidFill>
                <a:highlight>
                  <a:srgbClr val="00FF00"/>
                </a:highlight>
                <a:latin typeface="Arial (Koppen)"/>
                <a:ea typeface="Arial"/>
                <a:cs typeface="Arial"/>
                <a:sym typeface="Arial"/>
              </a:rPr>
              <a:t>Korte uitleg:</a:t>
            </a:r>
          </a:p>
          <a:p>
            <a:pPr marL="0" marR="0" lvl="0" indent="0" algn="l" rtl="0">
              <a:lnSpc>
                <a:spcPct val="100000"/>
              </a:lnSpc>
              <a:spcBef>
                <a:spcPts val="0"/>
              </a:spcBef>
              <a:spcAft>
                <a:spcPts val="0"/>
              </a:spcAft>
              <a:buClr>
                <a:srgbClr val="000000"/>
              </a:buClr>
              <a:buSzPts val="1400"/>
              <a:buFont typeface="Arial"/>
              <a:buNone/>
            </a:pPr>
            <a:r>
              <a:rPr lang="nl-BE" sz="800" b="0" i="0">
                <a:solidFill>
                  <a:srgbClr val="3D3D3D"/>
                </a:solidFill>
                <a:effectLst/>
                <a:latin typeface="Arial (Koppen)"/>
              </a:rPr>
              <a:t>De 17 Duurzame Ontwikkelingsdoelstellingen  (</a:t>
            </a:r>
            <a:r>
              <a:rPr lang="nl-BE" sz="800" b="0" i="0" err="1">
                <a:solidFill>
                  <a:srgbClr val="3D3D3D"/>
                </a:solidFill>
                <a:effectLst/>
                <a:latin typeface="Arial (Koppen)"/>
              </a:rPr>
              <a:t>Sustainable</a:t>
            </a:r>
            <a:r>
              <a:rPr lang="nl-BE" sz="800" b="0" i="0">
                <a:solidFill>
                  <a:srgbClr val="3D3D3D"/>
                </a:solidFill>
                <a:effectLst/>
                <a:latin typeface="Arial (Koppen)"/>
              </a:rPr>
              <a:t> Development Goals of ‘</a:t>
            </a:r>
            <a:r>
              <a:rPr lang="nl-BE" sz="800" b="0" i="0" err="1">
                <a:solidFill>
                  <a:srgbClr val="3D3D3D"/>
                </a:solidFill>
                <a:effectLst/>
                <a:latin typeface="Arial (Koppen)"/>
              </a:rPr>
              <a:t>SDGs</a:t>
            </a:r>
            <a:r>
              <a:rPr lang="nl-BE" sz="800" b="0" i="0">
                <a:solidFill>
                  <a:srgbClr val="3D3D3D"/>
                </a:solidFill>
                <a:effectLst/>
                <a:latin typeface="Arial (Koppen)"/>
              </a:rPr>
              <a:t>’) </a:t>
            </a:r>
            <a:r>
              <a:rPr lang="nl-BE" sz="800" b="0" i="0">
                <a:solidFill>
                  <a:srgbClr val="222221"/>
                </a:solidFill>
                <a:effectLst/>
                <a:latin typeface="Arial (Koppen)"/>
              </a:rPr>
              <a:t>werden in 2015 door de Algemene Vergadering van de VN aangenomen.  Ze zijn bedoeld om een actieplan te vormen om "de mensheid uit de armoede te halen en de planeet weer op een duurzaam pad te brengen" tegen 2030. Deze doelstellingen houden rekening met de drie dimensies van duurzame ontwikkeling: economische, sociale en ecologische. </a:t>
            </a:r>
            <a:r>
              <a:rPr lang="nl-BE" sz="800" b="0" i="0">
                <a:solidFill>
                  <a:srgbClr val="3D3D3D"/>
                </a:solidFill>
                <a:effectLst/>
                <a:latin typeface="Arial (Koppen)"/>
              </a:rPr>
              <a:t>Hoewel deze doelstellingen niet juridisch bindend zijn, verwacht men van de regeringen dat ze de daad bij het woord voegen en hiervoor nationale kaders uitwerken.</a:t>
            </a:r>
            <a:endParaRPr lang="nl-NL" sz="800" b="0" i="0" u="none" strike="noStrike" cap="none">
              <a:solidFill>
                <a:schemeClr val="dk1"/>
              </a:solidFill>
              <a:effectLst/>
              <a:highlight>
                <a:srgbClr val="00FF00"/>
              </a:highlight>
              <a:latin typeface="Arial (Koppen)"/>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lang="nl-NL" sz="1200" b="0" i="0" u="none" strike="noStrike" cap="none">
              <a:solidFill>
                <a:schemeClr val="dk1"/>
              </a:solidFill>
              <a:effectLst/>
              <a:highlight>
                <a:srgbClr val="00FF00"/>
              </a:highlight>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nl-NL" sz="1200" b="0" i="0" u="none" strike="noStrike" cap="none">
                <a:solidFill>
                  <a:schemeClr val="dk1"/>
                </a:solidFill>
                <a:highlight>
                  <a:srgbClr val="00FF00"/>
                </a:highlight>
                <a:latin typeface="Arial"/>
                <a:ea typeface="Arial"/>
                <a:cs typeface="Arial"/>
                <a:sym typeface="Arial"/>
              </a:rPr>
              <a:t>Exemplarisch een korte oefening doen: welke SDG kan je koppelen aan het centrale probleem?</a:t>
            </a:r>
          </a:p>
          <a:p>
            <a:pPr marL="0" marR="0" lvl="0" indent="0" algn="l" rtl="0">
              <a:lnSpc>
                <a:spcPct val="100000"/>
              </a:lnSpc>
              <a:spcBef>
                <a:spcPts val="0"/>
              </a:spcBef>
              <a:spcAft>
                <a:spcPts val="0"/>
              </a:spcAft>
              <a:buClr>
                <a:srgbClr val="000000"/>
              </a:buClr>
              <a:buSzPts val="1400"/>
              <a:buFont typeface="Arial"/>
              <a:buNone/>
            </a:pPr>
            <a:endParaRPr lang="nl-NL" sz="1200" b="1" i="0" u="none" strike="noStrike" cap="none">
              <a:solidFill>
                <a:schemeClr val="dk1"/>
              </a:solidFill>
              <a:highlight>
                <a:srgbClr val="00FF00"/>
              </a:highlight>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Arial"/>
              <a:ea typeface="Arial"/>
              <a:cs typeface="Arial"/>
              <a:sym typeface="Arial"/>
            </a:endParaRPr>
          </a:p>
        </p:txBody>
      </p:sp>
      <p:sp>
        <p:nvSpPr>
          <p:cNvPr id="210" name="Google Shape;21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nl-NL" sz="1200" b="0" i="0" u="none" strike="noStrike" cap="none">
                <a:solidFill>
                  <a:schemeClr val="dk1"/>
                </a:solidFill>
                <a:latin typeface="Arial"/>
                <a:ea typeface="Arial"/>
                <a:cs typeface="Arial"/>
                <a:sym typeface="Arial"/>
              </a:rPr>
              <a:t>18</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sz="1200" b="1" i="0" u="none" strike="noStrike" cap="none" dirty="0">
                <a:solidFill>
                  <a:schemeClr val="dk1"/>
                </a:solidFill>
                <a:effectLst/>
                <a:latin typeface="Calibri"/>
                <a:ea typeface="Calibri"/>
                <a:cs typeface="Calibri"/>
                <a:sym typeface="Calibri"/>
              </a:rPr>
              <a:t>Begeleiding</a:t>
            </a:r>
            <a:endParaRPr lang="nl-NL" sz="1200" b="0" i="0" u="none" strike="noStrike" cap="none" dirty="0">
              <a:solidFill>
                <a:schemeClr val="dk1"/>
              </a:solidFill>
              <a:effectLst/>
              <a:latin typeface="Calibri"/>
              <a:ea typeface="Calibri"/>
              <a:cs typeface="Calibri"/>
              <a:sym typeface="Calibri"/>
            </a:endParaRPr>
          </a:p>
          <a:p>
            <a:r>
              <a:rPr lang="nl-NL" sz="1200" b="0" i="0" u="none" strike="noStrike" cap="none" dirty="0">
                <a:solidFill>
                  <a:schemeClr val="dk1"/>
                </a:solidFill>
                <a:effectLst/>
                <a:latin typeface="Calibri"/>
                <a:ea typeface="Calibri"/>
                <a:cs typeface="Calibri"/>
                <a:sym typeface="Calibri"/>
              </a:rPr>
              <a:t>Geef eerst de opdracht en laat elk groepje </a:t>
            </a:r>
            <a:r>
              <a:rPr lang="nl-NL" dirty="0"/>
              <a:t>een verslaggever aanduiden en kort</a:t>
            </a:r>
            <a:r>
              <a:rPr lang="nl-NL" sz="1200" b="0" i="0" u="none" strike="noStrike" cap="none" dirty="0">
                <a:solidFill>
                  <a:schemeClr val="dk1"/>
                </a:solidFill>
                <a:effectLst/>
                <a:latin typeface="Calibri"/>
                <a:ea typeface="Calibri"/>
                <a:cs typeface="Calibri"/>
                <a:sym typeface="Calibri"/>
              </a:rPr>
              <a:t> overleggen welke info straks zal worden doorgegeven (1 min)</a:t>
            </a:r>
            <a:endParaRPr lang="nl-NL" sz="1200" b="0" i="0" u="none" strike="noStrike" cap="none" dirty="0">
              <a:solidFill>
                <a:schemeClr val="dk1"/>
              </a:solidFill>
              <a:effectLst/>
              <a:latin typeface="Calibri"/>
              <a:ea typeface="Calibri"/>
              <a:cs typeface="Calibri"/>
            </a:endParaRPr>
          </a:p>
          <a:p>
            <a:r>
              <a:rPr lang="nl-NL" sz="1200" b="0" i="0" u="none" strike="noStrike" cap="none" dirty="0">
                <a:solidFill>
                  <a:schemeClr val="dk1"/>
                </a:solidFill>
                <a:effectLst/>
                <a:latin typeface="Calibri"/>
                <a:ea typeface="Calibri"/>
                <a:cs typeface="Calibri"/>
                <a:sym typeface="Calibri"/>
              </a:rPr>
              <a:t>De verslaggever van elk groepje plaatst de foto op de blinde wereldkaart (bv met magneten of plakband)</a:t>
            </a:r>
            <a:r>
              <a:rPr lang="nl-NL" dirty="0"/>
              <a:t> </a:t>
            </a:r>
            <a:r>
              <a:rPr lang="nl-NL" sz="1200" b="0" i="0" u="none" strike="noStrike" cap="none" dirty="0">
                <a:solidFill>
                  <a:schemeClr val="dk1"/>
                </a:solidFill>
                <a:effectLst/>
                <a:latin typeface="Calibri"/>
                <a:ea typeface="Calibri"/>
                <a:cs typeface="Calibri"/>
                <a:sym typeface="Calibri"/>
              </a:rPr>
              <a:t> en legt kort de situatie uit aan de klasgroep (wat zie je op de foto: wat is er gebeurd, wat is de link met </a:t>
            </a:r>
            <a:r>
              <a:rPr lang="nl-NL" dirty="0"/>
              <a:t>klimaatverandering? Met migratie?</a:t>
            </a:r>
            <a:r>
              <a:rPr lang="nl-NL" sz="1200" b="0" i="0" u="none" strike="noStrike" cap="none" dirty="0">
                <a:solidFill>
                  <a:schemeClr val="dk1"/>
                </a:solidFill>
                <a:effectLst/>
                <a:latin typeface="Calibri"/>
                <a:ea typeface="Calibri"/>
                <a:cs typeface="Calibri"/>
                <a:sym typeface="Calibri"/>
              </a:rPr>
              <a:t> </a:t>
            </a:r>
            <a:r>
              <a:rPr lang="nl-NL" dirty="0"/>
              <a:t>Waar</a:t>
            </a:r>
            <a:r>
              <a:rPr lang="nl-NL" sz="1200" b="0" i="0" u="none" strike="noStrike" cap="none" dirty="0">
                <a:solidFill>
                  <a:schemeClr val="dk1"/>
                </a:solidFill>
                <a:effectLst/>
                <a:latin typeface="Calibri"/>
                <a:ea typeface="Calibri"/>
                <a:cs typeface="Calibri"/>
                <a:sym typeface="Calibri"/>
              </a:rPr>
              <a:t> doet het zich voor?) (4 groepjes x 1 min = 4 min),</a:t>
            </a:r>
            <a:endParaRPr lang="nl-NL" sz="1200" b="0" i="0" u="none" strike="noStrike" cap="none" dirty="0">
              <a:solidFill>
                <a:schemeClr val="dk1"/>
              </a:solidFill>
              <a:effectLst/>
              <a:latin typeface="Calibri"/>
              <a:ea typeface="Calibri"/>
              <a:cs typeface="Calibri"/>
            </a:endParaRPr>
          </a:p>
          <a:p>
            <a:endParaRPr lang="nl-NL" sz="1200" b="0" i="0" u="none" strike="noStrike" cap="none" dirty="0">
              <a:solidFill>
                <a:schemeClr val="dk1"/>
              </a:solidFill>
              <a:effectLst/>
              <a:latin typeface="Calibri"/>
              <a:ea typeface="Calibri"/>
              <a:cs typeface="Calibri"/>
            </a:endParaRPr>
          </a:p>
          <a:p>
            <a:r>
              <a:rPr lang="nl-NL" dirty="0"/>
              <a:t>Eventueel kan je een wereldkaart benutten die in klas hangt, je kan de foto's van de </a:t>
            </a:r>
            <a:r>
              <a:rPr lang="nl-NL" err="1"/>
              <a:t>bespoken</a:t>
            </a:r>
            <a:r>
              <a:rPr lang="nl-NL" dirty="0"/>
              <a:t> casussen dan projecteren zodat iedereen ze kan zien.</a:t>
            </a:r>
          </a:p>
          <a:p>
            <a:endParaRPr lang="nl-NL" dirty="0"/>
          </a:p>
          <a:p>
            <a:endParaRPr lang="nl-NL" b="1" dirty="0"/>
          </a:p>
          <a:p>
            <a:pPr marL="0" indent="0"/>
            <a:endParaRPr lang="nl-NL" dirty="0"/>
          </a:p>
          <a:p>
            <a:pPr marL="0" indent="0"/>
            <a:endParaRPr lang="nl-NL" dirty="0">
              <a:latin typeface="Arial"/>
              <a:ea typeface="Arial"/>
              <a:cs typeface="Arial"/>
            </a:endParaRPr>
          </a:p>
          <a:p>
            <a:pPr marL="0" indent="0"/>
            <a:endParaRPr lang="nl-NL" dirty="0">
              <a:latin typeface="Arial"/>
              <a:ea typeface="Arial"/>
              <a:cs typeface="Arial"/>
            </a:endParaRPr>
          </a:p>
        </p:txBody>
      </p:sp>
      <p:sp>
        <p:nvSpPr>
          <p:cNvPr id="170" name="Google Shape;17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dirty="0"/>
              <a:t>(enkel in verdiepende sessie systeemdenken)</a:t>
            </a:r>
          </a:p>
          <a:p>
            <a:endParaRPr lang="nl-NL" b="1"/>
          </a:p>
          <a:p>
            <a:r>
              <a:rPr lang="nl-NL" b="1" dirty="0"/>
              <a:t>Begeleiding</a:t>
            </a:r>
            <a:endParaRPr lang="nl-NL" sz="1200" b="0" i="0" u="none" strike="noStrike" cap="none" dirty="0">
              <a:solidFill>
                <a:schemeClr val="dk1"/>
              </a:solidFill>
              <a:effectLst/>
              <a:latin typeface="Calibri"/>
              <a:ea typeface="Calibri"/>
              <a:cs typeface="Calibri"/>
            </a:endParaRPr>
          </a:p>
          <a:p>
            <a:endParaRPr lang="nl-NL" sz="1200" b="0" i="0" u="none" strike="noStrike" cap="none">
              <a:solidFill>
                <a:schemeClr val="dk1"/>
              </a:solidFill>
              <a:effectLst/>
              <a:latin typeface="Calibri"/>
              <a:ea typeface="Calibri"/>
              <a:cs typeface="Calibri"/>
              <a:sym typeface="Calibri"/>
            </a:endParaRPr>
          </a:p>
          <a:p>
            <a:r>
              <a:rPr lang="nl-NL" sz="1200" b="0" i="0" u="none" strike="noStrike" cap="none" dirty="0">
                <a:solidFill>
                  <a:schemeClr val="dk1"/>
                </a:solidFill>
                <a:effectLst/>
                <a:latin typeface="Calibri"/>
                <a:ea typeface="Calibri"/>
                <a:cs typeface="Calibri"/>
                <a:sym typeface="Calibri"/>
              </a:rPr>
              <a:t>Onderwijsleergesprek om patronen te ontdekken:</a:t>
            </a:r>
            <a:r>
              <a:rPr lang="nl-NL" dirty="0"/>
              <a:t> </a:t>
            </a:r>
          </a:p>
          <a:p>
            <a:r>
              <a:rPr lang="nl-NL" sz="1200" b="0" i="0" u="none" strike="noStrike" cap="none" dirty="0">
                <a:solidFill>
                  <a:schemeClr val="dk1"/>
                </a:solidFill>
                <a:effectLst/>
                <a:latin typeface="Calibri"/>
                <a:ea typeface="Calibri"/>
                <a:cs typeface="Calibri"/>
                <a:sym typeface="Calibri"/>
              </a:rPr>
              <a:t>Zie je patronen (wat, waar, wie)?</a:t>
            </a:r>
            <a:endParaRPr lang="nl-NL" sz="1200" b="0" i="0" u="none" strike="noStrike" cap="none" dirty="0">
              <a:solidFill>
                <a:schemeClr val="dk1"/>
              </a:solidFill>
              <a:effectLst/>
              <a:latin typeface="Calibri"/>
              <a:ea typeface="Calibri"/>
              <a:cs typeface="Calibri"/>
            </a:endParaRPr>
          </a:p>
          <a:p>
            <a:r>
              <a:rPr lang="nl-NL" dirty="0"/>
              <a:t>Vergelijken</a:t>
            </a:r>
            <a:r>
              <a:rPr lang="nl-NL" sz="1200" b="0" i="0" u="none" strike="noStrike" cap="none" dirty="0">
                <a:solidFill>
                  <a:schemeClr val="dk1"/>
                </a:solidFill>
                <a:effectLst/>
                <a:latin typeface="Calibri"/>
                <a:ea typeface="Calibri"/>
                <a:cs typeface="Calibri"/>
                <a:sym typeface="Calibri"/>
              </a:rPr>
              <a:t> met wetenschappelijke bronnen:</a:t>
            </a:r>
            <a:endParaRPr lang="nl-NL" dirty="0"/>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nl-NL" sz="1200" b="0" i="0" u="none" strike="noStrike" cap="none" dirty="0">
                <a:solidFill>
                  <a:schemeClr val="dk1"/>
                </a:solidFill>
                <a:effectLst/>
                <a:latin typeface="Calibri"/>
                <a:ea typeface="Calibri"/>
                <a:cs typeface="Calibri"/>
                <a:sym typeface="Calibri"/>
              </a:rPr>
              <a:t>- Patronen van extreem weer: </a:t>
            </a:r>
            <a:r>
              <a:rPr lang="nl-BE" sz="1200" dirty="0">
                <a:hlinkClick r:id="rId3"/>
              </a:rPr>
              <a:t>https://www.carbonbrief.org/mapped-how-climate-change-affects-extreme-weather-around-the-world</a:t>
            </a:r>
            <a:endParaRPr lang="nl-BE" sz="1200" dirty="0"/>
          </a:p>
          <a:p>
            <a:r>
              <a:rPr lang="nl-NL" sz="1200" b="0" i="0" u="none" strike="noStrike" cap="none" dirty="0">
                <a:solidFill>
                  <a:schemeClr val="dk1"/>
                </a:solidFill>
                <a:effectLst/>
                <a:latin typeface="Calibri"/>
                <a:ea typeface="Calibri"/>
                <a:cs typeface="Calibri"/>
                <a:sym typeface="Calibri"/>
              </a:rPr>
              <a:t>- Patronen van migratie: </a:t>
            </a:r>
            <a:r>
              <a:rPr lang="nl-NL" sz="1200" b="0" i="0" u="sng" strike="noStrike" dirty="0">
                <a:solidFill>
                  <a:srgbClr val="0563C1"/>
                </a:solidFill>
                <a:effectLst/>
                <a:hlinkClick r:id="rId4"/>
              </a:rPr>
              <a:t>https://www.gapminder.org/tools/#$model$markers$bubble$encoding$size$data$concept=sm_pop_refg_or&amp;source=wdi&amp;space@=country&amp;=time;;&amp;scale$domain:null&amp;type:null&amp;zoomed:null;;&amp;frame$value=2020;;;;;&amp;chart-type=map&amp;url=v1</a:t>
            </a:r>
            <a:endParaRPr lang="nl-BE" sz="1200" dirty="0">
              <a:cs typeface="Calibri" panose="020F0502020204030204" pitchFamily="34" charset="0"/>
            </a:endParaRPr>
          </a:p>
          <a:p>
            <a:r>
              <a:rPr lang="nl-NL" dirty="0"/>
              <a:t> </a:t>
            </a:r>
            <a:r>
              <a:rPr lang="nl-NL" sz="1200" b="0" i="0" u="none" strike="noStrike" cap="none" dirty="0">
                <a:solidFill>
                  <a:schemeClr val="dk1"/>
                </a:solidFill>
                <a:effectLst/>
                <a:latin typeface="Calibri"/>
                <a:ea typeface="Calibri"/>
                <a:cs typeface="Calibri"/>
                <a:sym typeface="Calibri"/>
              </a:rPr>
              <a:t>(laat de leerlingen eerst 2-3 min de website vrij exploreren indien er voldoende tablets/computers zijn in klas – variëren per jaar/type probleem en laten doorklikken op icoontjes ) – indien geen </a:t>
            </a:r>
            <a:r>
              <a:rPr lang="nl-NL" sz="1200" b="0" i="0" u="none" strike="noStrike" cap="none" dirty="0" err="1">
                <a:solidFill>
                  <a:schemeClr val="dk1"/>
                </a:solidFill>
                <a:effectLst/>
                <a:latin typeface="Calibri"/>
                <a:ea typeface="Calibri"/>
                <a:cs typeface="Calibri"/>
                <a:sym typeface="Calibri"/>
              </a:rPr>
              <a:t>devices</a:t>
            </a:r>
            <a:r>
              <a:rPr lang="nl-NL" sz="1200" b="0" i="0" u="none" strike="noStrike" cap="none" dirty="0">
                <a:solidFill>
                  <a:schemeClr val="dk1"/>
                </a:solidFill>
                <a:effectLst/>
                <a:latin typeface="Calibri"/>
                <a:ea typeface="Calibri"/>
                <a:cs typeface="Calibri"/>
                <a:sym typeface="Calibri"/>
              </a:rPr>
              <a:t> per groepje aanwezig: zelf een aantal zaken uitlichten</a:t>
            </a:r>
            <a:endParaRPr lang="nl-NL" sz="1200" b="0" i="0" u="none" strike="noStrike" cap="none" dirty="0">
              <a:solidFill>
                <a:schemeClr val="dk1"/>
              </a:solidFill>
              <a:effectLst/>
              <a:latin typeface="Calibri"/>
              <a:ea typeface="Calibri"/>
              <a:cs typeface="Calibri"/>
            </a:endParaRPr>
          </a:p>
          <a:p>
            <a:endParaRPr lang="nl-NL" sz="1200" b="0" i="0" u="none" strike="noStrike" cap="none">
              <a:solidFill>
                <a:schemeClr val="dk1"/>
              </a:solidFill>
              <a:effectLst/>
              <a:latin typeface="Calibri"/>
              <a:ea typeface="Calibri"/>
              <a:cs typeface="Calibri"/>
              <a:sym typeface="Calibri"/>
            </a:endParaRPr>
          </a:p>
          <a:p>
            <a:r>
              <a:rPr lang="nl-NL" sz="1200" b="0" i="0" u="none" strike="noStrike" cap="none" dirty="0">
                <a:solidFill>
                  <a:schemeClr val="dk1"/>
                </a:solidFill>
                <a:effectLst/>
                <a:latin typeface="Calibri"/>
                <a:ea typeface="Arial"/>
                <a:cs typeface="Calibri"/>
                <a:sym typeface="Calibri"/>
              </a:rPr>
              <a:t>Patronen benoemen:</a:t>
            </a:r>
            <a:r>
              <a:rPr lang="nl-NL" dirty="0">
                <a:ea typeface="Arial"/>
              </a:rPr>
              <a:t> </a:t>
            </a:r>
            <a:endParaRPr lang="nl-NL" sz="1200" b="0" i="0" u="none" strike="noStrike" cap="none" dirty="0">
              <a:solidFill>
                <a:schemeClr val="dk1"/>
              </a:solidFill>
              <a:effectLst/>
              <a:latin typeface="Calibri"/>
              <a:ea typeface="Arial"/>
              <a:cs typeface="Calibri"/>
            </a:endParaRPr>
          </a:p>
          <a:p>
            <a:pPr>
              <a:buFontTx/>
              <a:buChar char="-"/>
            </a:pPr>
            <a:r>
              <a:rPr lang="nl-NL" sz="1200" b="0" i="0" u="none" strike="noStrike" cap="none" dirty="0" err="1">
                <a:solidFill>
                  <a:schemeClr val="dk1"/>
                </a:solidFill>
                <a:effectLst/>
                <a:latin typeface="Calibri"/>
                <a:ea typeface="Arial"/>
                <a:cs typeface="Calibri"/>
                <a:sym typeface="Calibri"/>
              </a:rPr>
              <a:t>vnl</a:t>
            </a:r>
            <a:r>
              <a:rPr lang="nl-NL" sz="1200" b="0" i="0" u="none" strike="noStrike" cap="none" dirty="0">
                <a:solidFill>
                  <a:schemeClr val="dk1"/>
                </a:solidFill>
                <a:effectLst/>
                <a:latin typeface="Calibri"/>
                <a:ea typeface="Arial"/>
                <a:cs typeface="Calibri"/>
                <a:sym typeface="Calibri"/>
              </a:rPr>
              <a:t> lage inkomenslanden (‘het zuiden’); maar toch ook hoge inkomenslanden (bv België</a:t>
            </a:r>
            <a:r>
              <a:rPr lang="nl-NL" dirty="0">
                <a:ea typeface="Arial"/>
              </a:rPr>
              <a:t>). Verschil is dat er in hoge inkomenslanden meestal een opvangnet is (sociale zekerheid, </a:t>
            </a:r>
            <a:r>
              <a:rPr lang="nl-NL" dirty="0" err="1">
                <a:ea typeface="Arial"/>
              </a:rPr>
              <a:t>verzekeringssysteem,ngo's</a:t>
            </a:r>
            <a:r>
              <a:rPr lang="nl-NL" dirty="0">
                <a:ea typeface="Arial"/>
              </a:rPr>
              <a:t>, overheidssubsidies bv bij natuurramp of inkomstenverlies – denk ook aan corona). </a:t>
            </a:r>
            <a:endParaRPr lang="nl-NL" b="0" i="0" u="none" strike="noStrike" cap="none" dirty="0">
              <a:effectLst/>
            </a:endParaRPr>
          </a:p>
          <a:p>
            <a:pPr>
              <a:buFontTx/>
              <a:buChar char="-"/>
            </a:pPr>
            <a:r>
              <a:rPr lang="nl-NL" sz="1200" b="0" i="0" u="none" strike="noStrike" cap="none" dirty="0">
                <a:solidFill>
                  <a:schemeClr val="dk1"/>
                </a:solidFill>
                <a:effectLst/>
                <a:latin typeface="Calibri"/>
                <a:ea typeface="Arial"/>
                <a:cs typeface="Calibri"/>
                <a:sym typeface="Calibri"/>
              </a:rPr>
              <a:t>Oorzaken: extreem weer (cyclonen, hittedagen, overstromingen,…), stijging zeeniveau, droogte, …</a:t>
            </a:r>
            <a:endParaRPr lang="nl-NL" sz="1200" b="0" i="0" u="none" strike="noStrike" cap="none" dirty="0">
              <a:solidFill>
                <a:schemeClr val="dk1"/>
              </a:solidFill>
              <a:effectLst/>
              <a:latin typeface="Calibri"/>
              <a:ea typeface="Arial"/>
              <a:cs typeface="Calibri"/>
            </a:endParaRPr>
          </a:p>
          <a:p>
            <a:pPr>
              <a:buFontTx/>
              <a:buChar char="-"/>
            </a:pPr>
            <a:endParaRPr lang="nl-NL" sz="1200" b="0" i="0" u="none" strike="noStrike" cap="none">
              <a:solidFill>
                <a:schemeClr val="dk1"/>
              </a:solidFill>
              <a:effectLst/>
              <a:latin typeface="Calibri"/>
              <a:ea typeface="Arial"/>
              <a:cs typeface="Calibri"/>
              <a:sym typeface="Calibri"/>
            </a:endParaRPr>
          </a:p>
          <a:p>
            <a:r>
              <a:rPr lang="nl-NL" sz="1200" b="0" i="0" u="none" strike="noStrike" cap="none" dirty="0">
                <a:solidFill>
                  <a:schemeClr val="dk1"/>
                </a:solidFill>
                <a:effectLst/>
                <a:latin typeface="Calibri"/>
                <a:ea typeface="Calibri"/>
                <a:cs typeface="Calibri"/>
                <a:sym typeface="Calibri"/>
              </a:rPr>
              <a:t>Door de uitwisseling krijgen </a:t>
            </a:r>
            <a:r>
              <a:rPr lang="nl-NL" sz="1200" b="0" i="0" u="none" strike="noStrike" cap="none" dirty="0" err="1">
                <a:solidFill>
                  <a:schemeClr val="dk1"/>
                </a:solidFill>
                <a:effectLst/>
                <a:latin typeface="Calibri"/>
                <a:ea typeface="Calibri"/>
                <a:cs typeface="Calibri"/>
                <a:sym typeface="Calibri"/>
              </a:rPr>
              <a:t>lln</a:t>
            </a:r>
            <a:r>
              <a:rPr lang="nl-NL" sz="1200" b="0" i="0" u="none" strike="noStrike" cap="none" dirty="0">
                <a:solidFill>
                  <a:schemeClr val="dk1"/>
                </a:solidFill>
                <a:effectLst/>
                <a:latin typeface="Calibri"/>
                <a:ea typeface="Calibri"/>
                <a:cs typeface="Calibri"/>
                <a:sym typeface="Calibri"/>
              </a:rPr>
              <a:t> een bredere kijk op de problematiek</a:t>
            </a:r>
            <a:r>
              <a:rPr lang="nl-NL" dirty="0"/>
              <a:t> (verbreding),</a:t>
            </a:r>
            <a:r>
              <a:rPr lang="nl-NL" sz="1200" b="0" i="0" u="none" strike="noStrike" cap="none" dirty="0">
                <a:solidFill>
                  <a:schemeClr val="dk1"/>
                </a:solidFill>
                <a:effectLst/>
                <a:latin typeface="Calibri"/>
                <a:ea typeface="Calibri"/>
                <a:cs typeface="Calibri"/>
                <a:sym typeface="Calibri"/>
              </a:rPr>
              <a:t> waardoor ze </a:t>
            </a:r>
            <a:r>
              <a:rPr lang="nl-NL" dirty="0"/>
              <a:t>nieuwe</a:t>
            </a:r>
            <a:r>
              <a:rPr lang="nl-NL" sz="1200" b="0" i="0" u="none" strike="noStrike" cap="none" dirty="0">
                <a:solidFill>
                  <a:schemeClr val="dk1"/>
                </a:solidFill>
                <a:effectLst/>
                <a:latin typeface="Calibri"/>
                <a:ea typeface="Calibri"/>
                <a:cs typeface="Calibri"/>
                <a:sym typeface="Calibri"/>
              </a:rPr>
              <a:t> inzichten opdoen voor de volgende stap (uitdieping),</a:t>
            </a:r>
            <a:endParaRPr lang="nl-NL" sz="1200" b="0" i="0" u="none" strike="noStrike" cap="none" dirty="0">
              <a:solidFill>
                <a:schemeClr val="dk1"/>
              </a:solidFill>
              <a:effectLst/>
              <a:latin typeface="Calibri"/>
              <a:ea typeface="Calibri"/>
              <a:cs typeface="Calibri"/>
            </a:endParaRPr>
          </a:p>
          <a:p>
            <a:r>
              <a:rPr lang="nl-NL" sz="1200" b="0" i="0" u="none" strike="noStrike" cap="none" dirty="0" err="1">
                <a:solidFill>
                  <a:schemeClr val="dk1"/>
                </a:solidFill>
                <a:effectLst/>
                <a:latin typeface="Calibri"/>
                <a:ea typeface="Calibri"/>
                <a:cs typeface="Calibri"/>
                <a:sym typeface="Calibri"/>
              </a:rPr>
              <a:t>Lln</a:t>
            </a:r>
            <a:r>
              <a:rPr lang="nl-NL" sz="1200" b="0" i="0" u="none" strike="noStrike" cap="none" dirty="0">
                <a:solidFill>
                  <a:schemeClr val="dk1"/>
                </a:solidFill>
                <a:effectLst/>
                <a:latin typeface="Calibri"/>
                <a:ea typeface="Calibri"/>
                <a:cs typeface="Calibri"/>
                <a:sym typeface="Calibri"/>
              </a:rPr>
              <a:t> gaan terug naar hun groepje voor de volgende opdracht.</a:t>
            </a:r>
            <a:r>
              <a:rPr lang="nl-NL" dirty="0"/>
              <a:t> </a:t>
            </a:r>
            <a:endParaRPr lang="nl-NL" sz="1200" b="0" i="0" u="none" strike="noStrike" cap="none" dirty="0">
              <a:solidFill>
                <a:schemeClr val="dk1"/>
              </a:solidFill>
              <a:effectLst/>
              <a:latin typeface="Calibri"/>
              <a:ea typeface="Calibri"/>
              <a:cs typeface="Calibri"/>
            </a:endParaRPr>
          </a:p>
          <a:p>
            <a:pPr>
              <a:buFontTx/>
              <a:buChar char="-"/>
            </a:pPr>
            <a:endParaRPr lang="nl-NL" sz="1200" b="0" i="0" u="none" strike="noStrike" cap="none">
              <a:solidFill>
                <a:schemeClr val="dk1"/>
              </a:solidFill>
              <a:effectLst/>
              <a:latin typeface="Calibri"/>
              <a:ea typeface="Arial"/>
              <a:cs typeface="Calibri"/>
              <a:sym typeface="Calibri"/>
            </a:endParaRPr>
          </a:p>
          <a:p>
            <a:pPr>
              <a:buFontTx/>
              <a:buChar char="-"/>
            </a:pPr>
            <a:endParaRPr lang="nl-NL" sz="1200" b="0" i="0" u="none" strike="noStrike" cap="none">
              <a:solidFill>
                <a:schemeClr val="dk1"/>
              </a:solidFill>
              <a:effectLst/>
              <a:latin typeface="Calibri"/>
              <a:ea typeface="Arial"/>
              <a:cs typeface="Calibri"/>
              <a:sym typeface="Calibri"/>
            </a:endParaRPr>
          </a:p>
          <a:p>
            <a:pPr>
              <a:buFontTx/>
              <a:buChar char="-"/>
            </a:pPr>
            <a:endParaRPr lang="nl-NL"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Arial"/>
              <a:ea typeface="Arial"/>
              <a:cs typeface="Arial"/>
              <a:sym typeface="Arial"/>
            </a:endParaRPr>
          </a:p>
        </p:txBody>
      </p:sp>
      <p:sp>
        <p:nvSpPr>
          <p:cNvPr id="170" name="Google Shape;17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8762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nl-NL" sz="1200" b="1" i="0" u="none" strike="noStrike" cap="none" dirty="0">
                <a:solidFill>
                  <a:schemeClr val="dk1"/>
                </a:solidFill>
                <a:latin typeface="Arial"/>
                <a:ea typeface="Arial"/>
                <a:cs typeface="Arial"/>
                <a:sym typeface="Arial"/>
              </a:rPr>
              <a:t>Begeleiding</a:t>
            </a:r>
          </a:p>
          <a:p>
            <a:pPr marL="0" indent="0"/>
            <a:r>
              <a:rPr lang="nl-NL" b="0" i="0" u="none" strike="noStrike" cap="none" dirty="0">
                <a:sym typeface="Arial"/>
              </a:rPr>
              <a:t>De leerkracht projecteert de stelling en geeft de leerlingen maximaal 1’ de tijd</a:t>
            </a:r>
            <a:r>
              <a:rPr lang="nl-NL" dirty="0">
                <a:sym typeface="Arial"/>
              </a:rPr>
              <a:t> </a:t>
            </a:r>
            <a:endParaRPr lang="en-US" dirty="0">
              <a:sym typeface="Arial"/>
            </a:endParaRPr>
          </a:p>
          <a:p>
            <a:pPr marL="0" indent="0"/>
            <a:endParaRPr lang="nl-NL" dirty="0">
              <a:sym typeface="Arial"/>
            </a:endParaRPr>
          </a:p>
          <a:p>
            <a:pPr marL="0" indent="0"/>
            <a:r>
              <a:rPr lang="nl-NL" dirty="0">
                <a:sym typeface="Arial"/>
              </a:rPr>
              <a:t>-na te denken en een positie in te nemen in de ruimte (duid als </a:t>
            </a:r>
            <a:r>
              <a:rPr lang="nl-NL" dirty="0" err="1">
                <a:sym typeface="Arial"/>
              </a:rPr>
              <a:t>lkt</a:t>
            </a:r>
            <a:r>
              <a:rPr lang="nl-NL" dirty="0">
                <a:sym typeface="Arial"/>
              </a:rPr>
              <a:t> aan met handbeweging waar </a:t>
            </a:r>
            <a:r>
              <a:rPr lang="nl-NL" dirty="0" err="1">
                <a:sym typeface="Arial"/>
              </a:rPr>
              <a:t>lln</a:t>
            </a:r>
            <a:r>
              <a:rPr lang="nl-NL" dirty="0">
                <a:sym typeface="Arial"/>
              </a:rPr>
              <a:t> moeten staan als ze denken dat het correcte antwoord A/B/D is) OF</a:t>
            </a:r>
            <a:endParaRPr lang="nl-NL" dirty="0"/>
          </a:p>
          <a:p>
            <a:pPr marL="0" indent="0"/>
            <a:r>
              <a:rPr lang="nl-NL" dirty="0">
                <a:sym typeface="Arial"/>
              </a:rPr>
              <a:t>-</a:t>
            </a:r>
            <a:r>
              <a:rPr lang="nl-NL" b="0" i="0" u="none" strike="noStrike" cap="none" dirty="0">
                <a:sym typeface="Arial"/>
              </a:rPr>
              <a:t> hun antwoord te noteren op een</a:t>
            </a:r>
            <a:r>
              <a:rPr lang="nl-NL" dirty="0">
                <a:sym typeface="Arial"/>
              </a:rPr>
              <a:t> </a:t>
            </a:r>
            <a:r>
              <a:rPr lang="nl-NL" b="0" i="0" u="none" strike="noStrike" cap="none" dirty="0" err="1">
                <a:sym typeface="Arial"/>
              </a:rPr>
              <a:t>whitebord</a:t>
            </a:r>
            <a:r>
              <a:rPr lang="nl-NL" dirty="0">
                <a:sym typeface="Arial"/>
              </a:rPr>
              <a:t> </a:t>
            </a:r>
            <a:r>
              <a:rPr lang="nl-NL" b="0" i="0" u="none" strike="noStrike" cap="none" dirty="0">
                <a:sym typeface="Arial"/>
              </a:rPr>
              <a:t>(makkelijk te maken door een A4 in de helft te knippen en te lamineren).</a:t>
            </a:r>
            <a:r>
              <a:rPr lang="nl-NL" dirty="0">
                <a:sym typeface="Arial"/>
              </a:rPr>
              <a:t> </a:t>
            </a:r>
            <a:r>
              <a:rPr lang="nl-NL" b="0" i="0" u="none" strike="noStrike" cap="none" baseline="0" dirty="0">
                <a:sym typeface="Arial"/>
              </a:rPr>
              <a:t>De leerkracht laat de leerlingen hun antwoord omhoog steken en vraagt aan een aantal leerlingen om hun antwoord te verduidelijken </a:t>
            </a:r>
            <a:r>
              <a:rPr lang="nl-NL" dirty="0">
                <a:sym typeface="Arial"/>
              </a:rPr>
              <a:t>OF</a:t>
            </a:r>
            <a:endParaRPr lang="nl-NL" dirty="0"/>
          </a:p>
          <a:p>
            <a:pPr marL="0" indent="0"/>
            <a:r>
              <a:rPr lang="nl-NL" dirty="0"/>
              <a:t>- je kan ook werken met kleurtjes (rood/oranje/groen kaartje in de lucht) OF</a:t>
            </a:r>
            <a:endParaRPr lang="nl-NL" dirty="0">
              <a:sym typeface="Arial"/>
            </a:endParaRPr>
          </a:p>
          <a:p>
            <a:pPr marL="0" indent="0"/>
            <a:r>
              <a:rPr lang="nl-NL" dirty="0">
                <a:sym typeface="Arial"/>
              </a:rPr>
              <a:t>-gebruik een online stemsysteem bv KAHOOT</a:t>
            </a:r>
            <a:endParaRPr lang="en-US" b="0" i="0" u="none" strike="noStrike" cap="none" baseline="0" dirty="0"/>
          </a:p>
          <a:p>
            <a:pPr marL="0" marR="0" lvl="0" indent="0" algn="l">
              <a:lnSpc>
                <a:spcPct val="100000"/>
              </a:lnSpc>
              <a:spcBef>
                <a:spcPts val="0"/>
              </a:spcBef>
              <a:spcAft>
                <a:spcPts val="0"/>
              </a:spcAft>
              <a:buNone/>
            </a:pPr>
            <a:endParaRPr lang="nl-NL" b="0" i="0" u="none" strike="noStrike" cap="none" baseline="0" dirty="0"/>
          </a:p>
          <a:p>
            <a:pPr marL="0" marR="0" lvl="0" indent="0" algn="l">
              <a:lnSpc>
                <a:spcPct val="100000"/>
              </a:lnSpc>
              <a:spcBef>
                <a:spcPts val="0"/>
              </a:spcBef>
              <a:spcAft>
                <a:spcPts val="0"/>
              </a:spcAft>
              <a:buNone/>
            </a:pPr>
            <a:r>
              <a:rPr lang="nl-NL" b="0" i="0" u="none" strike="noStrike" cap="none" baseline="0" dirty="0">
                <a:sym typeface="Arial"/>
              </a:rPr>
              <a:t>Vervolgens geeft de leerkrach extra duiding over het correcte antwoord.</a:t>
            </a:r>
            <a:endParaRPr lang="nl-NL" dirty="0"/>
          </a:p>
          <a:p>
            <a:pPr marL="0" marR="0" lvl="0" indent="0" algn="l" rtl="0">
              <a:lnSpc>
                <a:spcPct val="100000"/>
              </a:lnSpc>
              <a:spcBef>
                <a:spcPts val="0"/>
              </a:spcBef>
              <a:spcAft>
                <a:spcPts val="0"/>
              </a:spcAft>
              <a:buClr>
                <a:srgbClr val="000000"/>
              </a:buClr>
              <a:buSzPts val="1400"/>
              <a:buFont typeface="Arial"/>
              <a:buNone/>
            </a:pPr>
            <a:endParaRPr lang="nl-BE"/>
          </a:p>
          <a:p>
            <a:pPr marL="0" indent="0"/>
            <a:r>
              <a:rPr lang="nl-BE" i="1" dirty="0"/>
              <a:t>Ongeveer 0,5%:  Vluchtelingen zijn overal in het nieuws te horen, maar als je het in aantallen bekijkt, zijn er “maar” 41 miljoen vluchtelingen. Dit lijkt een groot aantal maar als je dit vergelijkt met de totale wereldbevolking van 7,8 miljard mensen, dan is dit slechts 0,5%. Dit komt neer op 1 op de 200 mensen is een vluchteling. Wat wel zo is, is dat niet alle landen evenveel vluchtelingen opvangen.</a:t>
            </a:r>
          </a:p>
          <a:p>
            <a:pPr marL="0" indent="0"/>
            <a:endParaRPr lang="nl-BE" i="1" dirty="0"/>
          </a:p>
          <a:p>
            <a:pPr marL="0" indent="0"/>
            <a:r>
              <a:rPr lang="nl-BE" i="1" dirty="0"/>
              <a:t>Reflectievragen:  Wie vlucht? Wat zijn redenen om te vluchten? Redenen zijn zeer divers (</a:t>
            </a:r>
            <a:r>
              <a:rPr lang="nl-BE" dirty="0"/>
              <a:t>vervolging als gevolg van politiek, etnisch en/of religieus conflict, een natuurramp, of wegens ras, godsdienst, nationaliteit, seksuele voorkeur, ...</a:t>
            </a:r>
            <a:r>
              <a:rPr lang="nl-BE" i="1" dirty="0"/>
              <a:t>) MAAR niet iedereen die problemen heeft KAN vluchten, integendeel, is slechts weggelegd voor een minderheid (zie ook verder)</a:t>
            </a:r>
          </a:p>
          <a:p>
            <a:pPr marL="0" indent="0"/>
            <a:endParaRPr lang="nl-BE" i="1"/>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9246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nl-NL" sz="1200" b="0" i="0" u="none" strike="noStrike" cap="none" dirty="0">
                <a:solidFill>
                  <a:schemeClr val="dk1"/>
                </a:solidFill>
                <a:effectLst/>
                <a:highlight>
                  <a:srgbClr val="00FF00"/>
                </a:highlight>
                <a:latin typeface="Arial"/>
                <a:ea typeface="Arial"/>
                <a:cs typeface="Arial"/>
                <a:sym typeface="Arial"/>
              </a:rPr>
              <a:t>De begeleider toont de eerste 39 seconden van het fragment van de klimaatdeskundige (</a:t>
            </a:r>
            <a:r>
              <a:rPr lang="nl-BE" sz="1200" b="0" i="0" dirty="0">
                <a:effectLst/>
                <a:latin typeface="Roboto"/>
              </a:rPr>
              <a:t>"De opwarming tegengaan = migratiestromen voorkomen" | klimaatraad 16) </a:t>
            </a:r>
            <a:r>
              <a:rPr lang="nl-BE" sz="1200" b="0" i="0" dirty="0">
                <a:effectLst/>
                <a:latin typeface="Roboto"/>
                <a:sym typeface="Wingdings" panose="05000000000000000000" pitchFamily="2" charset="2"/>
              </a:rPr>
              <a:t> idee van impact en breedheid van het probleem, goede samenvatting</a:t>
            </a:r>
            <a:endParaRPr lang="nl-BE" sz="1200" b="0" i="0" dirty="0">
              <a:effectLst/>
              <a:latin typeface="Roboto"/>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nl-BE" sz="1200" b="0" i="0">
              <a:effectLst/>
              <a:latin typeface="Roboto" panose="02000000000000000000" pitchFamily="2" charset="0"/>
            </a:endParaRPr>
          </a:p>
          <a:p>
            <a:pPr marL="0" indent="0">
              <a:defRPr/>
            </a:pPr>
            <a:r>
              <a:rPr lang="nl-BE" sz="1200" b="0" i="0" dirty="0">
                <a:effectLst/>
                <a:latin typeface="Roboto"/>
              </a:rPr>
              <a:t>https://www.youtube.com/watch?v=Yp-DkE0PEDE (eerste 39 seconden)</a:t>
            </a:r>
            <a:r>
              <a:rPr lang="nl-BE" dirty="0">
                <a:latin typeface="Roboto"/>
              </a:rPr>
              <a:t> - studenten toonden ganse filmpje (4 min 29), maar hier zit ook info in over democratie </a:t>
            </a:r>
            <a:r>
              <a:rPr lang="nl-BE" dirty="0" err="1">
                <a:latin typeface="Roboto"/>
              </a:rPr>
              <a:t>etc</a:t>
            </a:r>
            <a:r>
              <a:rPr lang="nl-BE" dirty="0">
                <a:latin typeface="Roboto"/>
              </a:rPr>
              <a:t>--&gt; differentiatie/diepgang </a:t>
            </a:r>
            <a:r>
              <a:rPr lang="nl-BE" dirty="0" err="1">
                <a:latin typeface="Roboto"/>
              </a:rPr>
              <a:t>nrgl</a:t>
            </a:r>
            <a:r>
              <a:rPr lang="nl-BE" dirty="0">
                <a:latin typeface="Roboto"/>
              </a:rPr>
              <a:t> voorkennis </a:t>
            </a:r>
            <a:r>
              <a:rPr lang="nl-BE" dirty="0" err="1">
                <a:latin typeface="Roboto"/>
              </a:rPr>
              <a:t>lln</a:t>
            </a:r>
            <a:endParaRPr lang="nl-BE" sz="1200" b="0" i="0" dirty="0" err="1">
              <a:effectLst/>
              <a:latin typeface="Roboto" panose="02000000000000000000" pitchFamily="2" charset="0"/>
            </a:endParaRPr>
          </a:p>
          <a:p>
            <a:pPr marL="0" marR="0" lvl="0" indent="0" algn="l" defTabSz="914400">
              <a:lnSpc>
                <a:spcPct val="100000"/>
              </a:lnSpc>
              <a:spcBef>
                <a:spcPts val="0"/>
              </a:spcBef>
              <a:spcAft>
                <a:spcPts val="0"/>
              </a:spcAft>
              <a:buSzPts val="1400"/>
              <a:buFont typeface="Arial"/>
              <a:buNone/>
              <a:tabLst/>
              <a:defRPr/>
            </a:pPr>
            <a:endParaRPr lang="nl-BE" sz="1200" b="0" i="0" dirty="0">
              <a:effectLst/>
              <a:latin typeface="Roboto" panose="02000000000000000000" pitchFamily="2" charset="0"/>
            </a:endParaRPr>
          </a:p>
          <a:p>
            <a:pPr marL="0" indent="0"/>
            <a:endParaRPr lang="nl-BE" sz="1200" i="0" u="none" strike="noStrike" cap="none" dirty="0">
              <a:solidFill>
                <a:schemeClr val="dk1"/>
              </a:solidFill>
              <a:latin typeface="Roboto" panose="02000000000000000000" pitchFamily="2" charset="0"/>
            </a:endParaRPr>
          </a:p>
          <a:p>
            <a:pPr marL="0" indent="0"/>
            <a:endParaRPr lang="nl-BE">
              <a:latin typeface="Roboto" panose="02000000000000000000" pitchFamily="2" charset="0"/>
            </a:endParaRPr>
          </a:p>
          <a:p>
            <a:pPr marL="0" indent="0"/>
            <a:endParaRPr lang="nl-BE" b="1">
              <a:latin typeface="Roboto" panose="02000000000000000000" pitchFamily="2" charset="0"/>
              <a:ea typeface="Arial"/>
            </a:endParaRPr>
          </a:p>
          <a:p>
            <a:pPr marL="0" indent="0"/>
            <a:endParaRPr lang="nl-BE">
              <a:latin typeface="Roboto" panose="02000000000000000000" pitchFamily="2" charset="0"/>
              <a:ea typeface="Arial"/>
            </a:endParaRPr>
          </a:p>
          <a:p>
            <a:pPr marL="0" indent="0"/>
            <a:endParaRPr lang="nl-NL">
              <a:latin typeface="Arial"/>
              <a:ea typeface="Arial"/>
              <a:cs typeface="Arial"/>
            </a:endParaRPr>
          </a:p>
        </p:txBody>
      </p:sp>
      <p:sp>
        <p:nvSpPr>
          <p:cNvPr id="210" name="Google Shape;21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nl-NL" sz="1200" b="0" i="0" u="none" strike="noStrike" cap="none">
                <a:solidFill>
                  <a:schemeClr val="dk1"/>
                </a:solidFill>
                <a:latin typeface="Arial"/>
                <a:ea typeface="Arial"/>
                <a:cs typeface="Arial"/>
                <a:sym typeface="Arial"/>
              </a:rPr>
              <a:t>21</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64012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nl-NL" sz="1200" b="1" i="0" u="none" strike="noStrike" cap="none">
                <a:solidFill>
                  <a:schemeClr val="dk1"/>
                </a:solidFill>
                <a:effectLst/>
                <a:latin typeface="Calibri"/>
                <a:ea typeface="Calibri"/>
                <a:cs typeface="Calibri"/>
                <a:sym typeface="Calibri"/>
              </a:rPr>
              <a:t>Begeleiding</a:t>
            </a:r>
            <a:endParaRPr lang="nl-NL" sz="1200" b="0" i="0" u="none" strike="noStrike" cap="none">
              <a:solidFill>
                <a:schemeClr val="dk1"/>
              </a:solidFill>
              <a:effectLst/>
              <a:latin typeface="Calibri"/>
              <a:ea typeface="Calibri"/>
              <a:cs typeface="Calibri"/>
              <a:sym typeface="Calibri"/>
            </a:endParaRPr>
          </a:p>
          <a:p>
            <a:r>
              <a:rPr lang="nl-NL" sz="1200" b="0" i="0" u="none" strike="noStrike" cap="none">
                <a:solidFill>
                  <a:schemeClr val="dk1"/>
                </a:solidFill>
                <a:effectLst/>
                <a:latin typeface="Calibri"/>
                <a:ea typeface="Calibri"/>
                <a:cs typeface="Calibri"/>
                <a:sym typeface="Calibri"/>
              </a:rPr>
              <a:t>Dit wordt enkel plenair besproken als synthese van de eerste les waarin het ‘probleem’ verkend en gevisualiseerd wordt. </a:t>
            </a:r>
          </a:p>
          <a:p>
            <a:pPr>
              <a:buFont typeface="Wingdings" panose="05000000000000000000" pitchFamily="2" charset="2"/>
              <a:buChar char="à"/>
            </a:pPr>
            <a:r>
              <a:rPr lang="nl-NL" sz="1200" b="0" i="0" u="none" strike="noStrike" cap="none">
                <a:solidFill>
                  <a:schemeClr val="dk1"/>
                </a:solidFill>
                <a:effectLst/>
                <a:latin typeface="Calibri"/>
                <a:ea typeface="Calibri"/>
                <a:cs typeface="Calibri"/>
                <a:sym typeface="Wingdings" panose="05000000000000000000" pitchFamily="2" charset="2"/>
              </a:rPr>
              <a:t>Duurzaamheidsproblemen zijn typische complex, maar </a:t>
            </a:r>
            <a:r>
              <a:rPr lang="nl-NL" sz="1200" b="0" i="0" u="none" strike="noStrike" cap="none">
                <a:solidFill>
                  <a:schemeClr val="dk1"/>
                </a:solidFill>
                <a:effectLst/>
                <a:latin typeface="Calibri"/>
                <a:ea typeface="Calibri"/>
                <a:cs typeface="Calibri"/>
                <a:sym typeface="Calibri"/>
              </a:rPr>
              <a:t>kan ook zeer klein zijn, op niveau van de school. Is niet alleen veraf. bv. Droogte in de moestuin op school, een Syrische (klimaat)vluchteling in klas, ... </a:t>
            </a:r>
          </a:p>
          <a:p>
            <a:pPr>
              <a:buFont typeface="Wingdings" panose="05000000000000000000" pitchFamily="2" charset="2"/>
              <a:buChar char="à"/>
            </a:pPr>
            <a:r>
              <a:rPr lang="nl-NL" sz="1200" b="0" i="0" u="none" strike="noStrike" cap="none">
                <a:solidFill>
                  <a:schemeClr val="dk1"/>
                </a:solidFill>
                <a:effectLst/>
                <a:latin typeface="Calibri"/>
                <a:ea typeface="Calibri"/>
                <a:cs typeface="Calibri"/>
                <a:sym typeface="Calibri"/>
              </a:rPr>
              <a:t>Vertrek van een concrete situatie (bv nieuwbericht) – analyseer het probleem </a:t>
            </a:r>
            <a:r>
              <a:rPr lang="nl-NL" sz="1200" b="0" i="0" u="none" strike="noStrike" cap="none" err="1">
                <a:solidFill>
                  <a:schemeClr val="dk1"/>
                </a:solidFill>
                <a:effectLst/>
                <a:latin typeface="Calibri"/>
                <a:ea typeface="Calibri"/>
                <a:cs typeface="Calibri"/>
                <a:sym typeface="Calibri"/>
              </a:rPr>
              <a:t>adhv</a:t>
            </a:r>
            <a:r>
              <a:rPr lang="nl-NL" sz="1200" b="0" i="0" u="none" strike="noStrike" cap="none">
                <a:solidFill>
                  <a:schemeClr val="dk1"/>
                </a:solidFill>
                <a:effectLst/>
                <a:latin typeface="Calibri"/>
                <a:ea typeface="Calibri"/>
                <a:cs typeface="Calibri"/>
                <a:sym typeface="Calibri"/>
              </a:rPr>
              <a:t> systeemdenken (inzicht in oorzaken, gevolgen, actoren, …) en ga dan terug naar concreet/klein om mogelijke acties op poten te zetten,</a:t>
            </a: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2" name="Google Shape;25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nl-NL" sz="1200">
                <a:solidFill>
                  <a:schemeClr val="dk1"/>
                </a:solidFill>
                <a:latin typeface="Calibri"/>
                <a:ea typeface="Calibri"/>
                <a:cs typeface="Calibri"/>
                <a:sym typeface="Calibri"/>
              </a:rPr>
              <a:t>22</a:t>
            </a:fld>
            <a:endParaRP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nl-NL" sz="1200" b="1" i="0" u="none" strike="noStrike" cap="none" dirty="0">
                <a:solidFill>
                  <a:schemeClr val="dk1"/>
                </a:solidFill>
                <a:latin typeface="Arial"/>
                <a:ea typeface="Arial"/>
                <a:cs typeface="Arial"/>
                <a:sym typeface="Arial"/>
              </a:rPr>
              <a:t>Begeleiding</a:t>
            </a:r>
          </a:p>
          <a:p>
            <a:pPr marL="0" marR="0" lvl="0" indent="0" algn="l" rtl="0">
              <a:lnSpc>
                <a:spcPct val="100000"/>
              </a:lnSpc>
              <a:spcBef>
                <a:spcPts val="0"/>
              </a:spcBef>
              <a:spcAft>
                <a:spcPts val="0"/>
              </a:spcAft>
              <a:buClr>
                <a:srgbClr val="000000"/>
              </a:buClr>
              <a:buSzPts val="1400"/>
              <a:buFont typeface="Arial"/>
              <a:buNone/>
            </a:pPr>
            <a:r>
              <a:rPr lang="nl-NL" sz="1200" b="0" i="0" u="none" strike="noStrike" cap="none" dirty="0">
                <a:solidFill>
                  <a:schemeClr val="dk1"/>
                </a:solidFill>
                <a:latin typeface="Arial"/>
                <a:ea typeface="Arial"/>
                <a:cs typeface="Arial"/>
                <a:sym typeface="Arial"/>
              </a:rPr>
              <a:t>Klik op de afbeelding en dan kan je een tijdlijn laten lopen die aantoont welk lande de meeste vluchtelingen opvangt.</a:t>
            </a:r>
            <a:endParaRPr lang="nl-NL" sz="1200" b="0" i="0" u="none" strike="noStrike" cap="none" baseline="0" dirty="0">
              <a:solidFill>
                <a:schemeClr val="dk1"/>
              </a:solidFill>
              <a:latin typeface="Arial"/>
              <a:cs typeface="Arial"/>
              <a:sym typeface="Arial"/>
            </a:endParaRPr>
          </a:p>
          <a:p>
            <a:endParaRPr lang="nl-BE" dirty="0"/>
          </a:p>
        </p:txBody>
      </p:sp>
      <p:sp>
        <p:nvSpPr>
          <p:cNvPr id="4" name="Tijdelijke aanduiding voor dianumm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nl-NL" sz="1200" b="0" i="0" u="none" strike="noStrike" cap="none" smtClean="0">
                <a:solidFill>
                  <a:schemeClr val="dk1"/>
                </a:solidFill>
                <a:latin typeface="Calibri"/>
                <a:ea typeface="Calibri"/>
                <a:cs typeface="Calibri"/>
                <a:sym typeface="Calibri"/>
              </a:rPr>
              <a:t>3</a:t>
            </a:fld>
            <a:endParaRPr lang="nl-NL"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6047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nl-BE" b="1" i="1" dirty="0"/>
              <a:t>OPM: 'overspoeld' is relatief: te interpreteren als 'meer dan we willen/aankunnen in Europa'.</a:t>
            </a:r>
            <a:endParaRPr lang="nl-NL" dirty="0"/>
          </a:p>
          <a:p>
            <a:pPr marL="0" indent="0"/>
            <a:endParaRPr lang="nl-BE" b="1" i="1" dirty="0"/>
          </a:p>
          <a:p>
            <a:pPr marL="0" indent="0"/>
            <a:r>
              <a:rPr lang="nl-BE" b="1" i="1" dirty="0"/>
              <a:t>Fout: </a:t>
            </a:r>
            <a:endParaRPr lang="nl-NL" dirty="0"/>
          </a:p>
          <a:p>
            <a:pPr marL="0" indent="0"/>
            <a:r>
              <a:rPr lang="nl-BE" i="1" dirty="0"/>
              <a:t>Slechts een klein deel van de mensen die migreren omwille van de klimaatverandering kiest ervoor om hun thuisland te verlaten en over de grenzen heen te migreren. Ook nu worden er al miljoenen mensen getroffen door de klimaatcrisis en hierbij kunnen we vaststellen dat het merendeel van de mensen in hun geboortestreek wil blijven. En zich dus </a:t>
            </a:r>
            <a:r>
              <a:rPr lang="nl-BE" b="1" i="1" dirty="0"/>
              <a:t>probeert aan te passen aan de nieuwe omstandigheden.</a:t>
            </a:r>
            <a:r>
              <a:rPr lang="nl-BE" i="1" dirty="0"/>
              <a:t> Dat zal nog meer ongelijkheid en hongersnood met zich meebrengen. Maar wanneer de omstandigheden het dan niet meer toelaten en de mensen noodgedwongen hun geboortesteek moeten verlaten blijven ze wel in hun thuisland, ze v</a:t>
            </a:r>
            <a:r>
              <a:rPr lang="nl-BE" b="1" i="1" dirty="0"/>
              <a:t>erhuizen naar grotere steden in hun thuisland</a:t>
            </a:r>
            <a:r>
              <a:rPr lang="nl-BE" i="1" dirty="0"/>
              <a:t> en kunnen vaak terecht bij vrienden of familie. </a:t>
            </a:r>
            <a:r>
              <a:rPr lang="nl-BE" b="1" i="1" dirty="0"/>
              <a:t>Slechts een klein deel van de mensen die migreert verlaat hun thuisland en daarvan trekt 90% naar één van de buurlanden. </a:t>
            </a:r>
            <a:r>
              <a:rPr lang="nl-BE" i="1" dirty="0"/>
              <a:t> De lange weg naar Europa is simpelweg te duur voor diegenen die het hardst worden getroffen door klimaatverandering: lokale boeren in Afrika en Azië.</a:t>
            </a:r>
            <a:endParaRPr lang="nl-NL"/>
          </a:p>
          <a:p>
            <a:pPr marL="0" marR="0" lvl="0" indent="0" algn="l">
              <a:lnSpc>
                <a:spcPct val="100000"/>
              </a:lnSpc>
              <a:spcBef>
                <a:spcPts val="0"/>
              </a:spcBef>
              <a:spcAft>
                <a:spcPts val="0"/>
              </a:spcAft>
              <a:buSzPts val="1400"/>
              <a:buFont typeface="Arial"/>
              <a:buNone/>
            </a:pPr>
            <a:r>
              <a:rPr lang="nl-BE" i="1" dirty="0"/>
              <a:t>In de toekomst verwacht men geen verandering in dit patroon, wel wordt er verwacht dat er tegen 2050 tussen de 25 miljoen en 1 miljard mensen wereldwijd op de vlucht zullen zijn omwille van het klimaat of het milieu. Deze prognose is echter wel afhankelijk van het klimaatscenario.</a:t>
            </a:r>
          </a:p>
          <a:p>
            <a:pPr marL="0" marR="0" lvl="0" indent="0" algn="l">
              <a:lnSpc>
                <a:spcPct val="100000"/>
              </a:lnSpc>
              <a:spcBef>
                <a:spcPts val="0"/>
              </a:spcBef>
              <a:spcAft>
                <a:spcPts val="0"/>
              </a:spcAft>
              <a:buSzPts val="1400"/>
              <a:buFont typeface="Arial"/>
              <a:buNone/>
            </a:pPr>
            <a:endParaRPr lang="nl-NL"/>
          </a:p>
          <a:p>
            <a:pPr marL="0" indent="0"/>
            <a:r>
              <a:rPr lang="nl-NL" dirty="0"/>
              <a:t>Bron:</a:t>
            </a:r>
          </a:p>
          <a:p>
            <a:pPr marL="0" indent="0"/>
            <a:r>
              <a:rPr lang="nl-NL" dirty="0">
                <a:hlinkClick r:id="rId3"/>
              </a:rPr>
              <a:t> https://www.mo.be/wereldblog/van-probleem-naar-kans-migratie-tijden-van-klimaatverandering</a:t>
            </a:r>
            <a:r>
              <a:rPr lang="nl-NL" dirty="0"/>
              <a:t> </a:t>
            </a:r>
          </a:p>
          <a:p>
            <a:pPr marL="0" indent="0"/>
            <a:endParaRPr lang="nl-NL" dirty="0"/>
          </a:p>
          <a:p>
            <a:pPr marL="0" indent="0"/>
            <a:r>
              <a:rPr lang="nl-NL" dirty="0"/>
              <a:t>Bijkomend: klimaatvluchtelingen hebben geen erkend statuut als vluchteling. Ze bestaan eigenlijk niet (juridisch gezien), daarom spreekt men ook van </a:t>
            </a:r>
            <a:r>
              <a:rPr lang="nl-NL" b="1" dirty="0"/>
              <a:t>'</a:t>
            </a:r>
            <a:r>
              <a:rPr lang="nl-NL" b="1" dirty="0" err="1"/>
              <a:t>klimaatlingen</a:t>
            </a:r>
            <a:r>
              <a:rPr lang="nl-NL" b="1" dirty="0"/>
              <a:t>'</a:t>
            </a:r>
            <a:r>
              <a:rPr lang="nl-NL" dirty="0"/>
              <a:t>.</a:t>
            </a:r>
          </a:p>
          <a:p>
            <a:pPr marL="0" indent="0"/>
            <a:r>
              <a:rPr lang="nl-NL" b="1" dirty="0"/>
              <a:t>- Geen statuut, geen bestaansrecht, niet erkend als vluchteling: </a:t>
            </a:r>
            <a:r>
              <a:rPr lang="nl-NL" dirty="0"/>
              <a:t>Mensen op de vlucht voor geweld en vervolging hebben onder de Conventie van Genève recht op asiel en bescherming in andere landen. Weerfenomenen en klimaatverandering vallen niet onder de conventie. Een 'klimaatvluchteling' bestaat dus juridisch gezien niet. Bovendien is klimaat meestal niet de enige reden om te migreren. Vaak is het de </a:t>
            </a:r>
            <a:r>
              <a:rPr lang="nl-NL" dirty="0" err="1"/>
              <a:t>catalysator</a:t>
            </a:r>
            <a:r>
              <a:rPr lang="nl-NL" dirty="0"/>
              <a:t> voor tal van andere problemen. Een voorbeeld daarvan is het conflict in Syrië, dat voorafgegaan werd door een jarenlange droogte in de meest vruchtbare landbouwstreek. Om die reden is het moeilijk om een 'klimaatontheemde' te identificeren en dat draagt bij aan de lakse houding van de internationale gemeenschap (</a:t>
            </a:r>
            <a:r>
              <a:rPr lang="nl-NL" dirty="0">
                <a:hlinkClick r:id="rId4"/>
              </a:rPr>
              <a:t>https://11.be/verhalen/klimaatvluchtelingen-bestaan-niet</a:t>
            </a:r>
            <a:r>
              <a:rPr lang="nl-NL" dirty="0"/>
              <a:t>) </a:t>
            </a:r>
          </a:p>
          <a:p>
            <a:pPr marL="0" indent="0"/>
            <a:r>
              <a:rPr lang="en-US" b="1" dirty="0"/>
              <a:t>- </a:t>
            </a:r>
            <a:r>
              <a:rPr lang="en-US" b="1" dirty="0" err="1"/>
              <a:t>Zelden</a:t>
            </a:r>
            <a:r>
              <a:rPr lang="en-US" b="1" dirty="0"/>
              <a:t> </a:t>
            </a:r>
            <a:r>
              <a:rPr lang="en-US" b="1" dirty="0" err="1"/>
              <a:t>worden</a:t>
            </a:r>
            <a:r>
              <a:rPr lang="en-US" b="1" dirty="0"/>
              <a:t> </a:t>
            </a:r>
            <a:r>
              <a:rPr lang="en-US" b="1" dirty="0" err="1"/>
              <a:t>landsgrenzen</a:t>
            </a:r>
            <a:r>
              <a:rPr lang="en-US" b="1" dirty="0"/>
              <a:t> </a:t>
            </a:r>
            <a:r>
              <a:rPr lang="en-US" b="1" dirty="0" err="1"/>
              <a:t>overgestoken</a:t>
            </a:r>
            <a:r>
              <a:rPr lang="en-US" dirty="0"/>
              <a:t> </a:t>
            </a:r>
            <a:r>
              <a:rPr lang="en-US" dirty="0" err="1"/>
              <a:t>bij</a:t>
            </a:r>
            <a:r>
              <a:rPr lang="en-US" dirty="0"/>
              <a:t> </a:t>
            </a:r>
            <a:r>
              <a:rPr lang="en-US" dirty="0" err="1"/>
              <a:t>klimaatmigratie</a:t>
            </a:r>
            <a:r>
              <a:rPr lang="en-US" dirty="0"/>
              <a:t>, </a:t>
            </a:r>
            <a:r>
              <a:rPr lang="en-US" dirty="0" err="1"/>
              <a:t>en</a:t>
            </a:r>
            <a:r>
              <a:rPr lang="en-US" dirty="0"/>
              <a:t> </a:t>
            </a:r>
            <a:r>
              <a:rPr lang="en-US" dirty="0" err="1"/>
              <a:t>als</a:t>
            </a:r>
            <a:r>
              <a:rPr lang="en-US" dirty="0"/>
              <a:t> er </a:t>
            </a:r>
            <a:r>
              <a:rPr lang="en-US" dirty="0" err="1"/>
              <a:t>grenzen</a:t>
            </a:r>
            <a:r>
              <a:rPr lang="en-US" dirty="0"/>
              <a:t> </a:t>
            </a:r>
            <a:r>
              <a:rPr lang="en-US" dirty="0" err="1"/>
              <a:t>worden</a:t>
            </a:r>
            <a:r>
              <a:rPr lang="en-US" dirty="0"/>
              <a:t> </a:t>
            </a:r>
            <a:r>
              <a:rPr lang="en-US" dirty="0" err="1"/>
              <a:t>overgestoken</a:t>
            </a:r>
            <a:r>
              <a:rPr lang="en-US" dirty="0"/>
              <a:t>, dan </a:t>
            </a:r>
            <a:r>
              <a:rPr lang="en-US" dirty="0" err="1"/>
              <a:t>voornamelijk</a:t>
            </a:r>
            <a:r>
              <a:rPr lang="en-US" dirty="0"/>
              <a:t> </a:t>
            </a:r>
            <a:r>
              <a:rPr lang="en-US" dirty="0" err="1"/>
              <a:t>buurlanden</a:t>
            </a:r>
            <a:r>
              <a:rPr lang="en-US" dirty="0"/>
              <a:t> (</a:t>
            </a:r>
            <a:r>
              <a:rPr lang="en-US" dirty="0" err="1"/>
              <a:t>niet</a:t>
            </a:r>
            <a:r>
              <a:rPr lang="en-US" dirty="0"/>
              <a:t> Z--&gt;N). International migration is expensive, and those who undertake long and arduous irregular journeys toward Europe and the United States tend to be from cities and to have </a:t>
            </a:r>
            <a:r>
              <a:rPr lang="en-US" b="1" i="1" dirty="0"/>
              <a:t>resources, some level of education, and connections </a:t>
            </a:r>
            <a:r>
              <a:rPr lang="en-US" dirty="0"/>
              <a:t>to diaspora communities in the countries they’re trying to reach. climate-influenced migration tends to be overwhelmingly rural to urban, and within – not between – countries. Even when climate migrants do cross borders, they tend to do so regionally, not from the Global South to the Global North. “It has been over-</a:t>
            </a:r>
            <a:r>
              <a:rPr lang="en-US" dirty="0" err="1"/>
              <a:t>dramatised</a:t>
            </a:r>
            <a:r>
              <a:rPr lang="en-US" dirty="0"/>
              <a:t>, how [climate change] has been linked to international migration (</a:t>
            </a:r>
            <a:r>
              <a:rPr lang="en-US" dirty="0">
                <a:hlinkClick r:id="rId5"/>
              </a:rPr>
              <a:t>The New Humanitarian | Why the conversation about climate change and migration needs to change</a:t>
            </a:r>
            <a:r>
              <a:rPr lang="en-US" dirty="0"/>
              <a:t> ). Climate immobilization: </a:t>
            </a:r>
            <a:r>
              <a:rPr lang="en-US" dirty="0">
                <a:hlinkClick r:id="rId6"/>
              </a:rPr>
              <a:t>The New Humanitarian | The climate displacement crisis has a neglected flipside</a:t>
            </a:r>
            <a:endParaRPr lang="en-US"/>
          </a:p>
          <a:p>
            <a:pPr marL="0" indent="0"/>
            <a:r>
              <a:rPr lang="en-US" b="1" dirty="0"/>
              <a:t>- </a:t>
            </a:r>
            <a:r>
              <a:rPr lang="en-US" b="1" dirty="0" err="1"/>
              <a:t>Opzettelijke</a:t>
            </a:r>
            <a:r>
              <a:rPr lang="en-US" b="1" dirty="0"/>
              <a:t> </a:t>
            </a:r>
            <a:r>
              <a:rPr lang="en-US" b="1" dirty="0" err="1"/>
              <a:t>verspreiding</a:t>
            </a:r>
            <a:r>
              <a:rPr lang="en-US" b="1" dirty="0"/>
              <a:t> van </a:t>
            </a:r>
            <a:r>
              <a:rPr lang="en-US" b="1" dirty="0" err="1"/>
              <a:t>verkeerde</a:t>
            </a:r>
            <a:r>
              <a:rPr lang="en-US" b="1" dirty="0"/>
              <a:t> info/</a:t>
            </a:r>
            <a:r>
              <a:rPr lang="en-US" b="1" dirty="0" err="1"/>
              <a:t>misconcepties</a:t>
            </a:r>
            <a:r>
              <a:rPr lang="en-US" b="1" dirty="0"/>
              <a:t> </a:t>
            </a:r>
            <a:r>
              <a:rPr lang="en-US" b="1" dirty="0" err="1"/>
              <a:t>hieromtrent</a:t>
            </a:r>
            <a:r>
              <a:rPr lang="en-US" b="1" dirty="0"/>
              <a:t>:</a:t>
            </a:r>
            <a:r>
              <a:rPr lang="en-US" dirty="0"/>
              <a:t> The over-</a:t>
            </a:r>
            <a:r>
              <a:rPr lang="en-US" dirty="0" err="1"/>
              <a:t>dramatised</a:t>
            </a:r>
            <a:r>
              <a:rPr lang="en-US" dirty="0"/>
              <a:t> narrative about climate change and international migration was initially supposed to serve a purpose. Many of the historically high-polluting countries that need to drastically reduce emissions to prevent the worst impacts of climate change also happen to be Global North countries that are keen on keeping asylum seekers and migrants out. Because of this overlap, some researchers may have initially thought that studying the impacts of climate change on migration would contribute to greater concern and action on the topic. The response, however, has not been what was hoped for. </a:t>
            </a:r>
          </a:p>
          <a:p>
            <a:pPr marL="0" indent="0"/>
            <a:r>
              <a:rPr lang="en-US" dirty="0"/>
              <a:t>“When people hear about millions, or tens of millions, or hundreds of millions of people being forced to flee their homes because of climate change, the reaction unfortunately is not that people would fight against the impacts of climate change, but that countries and continents – like Europe and the US – would just fortify their borders to [prevent] those people from coming in,” van der </a:t>
            </a:r>
            <a:r>
              <a:rPr lang="en-US" dirty="0" err="1"/>
              <a:t>Geest</a:t>
            </a:r>
            <a:r>
              <a:rPr lang="en-US" dirty="0"/>
              <a:t> said. “We are now seeing that these numbers do not have that kind of positive impact on better climate policy, but rather [lead to] more strict migration policy.”  (</a:t>
            </a:r>
            <a:r>
              <a:rPr lang="en-US" dirty="0">
                <a:hlinkClick r:id="rId5"/>
              </a:rPr>
              <a:t>The New Humanitarian | Why the conversation about climate change and migration needs to change</a:t>
            </a:r>
            <a:r>
              <a:rPr lang="en-US" dirty="0"/>
              <a:t> )</a:t>
            </a:r>
            <a:endParaRPr lang="nl-NL" dirty="0"/>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54895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nl-NL" i="1" dirty="0">
                <a:latin typeface="Arial"/>
                <a:cs typeface="Arial"/>
              </a:rPr>
              <a:t>OPM onder 'natuurramp worden zowel langdurige (bv droogte) als acute (bv </a:t>
            </a:r>
            <a:r>
              <a:rPr lang="nl-NL" i="1" dirty="0" err="1">
                <a:latin typeface="Arial"/>
                <a:cs typeface="Arial"/>
              </a:rPr>
              <a:t>typhoon</a:t>
            </a:r>
            <a:r>
              <a:rPr lang="nl-NL" i="1" dirty="0">
                <a:latin typeface="Arial"/>
                <a:cs typeface="Arial"/>
              </a:rPr>
              <a:t>) effecten gerekend</a:t>
            </a:r>
            <a:endParaRPr lang="nl-NL" dirty="0"/>
          </a:p>
          <a:p>
            <a:pPr marL="0" indent="0"/>
            <a:endParaRPr lang="nl-NL" i="1" dirty="0">
              <a:latin typeface="Arial"/>
              <a:cs typeface="Arial"/>
            </a:endParaRPr>
          </a:p>
          <a:p>
            <a:pPr marL="0" indent="0"/>
            <a:r>
              <a:rPr lang="nl-NL" i="1" dirty="0">
                <a:latin typeface="Arial"/>
                <a:cs typeface="Arial"/>
              </a:rPr>
              <a:t>Juist, maar...</a:t>
            </a:r>
            <a:endParaRPr lang="nl-NL" dirty="0"/>
          </a:p>
          <a:p>
            <a:pPr marL="0" indent="0"/>
            <a:endParaRPr lang="nl-BE" i="1" dirty="0"/>
          </a:p>
          <a:p>
            <a:r>
              <a:rPr lang="nl-BE" b="1" i="1" dirty="0"/>
              <a:t>Juist, </a:t>
            </a:r>
            <a:r>
              <a:rPr lang="nl-BE" i="1" dirty="0"/>
              <a:t>door de mens veroorzaakte klimatologische veranderingen leiden tot een hogere frequentie en intensiteit van orkanen, overstromingen en ook </a:t>
            </a:r>
            <a:r>
              <a:rPr lang="nl-BE" i="1" dirty="0" err="1"/>
              <a:t>droogtes</a:t>
            </a:r>
            <a:r>
              <a:rPr lang="nl-BE" i="1" dirty="0"/>
              <a:t>. Een zware tropische storm kan de dood van veel mensen veroorzaken, infrastructuur en eigendom vernietigen, en uiteindelijk leiden tot de evacuatie of gedwongen vertrek van tienduizenden mensen. In 2016 werden zo ongeveer 23,5 miljoen mensen ontheemd door natuurrampen.</a:t>
            </a:r>
          </a:p>
          <a:p>
            <a:r>
              <a:rPr lang="nl-BE" b="1" i="1" dirty="0"/>
              <a:t>MAAR:</a:t>
            </a:r>
          </a:p>
          <a:p>
            <a:r>
              <a:rPr lang="nl-BE" b="1" i="1" dirty="0"/>
              <a:t>- Het is echter belangrijk om een onderscheid te maken tussen tijdelijke verplaatsing en permanente migratie</a:t>
            </a:r>
            <a:r>
              <a:rPr lang="nl-BE" i="1" dirty="0"/>
              <a:t>. Na een natuurramp als een orkaan of overstroming kunnen mensen in de meeste gevallen terugkeren en opnieuw opbouwen wat is vernietigd. Dit is echter niet </a:t>
            </a:r>
            <a:r>
              <a:rPr lang="nl-BE" i="1" dirty="0" err="1"/>
              <a:t>alrijd</a:t>
            </a:r>
            <a:r>
              <a:rPr lang="nl-BE" i="1" dirty="0"/>
              <a:t> vanzelfsprekend en soms blijft er helemaal niets over om opnieuw op te bouwen: zo verloor de eilandengroep Fiji na het afgelopen orkaanseizoen haast 50 percent van zijn Binnenlands Nationaal Product omwille van opgelopen schade.</a:t>
            </a:r>
            <a:endParaRPr lang="nl-BE" dirty="0"/>
          </a:p>
          <a:p>
            <a:r>
              <a:rPr lang="nl-BE" b="1" i="1" dirty="0"/>
              <a:t>- Nog veel verwoestender dan plotse natuurrampen, echter, hoewel dikwijls veel minder zichtbaar, zijn de trage veranderingen die plaatsgrijpen omwille van een veranderend klimaat:</a:t>
            </a:r>
            <a:r>
              <a:rPr lang="nl-BE" i="1" dirty="0"/>
              <a:t> woestijnvorming, bodemdegradatie, veranderende neerslagpatronen, een stijgende zeespiegel, allen dragen bij aan voedselschaarste, het verlies van levensonderhoud en sociale druk. Deze zogeheten s</a:t>
            </a:r>
            <a:r>
              <a:rPr lang="nl-BE" b="1" i="1" dirty="0"/>
              <a:t>low-</a:t>
            </a:r>
            <a:r>
              <a:rPr lang="nl-BE" b="1" i="1" dirty="0" err="1"/>
              <a:t>onset</a:t>
            </a:r>
            <a:r>
              <a:rPr lang="nl-BE" b="1" i="1" dirty="0"/>
              <a:t> events</a:t>
            </a:r>
            <a:r>
              <a:rPr lang="nl-BE" i="1" dirty="0"/>
              <a:t> dwingen mensen om hun traditionele levensstijl op te geven en naar andere manieren te zoeken om de eindjes aan elkaar te knopen. </a:t>
            </a:r>
          </a:p>
          <a:p>
            <a:r>
              <a:rPr lang="nl-BE" i="1" dirty="0"/>
              <a:t>- Een strategie om </a:t>
            </a:r>
            <a:r>
              <a:rPr lang="nl-BE" i="1" dirty="0" err="1"/>
              <a:t>om</a:t>
            </a:r>
            <a:r>
              <a:rPr lang="nl-BE" i="1" dirty="0"/>
              <a:t> te gaan met een steeds onherbergzamere omgeving is de zoektocht naar een ‘betere’ plaats. Maar zelfs in dat geval zijn een gedegradeerd milieu en natuurrampen </a:t>
            </a:r>
            <a:r>
              <a:rPr lang="nl-BE" b="1" i="1" dirty="0"/>
              <a:t>vaak slechts een bijkomende factor, en niet de werkelijke of enige oorzaak van migratie</a:t>
            </a:r>
            <a:r>
              <a:rPr lang="nl-BE" i="1" dirty="0"/>
              <a:t>. Factoren die dikwijls een duidelijkere doorslag hebben op migratie zijn: chronische armoede, conflict om land, beperkte lokale werkgelegenheid en het gebrek aan steun van de overheid in de regio van herkomst. De aantrekkingskracht van een belofte op goede werk-, onderwijs-, en levensomstandigheden in andere gebieden of landen draagt ook bij aan de beslissing om al dan niet te migreren.</a:t>
            </a:r>
          </a:p>
          <a:p>
            <a:endParaRPr lang="nl-BE" i="1" dirty="0"/>
          </a:p>
          <a:p>
            <a:r>
              <a:rPr lang="nl-BE" i="1" dirty="0"/>
              <a:t>Bron: </a:t>
            </a:r>
            <a:r>
              <a:rPr lang="nl-BE" dirty="0">
                <a:hlinkClick r:id="rId3"/>
              </a:rPr>
              <a:t>https://www.mo.be/wereldblog/van-probleem-naar-kans-migratie-tijden-van-klimaatverandering</a:t>
            </a:r>
            <a:r>
              <a:rPr lang="nl-BE" dirty="0"/>
              <a:t> </a:t>
            </a:r>
            <a:endParaRPr lang="nl-BE" i="1" dirty="0"/>
          </a:p>
          <a:p>
            <a:pPr marL="0" indent="0"/>
            <a:endParaRPr lang="nl-BE" i="1" dirty="0"/>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88973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nl-BE" b="1" dirty="0"/>
              <a:t>OPM: </a:t>
            </a:r>
            <a:r>
              <a:rPr lang="nl-BE" dirty="0"/>
              <a:t>een ontheemde is iemand die gedwongen zijn woonplaats heeft moeten verlaten bv door een natuurramp of oorlog (</a:t>
            </a:r>
            <a:r>
              <a:rPr lang="nl-BE" dirty="0">
                <a:hlinkClick r:id="rId3"/>
              </a:rPr>
              <a:t>https://nl.wiktionary.org/wiki/ontheemde</a:t>
            </a:r>
            <a:r>
              <a:rPr lang="nl-BE" dirty="0"/>
              <a:t>) </a:t>
            </a:r>
            <a:r>
              <a:rPr lang="nl-BE" b="1" dirty="0"/>
              <a:t>, </a:t>
            </a:r>
            <a:r>
              <a:rPr lang="nl-BE" dirty="0"/>
              <a:t>uit de vertrouwde omgeving verjaagd of weggevoerd (Van Dale woordenboek). Dit kan zowel tijdelijk als definitief zijn.</a:t>
            </a:r>
            <a:endParaRPr lang="nl-NL" dirty="0"/>
          </a:p>
          <a:p>
            <a:pPr marL="0" indent="0"/>
            <a:endParaRPr lang="nl-BE" b="1" i="1" dirty="0"/>
          </a:p>
          <a:p>
            <a:pPr marL="0" indent="0"/>
            <a:r>
              <a:rPr lang="nl-BE" b="1" i="1" dirty="0"/>
              <a:t>Fout: </a:t>
            </a:r>
            <a:endParaRPr lang="nl-NL" dirty="0"/>
          </a:p>
          <a:p>
            <a:r>
              <a:rPr lang="nl-BE" i="1" dirty="0"/>
              <a:t>Niet alle mensen in een regio lopen evenveel risico ten gevolge van klimaatverandering. Van belang hier is niet enkel hoe extreme gebeurtenissen en veranderingen in het klimaat een effect hebben op een regio, maar ook wie door deze veranderingen wordt getroffen, en of degenen die er onder leiden over de middelen en vaardigheden beschikken om schade te voorkomen en de gevolgen te beperken.</a:t>
            </a:r>
          </a:p>
          <a:p>
            <a:pPr algn="r"/>
            <a:r>
              <a:rPr lang="nl-BE" b="1" i="1" dirty="0"/>
              <a:t>De armste laag van de bevolking</a:t>
            </a:r>
            <a:r>
              <a:rPr lang="nl-BE" i="1" dirty="0"/>
              <a:t>, echter, i</a:t>
            </a:r>
            <a:r>
              <a:rPr lang="nl-BE" b="1" i="1" dirty="0"/>
              <a:t>s niet langer in staat om te migreren naar een nieuwe regio. Ze worden wel eens de “gevangen bevolkingsgroep” genoemd.</a:t>
            </a:r>
          </a:p>
          <a:p>
            <a:pPr algn="r"/>
            <a:endParaRPr lang="nl-BE" b="1" i="1" dirty="0"/>
          </a:p>
          <a:p>
            <a:r>
              <a:rPr lang="nl-BE" i="1" dirty="0"/>
              <a:t>Zowel het zich aanpassen aan klimaatverandering als klimaatmigratie zijn in de eerste plaats sociale fenomenen. Studies in het noorden van Bangladesh toonden bijvoorbeeld aan dat rijkere dorpelingen niet hoefden te migreren in jaren van droogte of overstromingen. De </a:t>
            </a:r>
            <a:r>
              <a:rPr lang="nl-BE" b="1" i="1" dirty="0"/>
              <a:t>welgestelden zijn in staat hun mislukte oogsten te compenseren met andere inkomsten en besparingen.</a:t>
            </a:r>
            <a:r>
              <a:rPr lang="nl-BE" i="1" dirty="0"/>
              <a:t> De ‘</a:t>
            </a:r>
            <a:r>
              <a:rPr lang="nl-BE" b="1" i="1" dirty="0"/>
              <a:t>middenklasse’ heeft het al wat moeilijker in tijden van schaarste,</a:t>
            </a:r>
            <a:r>
              <a:rPr lang="nl-BE" i="1" dirty="0"/>
              <a:t> en dikwijls worden individuele </a:t>
            </a:r>
            <a:r>
              <a:rPr lang="nl-BE" b="1" i="1" dirty="0"/>
              <a:t>gezinsleden tijdelijk naar naburige steden of regio’s gestuurd</a:t>
            </a:r>
            <a:r>
              <a:rPr lang="nl-BE" i="1" dirty="0"/>
              <a:t> waar betere mogelijkheden zijn. Het daar vergaarde inkomen kan dan worden gebruikt om opgelopen schade te herstellen en het gezin te onderhouden.</a:t>
            </a:r>
          </a:p>
          <a:p>
            <a:r>
              <a:rPr lang="nl-BE" i="1" dirty="0"/>
              <a:t>De </a:t>
            </a:r>
            <a:r>
              <a:rPr lang="nl-BE" b="1" i="1" dirty="0"/>
              <a:t>(voornamelijk landloze) armere klassen worden vaak gedwongen te migreren na een natuurramp</a:t>
            </a:r>
            <a:r>
              <a:rPr lang="nl-BE" i="1" dirty="0"/>
              <a:t>, omdat er ter plekke geen adequaat werk meer overblijft. </a:t>
            </a:r>
            <a:r>
              <a:rPr lang="nl-BE" b="1" i="1" dirty="0"/>
              <a:t>Op hun nieuwe bestemming wordt de ongelijkheid vaak nog groter</a:t>
            </a:r>
            <a:r>
              <a:rPr lang="nl-BE" i="1" dirty="0"/>
              <a:t>: ze moeten er dikwijls hard werken tegen de laagste lonen en worden blootgesteld aan uitbuiting en marginalisatie. Ze kunnen hun verliezen nauwelijks goedmaken en hebben het moeilijk om hun gezin te onderhouden.</a:t>
            </a:r>
          </a:p>
          <a:p>
            <a:r>
              <a:rPr lang="nl-BE" i="1" dirty="0"/>
              <a:t>De</a:t>
            </a:r>
            <a:r>
              <a:rPr lang="nl-BE" b="1" i="1" dirty="0"/>
              <a:t> armste laag van de bevolking</a:t>
            </a:r>
            <a:r>
              <a:rPr lang="nl-BE" i="1" dirty="0"/>
              <a:t>, echter, is </a:t>
            </a:r>
            <a:r>
              <a:rPr lang="nl-BE" b="1" i="1" dirty="0"/>
              <a:t>niet langer in staat om te migreren</a:t>
            </a:r>
            <a:r>
              <a:rPr lang="nl-BE" i="1" dirty="0"/>
              <a:t> naar een nieuwe regio. Ze beschikken over </a:t>
            </a:r>
            <a:r>
              <a:rPr lang="nl-BE" b="1" i="1" dirty="0"/>
              <a:t>onvoldoende middelen of een te zwakke gezondheid om de reis te ondernemen,</a:t>
            </a:r>
            <a:r>
              <a:rPr lang="nl-BE" i="1" dirty="0"/>
              <a:t> en worden wel eens de “</a:t>
            </a:r>
            <a:r>
              <a:rPr lang="nl-BE" b="1" i="1" dirty="0"/>
              <a:t>gevangen bevolkingsgroep</a:t>
            </a:r>
            <a:r>
              <a:rPr lang="nl-BE" i="1" dirty="0"/>
              <a:t>” genoemd.</a:t>
            </a:r>
          </a:p>
          <a:p>
            <a:pPr marL="0" indent="0"/>
            <a:endParaRPr lang="nl-BE" b="1" i="1" dirty="0"/>
          </a:p>
          <a:p>
            <a:pPr marL="0" indent="0"/>
            <a:endParaRPr lang="nl-NL" dirty="0"/>
          </a:p>
          <a:p>
            <a:pPr marL="0" indent="0"/>
            <a:r>
              <a:rPr lang="nl-NL" dirty="0"/>
              <a:t>Bron:</a:t>
            </a:r>
          </a:p>
          <a:p>
            <a:pPr marL="0" indent="0"/>
            <a:r>
              <a:rPr lang="nl-NL" dirty="0">
                <a:hlinkClick r:id="rId4"/>
              </a:rPr>
              <a:t> https://www.mo.be/wereldblog/van-probleem-naar-kans-migratie-tijden-van-klimaatverandering</a:t>
            </a:r>
            <a:r>
              <a:rPr lang="nl-NL" dirty="0"/>
              <a:t> </a:t>
            </a:r>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6176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r>
              <a:rPr lang="nl-BE" b="1" i="1" dirty="0"/>
              <a:t>Ongeveer 82%: </a:t>
            </a:r>
            <a:endParaRPr lang="nl-NL" dirty="0"/>
          </a:p>
          <a:p>
            <a:pPr marL="0" marR="0" lvl="0" indent="0" algn="l">
              <a:lnSpc>
                <a:spcPct val="100000"/>
              </a:lnSpc>
              <a:spcBef>
                <a:spcPts val="0"/>
              </a:spcBef>
              <a:spcAft>
                <a:spcPts val="0"/>
              </a:spcAft>
              <a:buSzPts val="1400"/>
              <a:buFont typeface="Arial"/>
              <a:buNone/>
            </a:pPr>
            <a:r>
              <a:rPr lang="nl-BE" b="1" i="1" dirty="0"/>
              <a:t>I</a:t>
            </a:r>
            <a:r>
              <a:rPr lang="nl-BE" i="1" dirty="0"/>
              <a:t>n het nieuws en via reclame krijgen we zeer veel te horen over groene energie, maar ruwweg komt er nog steeds 82% van alle energie van fossiele brandstoffen. Dan zou je denken dat de overige 18% procent afkomstig is van groene energie, maar niets is minder waar daarvan is slechts 5% afkomstig van wind-, zonne- en waterenergie. De overige 10% is afkomstig van het verbranden van hout(</a:t>
            </a:r>
            <a:r>
              <a:rPr lang="nl-BE" i="1" dirty="0" err="1"/>
              <a:t>skool</a:t>
            </a:r>
            <a:r>
              <a:rPr lang="nl-BE" i="1" dirty="0"/>
              <a:t>) en afval.</a:t>
            </a:r>
            <a:endParaRPr lang="nl-NL"/>
          </a:p>
          <a:p>
            <a:pPr marL="0" marR="0" lvl="0" indent="0" algn="l" rtl="0">
              <a:lnSpc>
                <a:spcPct val="100000"/>
              </a:lnSpc>
              <a:spcBef>
                <a:spcPts val="0"/>
              </a:spcBef>
              <a:spcAft>
                <a:spcPts val="0"/>
              </a:spcAft>
              <a:buClr>
                <a:srgbClr val="000000"/>
              </a:buClr>
              <a:buSzPts val="1400"/>
              <a:buFont typeface="Arial"/>
              <a:buNone/>
            </a:pPr>
            <a:endParaRPr lang="nl-BE" i="1" dirty="0"/>
          </a:p>
          <a:p>
            <a:pPr algn="l"/>
            <a:r>
              <a:rPr lang="en-US" b="0" i="0" dirty="0">
                <a:solidFill>
                  <a:srgbClr val="282828"/>
                </a:solidFill>
                <a:effectLst/>
                <a:latin typeface="Rubik"/>
              </a:rPr>
              <a:t>We are bombarded by news and commercials about new and clean technologies and maybe the amount of news makes people believe that a lot of fossil fuels have already been replaced. Such a misconception risks making people assume that enough of a change has already happened.</a:t>
            </a:r>
          </a:p>
          <a:p>
            <a:pPr algn="l"/>
            <a:r>
              <a:rPr lang="en-US" b="0" i="0" dirty="0">
                <a:solidFill>
                  <a:srgbClr val="282828"/>
                </a:solidFill>
                <a:effectLst/>
                <a:latin typeface="Rubik"/>
              </a:rPr>
              <a:t>But roughly 82% of energy still comes from fossil fuels (coal, oil and natural gas). It’s easy to assume that the remaining 18% comes from modern clean energy sources, but that is not the case. Almost 10% comes from burning plants (wood, charcoal and waste), which produces smoke that adds to the carbon dioxide in the atmosphere until new plants have grown, while nuclear adds 5% and water and wind/solar only contribute around 2-3% each.</a:t>
            </a:r>
          </a:p>
          <a:p>
            <a:pPr algn="l"/>
            <a:r>
              <a:rPr lang="en-US" b="0" i="0" dirty="0">
                <a:solidFill>
                  <a:srgbClr val="282828"/>
                </a:solidFill>
                <a:effectLst/>
                <a:latin typeface="Rubik"/>
              </a:rPr>
              <a:t>The figure we use in this question is about primary energy consumption, which looks only at how much energy is inputted into the energy production, and not how much energy is outputted. Fossil fuels are very inefficient compared to sources of renewable energy. When fossil fuels are being burnt a lot of energy is wasted as heat and noise. If we don’t look at the amount of energy inputted, but instead look at the energy that is used by consumers, then the fossil sources are just around 67%. Because renewable energy is so much more efficient, we don't need to replace all of the energy that is inputted at the start, only the energy used by people at the end. This means our goals are even more achievable.</a:t>
            </a:r>
          </a:p>
          <a:p>
            <a:pPr algn="l"/>
            <a:r>
              <a:rPr lang="en-US" b="0" i="0" dirty="0">
                <a:solidFill>
                  <a:srgbClr val="282828"/>
                </a:solidFill>
                <a:effectLst/>
                <a:latin typeface="Rubik"/>
              </a:rPr>
              <a:t>This can be seen the lost energy at the bottom of the total energy flow in </a:t>
            </a:r>
            <a:r>
              <a:rPr lang="en-US" b="0" i="0" u="sng" dirty="0">
                <a:solidFill>
                  <a:srgbClr val="282828"/>
                </a:solidFill>
                <a:effectLst/>
                <a:latin typeface="Rubik"/>
                <a:hlinkClick r:id="rId3"/>
              </a:rPr>
              <a:t>this diagram</a:t>
            </a:r>
            <a:endParaRPr lang="en-US" b="0" i="0" dirty="0">
              <a:solidFill>
                <a:srgbClr val="282828"/>
              </a:solidFill>
              <a:effectLst/>
              <a:latin typeface="Rubik"/>
            </a:endParaRPr>
          </a:p>
          <a:p>
            <a:pPr algn="l"/>
            <a:r>
              <a:rPr lang="en-US" b="0" i="0" dirty="0">
                <a:solidFill>
                  <a:srgbClr val="282828"/>
                </a:solidFill>
                <a:effectLst/>
                <a:latin typeface="Rubik"/>
              </a:rPr>
              <a:t>The three fossil fuels (coal, oil and natural gas), are mainly burnt by rich people and rich countries and, despite all the talk, so far only a few high-income countries have cut their fossil use, and only by a fraction. To summarize: The required switch to clean energy has not really started.</a:t>
            </a:r>
          </a:p>
          <a:p>
            <a:endParaRPr lang="en-US" dirty="0">
              <a:solidFill>
                <a:srgbClr val="282828"/>
              </a:solidFill>
              <a:latin typeface="Rubik"/>
            </a:endParaRPr>
          </a:p>
          <a:p>
            <a:r>
              <a:rPr lang="en-US" dirty="0">
                <a:solidFill>
                  <a:srgbClr val="282828"/>
                </a:solidFill>
                <a:latin typeface="Rubik"/>
              </a:rPr>
              <a:t>Bron: </a:t>
            </a:r>
          </a:p>
          <a:p>
            <a:pPr marL="0" marR="0" lvl="0" indent="0" algn="l" rtl="0">
              <a:lnSpc>
                <a:spcPct val="100000"/>
              </a:lnSpc>
              <a:spcBef>
                <a:spcPts val="0"/>
              </a:spcBef>
              <a:spcAft>
                <a:spcPts val="0"/>
              </a:spcAft>
              <a:buClr>
                <a:srgbClr val="000000"/>
              </a:buClr>
              <a:buSzPts val="1400"/>
              <a:buFont typeface="Arial"/>
              <a:buNone/>
            </a:pPr>
            <a:r>
              <a:rPr lang="nl-BE" dirty="0">
                <a:hlinkClick r:id="rId4"/>
              </a:rPr>
              <a:t>https://ourworldindata.org/grapher/global-primary-energy?stackMode=relative&amp;country=~OWID_WRL</a:t>
            </a:r>
            <a:endParaRPr lang="nl-BE" i="1"/>
          </a:p>
          <a:p>
            <a:pPr marL="0" indent="0"/>
            <a:endParaRPr lang="nl-BE" dirty="0"/>
          </a:p>
          <a:p>
            <a:pPr marL="0" marR="0" lvl="0" indent="0" algn="l" rtl="0">
              <a:lnSpc>
                <a:spcPct val="100000"/>
              </a:lnSpc>
              <a:spcBef>
                <a:spcPts val="0"/>
              </a:spcBef>
              <a:spcAft>
                <a:spcPts val="0"/>
              </a:spcAft>
              <a:buClr>
                <a:srgbClr val="000000"/>
              </a:buClr>
              <a:buSzPts val="1400"/>
              <a:buFont typeface="Arial"/>
              <a:buNone/>
            </a:pPr>
            <a:r>
              <a:rPr lang="nl-BE" dirty="0">
                <a:hlinkClick r:id="rId5"/>
              </a:rPr>
              <a:t>https://ourworldindata.org/grapher/co2-income-level</a:t>
            </a:r>
            <a:r>
              <a:rPr lang="nl-BE" dirty="0"/>
              <a:t>?</a:t>
            </a:r>
          </a:p>
          <a:p>
            <a:pPr marL="0" indent="0"/>
            <a:endParaRPr lang="nl-BE" dirty="0"/>
          </a:p>
        </p:txBody>
      </p:sp>
      <p:sp>
        <p:nvSpPr>
          <p:cNvPr id="121" name="Google Shape;12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0492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nl-NL" sz="1200" b="1" i="0" u="none" strike="noStrike" cap="none" dirty="0">
                <a:solidFill>
                  <a:schemeClr val="dk1"/>
                </a:solidFill>
                <a:latin typeface="Arial"/>
                <a:ea typeface="Arial"/>
                <a:cs typeface="Arial"/>
                <a:sym typeface="Arial"/>
              </a:rPr>
              <a:t>Begeleiding</a:t>
            </a:r>
          </a:p>
          <a:p>
            <a:pPr marL="0" marR="0" lvl="0" indent="0" algn="l" rtl="0">
              <a:lnSpc>
                <a:spcPct val="100000"/>
              </a:lnSpc>
              <a:spcBef>
                <a:spcPts val="0"/>
              </a:spcBef>
              <a:spcAft>
                <a:spcPts val="0"/>
              </a:spcAft>
              <a:buClr>
                <a:srgbClr val="000000"/>
              </a:buClr>
              <a:buSzPts val="1400"/>
              <a:buFont typeface="Arial"/>
              <a:buNone/>
            </a:pPr>
            <a:r>
              <a:rPr lang="nl-NL" sz="1200" b="0" i="0" u="none" strike="noStrike" cap="none" dirty="0">
                <a:solidFill>
                  <a:schemeClr val="dk1"/>
                </a:solidFill>
                <a:latin typeface="Arial"/>
                <a:ea typeface="Arial"/>
                <a:cs typeface="Arial"/>
                <a:sym typeface="Arial"/>
              </a:rPr>
              <a:t>Deze grafiek toont van waar de energie afkomstig is.</a:t>
            </a:r>
          </a:p>
          <a:p>
            <a:pPr marL="0" marR="0" lvl="0" indent="0" algn="l" rtl="0">
              <a:lnSpc>
                <a:spcPct val="100000"/>
              </a:lnSpc>
              <a:spcBef>
                <a:spcPts val="0"/>
              </a:spcBef>
              <a:spcAft>
                <a:spcPts val="0"/>
              </a:spcAft>
              <a:buClr>
                <a:srgbClr val="000000"/>
              </a:buClr>
              <a:buSzPts val="1400"/>
              <a:buFont typeface="Arial"/>
              <a:buNone/>
            </a:pPr>
            <a:endParaRPr lang="nl-NL" sz="1200" b="0" i="0" u="none" strike="noStrike" cap="none" baseline="0" dirty="0">
              <a:solidFill>
                <a:schemeClr val="dk1"/>
              </a:solidFill>
              <a:latin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nl-NL" sz="1200" b="0" i="0" u="none" strike="noStrike" cap="none" baseline="0" dirty="0">
                <a:solidFill>
                  <a:schemeClr val="dk1"/>
                </a:solidFill>
                <a:latin typeface="Arial"/>
                <a:cs typeface="Arial"/>
                <a:sym typeface="Arial"/>
              </a:rPr>
              <a:t>Klik op de afbeelding om ook de absolute cijfers te raadplegen.</a:t>
            </a:r>
          </a:p>
          <a:p>
            <a:endParaRPr lang="nl-BE" dirty="0"/>
          </a:p>
        </p:txBody>
      </p:sp>
      <p:sp>
        <p:nvSpPr>
          <p:cNvPr id="4" name="Tijdelijke aanduiding voor dianumm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nl-NL" sz="1200" b="0" i="0" u="none" strike="noStrike" cap="none" smtClean="0">
                <a:solidFill>
                  <a:schemeClr val="dk1"/>
                </a:solidFill>
                <a:latin typeface="Calibri"/>
                <a:ea typeface="Calibri"/>
                <a:cs typeface="Calibri"/>
                <a:sym typeface="Calibri"/>
              </a:rPr>
              <a:t>9</a:t>
            </a:fld>
            <a:endParaRPr lang="nl-NL"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5955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nl-NL" sz="1200" b="1" i="0" u="none" strike="noStrike" cap="none" dirty="0">
                <a:solidFill>
                  <a:schemeClr val="dk1"/>
                </a:solidFill>
                <a:latin typeface="Arial"/>
                <a:ea typeface="Arial"/>
                <a:cs typeface="Arial"/>
                <a:sym typeface="Arial"/>
              </a:rPr>
              <a:t>Begeleiding</a:t>
            </a:r>
          </a:p>
          <a:p>
            <a:pPr marL="0" indent="0"/>
            <a:r>
              <a:rPr lang="nl-NL" sz="1200" b="0" i="0" u="none" strike="noStrike" cap="none">
                <a:solidFill>
                  <a:schemeClr val="dk1"/>
                </a:solidFill>
                <a:latin typeface="Arial"/>
                <a:ea typeface="Arial"/>
                <a:cs typeface="Arial"/>
                <a:sym typeface="Arial"/>
              </a:rPr>
              <a:t>Deze grafiek toont hoeveel CO2 een land uitstoten ten opzichte van zijn inkomen.</a:t>
            </a:r>
            <a:r>
              <a:rPr lang="nl-NL">
                <a:latin typeface="Arial"/>
                <a:ea typeface="Arial"/>
                <a:cs typeface="Arial"/>
                <a:sym typeface="Arial"/>
              </a:rPr>
              <a:t> Je merkt dat de middenklasse bezig is aan een 'inhaalbeweging'.</a:t>
            </a:r>
            <a:endParaRPr lang="nl-BE" sz="12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lang="nl-BE" sz="1200" b="0" i="0" u="none" strike="noStrike" cap="none" baseline="0" dirty="0">
              <a:solidFill>
                <a:schemeClr val="dk1"/>
              </a:solidFill>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nl-NL" sz="1200" b="0" i="0" u="none" strike="noStrike" cap="none" baseline="0" dirty="0">
                <a:solidFill>
                  <a:schemeClr val="dk1"/>
                </a:solidFill>
                <a:latin typeface="Arial"/>
                <a:cs typeface="Arial"/>
                <a:sym typeface="Arial"/>
              </a:rPr>
              <a:t>Klik op de afbeelding om ook de absolute cijfers te raadplegen.</a:t>
            </a:r>
          </a:p>
          <a:p>
            <a:pPr marL="0" marR="0" lvl="0" indent="0" algn="l" rtl="0">
              <a:lnSpc>
                <a:spcPct val="100000"/>
              </a:lnSpc>
              <a:spcBef>
                <a:spcPts val="0"/>
              </a:spcBef>
              <a:spcAft>
                <a:spcPts val="0"/>
              </a:spcAft>
              <a:buClr>
                <a:srgbClr val="000000"/>
              </a:buClr>
              <a:buSzPts val="1400"/>
              <a:buFont typeface="Arial"/>
              <a:buNone/>
            </a:pPr>
            <a:endParaRPr lang="nl-NL" sz="1200" b="0" i="0" u="none" strike="noStrike" cap="none" baseline="0" dirty="0">
              <a:solidFill>
                <a:schemeClr val="dk1"/>
              </a:solidFill>
              <a:latin typeface="Arial"/>
              <a:cs typeface="Arial"/>
              <a:sym typeface="Arial"/>
            </a:endParaRPr>
          </a:p>
        </p:txBody>
      </p:sp>
      <p:sp>
        <p:nvSpPr>
          <p:cNvPr id="4" name="Tijdelijke aanduiding voor dianumm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nl-NL" sz="1200" b="0" i="0" u="none" strike="noStrike" cap="none" smtClean="0">
                <a:solidFill>
                  <a:schemeClr val="dk1"/>
                </a:solidFill>
                <a:latin typeface="Calibri"/>
                <a:ea typeface="Calibri"/>
                <a:cs typeface="Calibri"/>
                <a:sym typeface="Calibri"/>
              </a:rPr>
              <a:t>10</a:t>
            </a:fld>
            <a:endParaRPr lang="nl-NL"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6819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 name="Google Shape;17;p2"/>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4" name="Google Shape;74;p11"/>
          <p:cNvSpPr txBox="1">
            <a:spLocks noGrp="1"/>
          </p:cNvSpPr>
          <p:nvPr>
            <p:ph type="body" idx="1"/>
          </p:nvPr>
        </p:nvSpPr>
        <p:spPr>
          <a:xfrm rot="5400000">
            <a:off x="2874764" y="-1217413"/>
            <a:ext cx="3394472" cy="8229600"/>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5463778" y="1371602"/>
            <a:ext cx="4388644" cy="20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0" name="Google Shape;80;p12"/>
          <p:cNvSpPr txBox="1">
            <a:spLocks noGrp="1"/>
          </p:cNvSpPr>
          <p:nvPr>
            <p:ph type="body" idx="1"/>
          </p:nvPr>
        </p:nvSpPr>
        <p:spPr>
          <a:xfrm rot="5400000">
            <a:off x="1272778" y="-609598"/>
            <a:ext cx="4388644" cy="6019800"/>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7CB31B-98D4-43A7-8D84-A85B91B8BADB}"/>
              </a:ext>
            </a:extLst>
          </p:cNvPr>
          <p:cNvSpPr>
            <a:spLocks noGrp="1"/>
          </p:cNvSpPr>
          <p:nvPr>
            <p:ph type="ctrTitle"/>
          </p:nvPr>
        </p:nvSpPr>
        <p:spPr>
          <a:xfrm>
            <a:off x="1143000" y="841772"/>
            <a:ext cx="6858000" cy="1790700"/>
          </a:xfrm>
        </p:spPr>
        <p:txBody>
          <a:bodyPr anchor="b"/>
          <a:lstStyle>
            <a:lvl1pPr algn="ctr">
              <a:defRPr sz="4500"/>
            </a:lvl1pPr>
          </a:lstStyle>
          <a:p>
            <a:r>
              <a:rPr lang="nl-NL"/>
              <a:t>Klik om stijl te bewerken</a:t>
            </a:r>
            <a:endParaRPr lang="nl-BE"/>
          </a:p>
        </p:txBody>
      </p:sp>
      <p:sp>
        <p:nvSpPr>
          <p:cNvPr id="3" name="Ondertitel 2">
            <a:extLst>
              <a:ext uri="{FF2B5EF4-FFF2-40B4-BE49-F238E27FC236}">
                <a16:creationId xmlns:a16="http://schemas.microsoft.com/office/drawing/2014/main" id="{6D6A37F8-3204-4236-AE50-D31F2C906672}"/>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AD8C0D5E-52EF-407B-BE11-EBC63FD58C84}"/>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5" name="Tijdelijke aanduiding voor voettekst 4">
            <a:extLst>
              <a:ext uri="{FF2B5EF4-FFF2-40B4-BE49-F238E27FC236}">
                <a16:creationId xmlns:a16="http://schemas.microsoft.com/office/drawing/2014/main" id="{2FD6E8E0-DFD8-4F4C-A944-634C57A35BCF}"/>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C335F4BE-8AFE-44EC-BDDB-A1470C988E00}"/>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39825849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A3C387-6745-4D20-9F19-51F20730193B}"/>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6BA78896-C2F0-4887-8E1C-A597A0CE233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2F373F85-99A6-4161-BEAC-2BA011213178}"/>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5" name="Tijdelijke aanduiding voor voettekst 4">
            <a:extLst>
              <a:ext uri="{FF2B5EF4-FFF2-40B4-BE49-F238E27FC236}">
                <a16:creationId xmlns:a16="http://schemas.microsoft.com/office/drawing/2014/main" id="{EFE0077A-8583-4485-9900-D645B6FE0FCE}"/>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A3AAC477-5FE4-492E-9119-F23B54F40EBF}"/>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3615437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AEFDC0-078B-4EAA-BE2E-E3C450E712E6}"/>
              </a:ext>
            </a:extLst>
          </p:cNvPr>
          <p:cNvSpPr>
            <a:spLocks noGrp="1"/>
          </p:cNvSpPr>
          <p:nvPr>
            <p:ph type="title"/>
          </p:nvPr>
        </p:nvSpPr>
        <p:spPr>
          <a:xfrm>
            <a:off x="623888" y="1282304"/>
            <a:ext cx="7886700" cy="2139553"/>
          </a:xfrm>
        </p:spPr>
        <p:txBody>
          <a:bodyPr anchor="b"/>
          <a:lstStyle>
            <a:lvl1pPr>
              <a:defRPr sz="45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BAF3874D-810A-40CA-AE9C-FC3B585864F7}"/>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1EBD4BD5-99E2-4DC1-8EDA-475894EA26A9}"/>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5" name="Tijdelijke aanduiding voor voettekst 4">
            <a:extLst>
              <a:ext uri="{FF2B5EF4-FFF2-40B4-BE49-F238E27FC236}">
                <a16:creationId xmlns:a16="http://schemas.microsoft.com/office/drawing/2014/main" id="{877F9B54-D253-4099-91E9-430922868BC2}"/>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D93E8753-B68A-4D29-9D79-6714F2F101FD}"/>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445086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6823C1-CFEE-4C6B-AB8F-DCA623327236}"/>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3EA041B4-BDF0-4B9A-B135-50874048E696}"/>
              </a:ext>
            </a:extLst>
          </p:cNvPr>
          <p:cNvSpPr>
            <a:spLocks noGrp="1"/>
          </p:cNvSpPr>
          <p:nvPr>
            <p:ph sz="half" idx="1"/>
          </p:nvPr>
        </p:nvSpPr>
        <p:spPr>
          <a:xfrm>
            <a:off x="628650" y="1369219"/>
            <a:ext cx="3886200" cy="3263504"/>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601F51B0-9262-4786-A559-F4EEF19A9888}"/>
              </a:ext>
            </a:extLst>
          </p:cNvPr>
          <p:cNvSpPr>
            <a:spLocks noGrp="1"/>
          </p:cNvSpPr>
          <p:nvPr>
            <p:ph sz="half" idx="2"/>
          </p:nvPr>
        </p:nvSpPr>
        <p:spPr>
          <a:xfrm>
            <a:off x="4629150" y="1369219"/>
            <a:ext cx="3886200" cy="3263504"/>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5FD49581-22E5-401B-BA96-73567A4ADF8D}"/>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6" name="Tijdelijke aanduiding voor voettekst 5">
            <a:extLst>
              <a:ext uri="{FF2B5EF4-FFF2-40B4-BE49-F238E27FC236}">
                <a16:creationId xmlns:a16="http://schemas.microsoft.com/office/drawing/2014/main" id="{1307A3BF-9D56-43C2-A286-4FC1067989BE}"/>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A734BEF6-AE58-4B28-A0C0-D8D57DAD0C19}"/>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18548535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0DBFDB3-208F-487B-82AC-CE97E48CC7F9}"/>
              </a:ext>
            </a:extLst>
          </p:cNvPr>
          <p:cNvSpPr>
            <a:spLocks noGrp="1"/>
          </p:cNvSpPr>
          <p:nvPr>
            <p:ph type="title"/>
          </p:nvPr>
        </p:nvSpPr>
        <p:spPr>
          <a:xfrm>
            <a:off x="629841" y="273844"/>
            <a:ext cx="7886700" cy="994172"/>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35A1442-4B5B-4936-A478-EF0F21516F71}"/>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96190D05-776A-4597-8412-EA2DFE64112E}"/>
              </a:ext>
            </a:extLst>
          </p:cNvPr>
          <p:cNvSpPr>
            <a:spLocks noGrp="1"/>
          </p:cNvSpPr>
          <p:nvPr>
            <p:ph sz="half" idx="2"/>
          </p:nvPr>
        </p:nvSpPr>
        <p:spPr>
          <a:xfrm>
            <a:off x="629842" y="1878806"/>
            <a:ext cx="3868340" cy="276344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D485076F-0CDF-4B7C-86E4-BE12DCA63E2C}"/>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9F90C51D-9675-469C-BFB4-E218C9DC35E1}"/>
              </a:ext>
            </a:extLst>
          </p:cNvPr>
          <p:cNvSpPr>
            <a:spLocks noGrp="1"/>
          </p:cNvSpPr>
          <p:nvPr>
            <p:ph sz="quarter" idx="4"/>
          </p:nvPr>
        </p:nvSpPr>
        <p:spPr>
          <a:xfrm>
            <a:off x="4629150" y="1878806"/>
            <a:ext cx="3887391" cy="2763441"/>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871FF52F-9C8E-4C3A-A048-CEA9B0BED6E5}"/>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8" name="Tijdelijke aanduiding voor voettekst 7">
            <a:extLst>
              <a:ext uri="{FF2B5EF4-FFF2-40B4-BE49-F238E27FC236}">
                <a16:creationId xmlns:a16="http://schemas.microsoft.com/office/drawing/2014/main" id="{FD33B17B-AC47-4BC3-9A0B-B0A7413A45F1}"/>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A54641DD-534F-4F5D-AE90-C655744AD66B}"/>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30832014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8688F9-C8BA-4A0A-B367-6FC8615D0B87}"/>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CB9315DE-1480-4677-B705-84711285C4A3}"/>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4" name="Tijdelijke aanduiding voor voettekst 3">
            <a:extLst>
              <a:ext uri="{FF2B5EF4-FFF2-40B4-BE49-F238E27FC236}">
                <a16:creationId xmlns:a16="http://schemas.microsoft.com/office/drawing/2014/main" id="{9B5E685A-FD1E-4192-B326-EE680FFEE68B}"/>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C4EDCD27-C8DA-4155-A277-D9511145D152}"/>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34106658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BC02277-40A7-45AD-8A55-56F75768C634}"/>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3" name="Tijdelijke aanduiding voor voettekst 2">
            <a:extLst>
              <a:ext uri="{FF2B5EF4-FFF2-40B4-BE49-F238E27FC236}">
                <a16:creationId xmlns:a16="http://schemas.microsoft.com/office/drawing/2014/main" id="{76241548-6B57-471E-AF7C-DADF895C4B8E}"/>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749C1520-E755-40E8-B9FD-840D8BBC82EF}"/>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20114283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449A8B-B4A8-4396-98BE-DD1CBF8E0BB3}"/>
              </a:ext>
            </a:extLst>
          </p:cNvPr>
          <p:cNvSpPr>
            <a:spLocks noGrp="1"/>
          </p:cNvSpPr>
          <p:nvPr>
            <p:ph type="title"/>
          </p:nvPr>
        </p:nvSpPr>
        <p:spPr>
          <a:xfrm>
            <a:off x="629841" y="342900"/>
            <a:ext cx="2949178" cy="1200150"/>
          </a:xfrm>
        </p:spPr>
        <p:txBody>
          <a:bodyPr anchor="b"/>
          <a:lstStyle>
            <a:lvl1pPr>
              <a:defRPr sz="24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122FB1D3-8CCF-4896-8E4E-F7F9CD189184}"/>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90EDF817-C461-4CC1-8A87-52B906BCE68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58F198D3-B581-421B-90AA-B9FB07722C19}"/>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6" name="Tijdelijke aanduiding voor voettekst 5">
            <a:extLst>
              <a:ext uri="{FF2B5EF4-FFF2-40B4-BE49-F238E27FC236}">
                <a16:creationId xmlns:a16="http://schemas.microsoft.com/office/drawing/2014/main" id="{323AA261-FC72-424C-A75D-26F952759A95}"/>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88B61482-2F7A-4879-AF5E-6A75529C4DF2}"/>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2476141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685800" y="1597820"/>
            <a:ext cx="7772400" cy="1102519"/>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3" name="Google Shape;23;p3"/>
          <p:cNvSpPr txBox="1">
            <a:spLocks noGrp="1"/>
          </p:cNvSpPr>
          <p:nvPr>
            <p:ph type="subTitle" idx="1"/>
          </p:nvPr>
        </p:nvSpPr>
        <p:spPr>
          <a:xfrm>
            <a:off x="1371600" y="2914650"/>
            <a:ext cx="6400800" cy="1314450"/>
          </a:xfrm>
          <a:prstGeom prst="rect">
            <a:avLst/>
          </a:prstGeom>
          <a:noFill/>
          <a:ln>
            <a:noFill/>
          </a:ln>
        </p:spPr>
        <p:txBody>
          <a:bodyPr spcFirstLastPara="1" wrap="square" lIns="91425" tIns="45700" rIns="91425" bIns="45700" anchor="t" anchorCtr="0"/>
          <a:lstStyle>
            <a:lvl1pPr marR="0" lvl="0"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R="0" lvl="1" algn="ctr" rtl="0">
              <a:spcBef>
                <a:spcPts val="420"/>
              </a:spcBef>
              <a:spcAft>
                <a:spcPts val="0"/>
              </a:spcAft>
              <a:buClr>
                <a:srgbClr val="888888"/>
              </a:buClr>
              <a:buSzPts val="2100"/>
              <a:buFont typeface="Arial"/>
              <a:buNone/>
              <a:defRPr sz="2100" b="0" i="0" u="none" strike="noStrike" cap="none">
                <a:solidFill>
                  <a:srgbClr val="888888"/>
                </a:solidFill>
                <a:latin typeface="Calibri"/>
                <a:ea typeface="Calibri"/>
                <a:cs typeface="Calibri"/>
                <a:sym typeface="Calibri"/>
              </a:defRPr>
            </a:lvl2pPr>
            <a:lvl3pPr marR="0" lvl="2" algn="ctr" rtl="0">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R="0" lvl="3" algn="ctr" rtl="0">
              <a:spcBef>
                <a:spcPts val="3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4pPr>
            <a:lvl5pPr marR="0" lvl="4" algn="ctr" rtl="0">
              <a:spcBef>
                <a:spcPts val="3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5pPr>
            <a:lvl6pPr marR="0" lvl="5" algn="ctr" rtl="0">
              <a:spcBef>
                <a:spcPts val="3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6pPr>
            <a:lvl7pPr marR="0" lvl="6" algn="ctr" rtl="0">
              <a:spcBef>
                <a:spcPts val="3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7pPr>
            <a:lvl8pPr marR="0" lvl="7" algn="ctr" rtl="0">
              <a:spcBef>
                <a:spcPts val="3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8pPr>
            <a:lvl9pPr marR="0" lvl="8" algn="ctr" rtl="0">
              <a:spcBef>
                <a:spcPts val="3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E7C4C8-DEBD-4720-BDB3-0C2629E1CC57}"/>
              </a:ext>
            </a:extLst>
          </p:cNvPr>
          <p:cNvSpPr>
            <a:spLocks noGrp="1"/>
          </p:cNvSpPr>
          <p:nvPr>
            <p:ph type="title"/>
          </p:nvPr>
        </p:nvSpPr>
        <p:spPr>
          <a:xfrm>
            <a:off x="629841" y="342900"/>
            <a:ext cx="2949178" cy="1200150"/>
          </a:xfrm>
        </p:spPr>
        <p:txBody>
          <a:bodyPr anchor="b"/>
          <a:lstStyle>
            <a:lvl1pPr>
              <a:defRPr sz="24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C585D7BF-E98B-46B3-BC27-6EC76D0BE993}"/>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nl-BE"/>
          </a:p>
        </p:txBody>
      </p:sp>
      <p:sp>
        <p:nvSpPr>
          <p:cNvPr id="4" name="Tijdelijke aanduiding voor tekst 3">
            <a:extLst>
              <a:ext uri="{FF2B5EF4-FFF2-40B4-BE49-F238E27FC236}">
                <a16:creationId xmlns:a16="http://schemas.microsoft.com/office/drawing/2014/main" id="{6399C832-A63E-4E39-9017-4AF315E5C0A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B9B12FB-7333-49DE-B52E-A0AA17AD9961}"/>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6" name="Tijdelijke aanduiding voor voettekst 5">
            <a:extLst>
              <a:ext uri="{FF2B5EF4-FFF2-40B4-BE49-F238E27FC236}">
                <a16:creationId xmlns:a16="http://schemas.microsoft.com/office/drawing/2014/main" id="{7CD2718A-2842-41E6-AB61-839145871A1F}"/>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2F30083C-EC04-49C1-BD04-4F3139C051AE}"/>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2370466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5E9025-B7CE-45CB-A0E2-DD8379D61102}"/>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E9AD6C8F-83EA-4026-BFE2-1A1585FC07E0}"/>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B3FF059C-7553-4723-B5B2-69719BCE9A01}"/>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5" name="Tijdelijke aanduiding voor voettekst 4">
            <a:extLst>
              <a:ext uri="{FF2B5EF4-FFF2-40B4-BE49-F238E27FC236}">
                <a16:creationId xmlns:a16="http://schemas.microsoft.com/office/drawing/2014/main" id="{6D05FB97-5694-40E7-A7A5-256FC797F1AF}"/>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F09E521C-930A-4D1D-ADE5-01BB92C892D6}"/>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4131743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2519F60-6AAA-48BE-96B9-F4E99BC47997}"/>
              </a:ext>
            </a:extLst>
          </p:cNvPr>
          <p:cNvSpPr>
            <a:spLocks noGrp="1"/>
          </p:cNvSpPr>
          <p:nvPr>
            <p:ph type="title" orient="vert"/>
          </p:nvPr>
        </p:nvSpPr>
        <p:spPr>
          <a:xfrm>
            <a:off x="6543675" y="273844"/>
            <a:ext cx="1971675" cy="4358879"/>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98BDFFF8-EC8F-4C93-8E0A-BA7BEE20043E}"/>
              </a:ext>
            </a:extLst>
          </p:cNvPr>
          <p:cNvSpPr>
            <a:spLocks noGrp="1"/>
          </p:cNvSpPr>
          <p:nvPr>
            <p:ph type="body" orient="vert" idx="1"/>
          </p:nvPr>
        </p:nvSpPr>
        <p:spPr>
          <a:xfrm>
            <a:off x="628650" y="273844"/>
            <a:ext cx="5800725" cy="4358879"/>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514A95A4-2BAC-480F-B43B-02B1B864652E}"/>
              </a:ext>
            </a:extLst>
          </p:cNvPr>
          <p:cNvSpPr>
            <a:spLocks noGrp="1"/>
          </p:cNvSpPr>
          <p:nvPr>
            <p:ph type="dt" sz="half" idx="10"/>
          </p:nvPr>
        </p:nvSpPr>
        <p:spPr/>
        <p:txBody>
          <a:bodyPr/>
          <a:lstStyle/>
          <a:p>
            <a:fld id="{664226D3-71E1-4532-80D6-6370CE333633}" type="datetimeFigureOut">
              <a:rPr lang="nl-BE" smtClean="0"/>
              <a:t>25/08/2022</a:t>
            </a:fld>
            <a:endParaRPr lang="nl-BE"/>
          </a:p>
        </p:txBody>
      </p:sp>
      <p:sp>
        <p:nvSpPr>
          <p:cNvPr id="5" name="Tijdelijke aanduiding voor voettekst 4">
            <a:extLst>
              <a:ext uri="{FF2B5EF4-FFF2-40B4-BE49-F238E27FC236}">
                <a16:creationId xmlns:a16="http://schemas.microsoft.com/office/drawing/2014/main" id="{8E09B4CB-B8EB-4F5D-B4E2-C3A0AB649264}"/>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520BB932-F793-4ECB-9F1B-884C6E8F3D62}"/>
              </a:ext>
            </a:extLst>
          </p:cNvPr>
          <p:cNvSpPr>
            <a:spLocks noGrp="1"/>
          </p:cNvSpPr>
          <p:nvPr>
            <p:ph type="sldNum" sz="quarter" idx="12"/>
          </p:nvPr>
        </p:nvSpPr>
        <p:spPr/>
        <p:txBody>
          <a:bodyPr/>
          <a:lstStyle/>
          <a:p>
            <a:fld id="{5CB86F02-F75E-4F33-A531-28AE87BA53A7}" type="slidenum">
              <a:rPr lang="nl-BE" smtClean="0"/>
              <a:t>‹nr.›</a:t>
            </a:fld>
            <a:endParaRPr lang="nl-BE"/>
          </a:p>
        </p:txBody>
      </p:sp>
    </p:spTree>
    <p:extLst>
      <p:ext uri="{BB962C8B-B14F-4D97-AF65-F5344CB8AC3E}">
        <p14:creationId xmlns:p14="http://schemas.microsoft.com/office/powerpoint/2010/main" val="2013917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722313" y="3305176"/>
            <a:ext cx="7772400" cy="1021556"/>
          </a:xfrm>
          <a:prstGeom prst="rect">
            <a:avLst/>
          </a:prstGeom>
          <a:noFill/>
          <a:ln>
            <a:noFill/>
          </a:ln>
        </p:spPr>
        <p:txBody>
          <a:bodyPr spcFirstLastPara="1" wrap="square" lIns="91425" tIns="45700" rIns="91425" bIns="45700" anchor="t" anchorCtr="0"/>
          <a:lstStyle>
            <a:lvl1pPr marR="0" lvl="0" algn="l" rtl="0">
              <a:spcBef>
                <a:spcPts val="0"/>
              </a:spcBef>
              <a:spcAft>
                <a:spcPts val="0"/>
              </a:spcAft>
              <a:buClr>
                <a:schemeClr val="dk1"/>
              </a:buClr>
              <a:buSzPts val="3000"/>
              <a:buFont typeface="Calibri"/>
              <a:buNone/>
              <a:defRPr sz="30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4"/>
          <p:cNvSpPr txBox="1">
            <a:spLocks noGrp="1"/>
          </p:cNvSpPr>
          <p:nvPr>
            <p:ph type="body" idx="1"/>
          </p:nvPr>
        </p:nvSpPr>
        <p:spPr>
          <a:xfrm>
            <a:off x="722313" y="2180035"/>
            <a:ext cx="7772400" cy="1125140"/>
          </a:xfrm>
          <a:prstGeom prst="rect">
            <a:avLst/>
          </a:prstGeom>
          <a:noFill/>
          <a:ln>
            <a:noFill/>
          </a:ln>
        </p:spPr>
        <p:txBody>
          <a:bodyPr spcFirstLastPara="1" wrap="square" lIns="91425" tIns="45700" rIns="91425" bIns="45700" anchor="b" anchorCtr="0"/>
          <a:lstStyle>
            <a:lvl1pPr marL="457200" marR="0" lvl="0" indent="-228600" algn="l" rtl="0">
              <a:spcBef>
                <a:spcPts val="3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1pPr>
            <a:lvl2pPr marL="914400" marR="0" lvl="1" indent="-228600" algn="l" rtl="0">
              <a:spcBef>
                <a:spcPts val="270"/>
              </a:spcBef>
              <a:spcAft>
                <a:spcPts val="0"/>
              </a:spcAft>
              <a:buClr>
                <a:srgbClr val="888888"/>
              </a:buClr>
              <a:buSzPts val="1350"/>
              <a:buFont typeface="Arial"/>
              <a:buNone/>
              <a:defRPr sz="1350" b="0" i="0" u="none" strike="noStrike" cap="none">
                <a:solidFill>
                  <a:srgbClr val="888888"/>
                </a:solidFill>
                <a:latin typeface="Calibri"/>
                <a:ea typeface="Calibri"/>
                <a:cs typeface="Calibri"/>
                <a:sym typeface="Calibri"/>
              </a:defRPr>
            </a:lvl2pPr>
            <a:lvl3pPr marL="1371600" marR="0" lvl="2" indent="-228600" algn="l" rtl="0">
              <a:spcBef>
                <a:spcPts val="24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3pPr>
            <a:lvl4pPr marL="1828800" marR="0" lvl="3" indent="-228600" algn="l" rtl="0">
              <a:spcBef>
                <a:spcPts val="210"/>
              </a:spcBef>
              <a:spcAft>
                <a:spcPts val="0"/>
              </a:spcAft>
              <a:buClr>
                <a:srgbClr val="888888"/>
              </a:buClr>
              <a:buSzPts val="1050"/>
              <a:buFont typeface="Arial"/>
              <a:buNone/>
              <a:defRPr sz="1050" b="0" i="0" u="none" strike="noStrike" cap="none">
                <a:solidFill>
                  <a:srgbClr val="888888"/>
                </a:solidFill>
                <a:latin typeface="Calibri"/>
                <a:ea typeface="Calibri"/>
                <a:cs typeface="Calibri"/>
                <a:sym typeface="Calibri"/>
              </a:defRPr>
            </a:lvl4pPr>
            <a:lvl5pPr marL="2286000" marR="0" lvl="4" indent="-228600" algn="l" rtl="0">
              <a:spcBef>
                <a:spcPts val="210"/>
              </a:spcBef>
              <a:spcAft>
                <a:spcPts val="0"/>
              </a:spcAft>
              <a:buClr>
                <a:srgbClr val="888888"/>
              </a:buClr>
              <a:buSzPts val="1050"/>
              <a:buFont typeface="Arial"/>
              <a:buNone/>
              <a:defRPr sz="1050" b="0" i="0" u="none" strike="noStrike" cap="none">
                <a:solidFill>
                  <a:srgbClr val="888888"/>
                </a:solidFill>
                <a:latin typeface="Calibri"/>
                <a:ea typeface="Calibri"/>
                <a:cs typeface="Calibri"/>
                <a:sym typeface="Calibri"/>
              </a:defRPr>
            </a:lvl5pPr>
            <a:lvl6pPr marL="2743200" marR="0" lvl="5" indent="-228600" algn="l" rtl="0">
              <a:spcBef>
                <a:spcPts val="210"/>
              </a:spcBef>
              <a:spcAft>
                <a:spcPts val="0"/>
              </a:spcAft>
              <a:buClr>
                <a:srgbClr val="888888"/>
              </a:buClr>
              <a:buSzPts val="1050"/>
              <a:buFont typeface="Arial"/>
              <a:buNone/>
              <a:defRPr sz="1050" b="0" i="0" u="none" strike="noStrike" cap="none">
                <a:solidFill>
                  <a:srgbClr val="888888"/>
                </a:solidFill>
                <a:latin typeface="Calibri"/>
                <a:ea typeface="Calibri"/>
                <a:cs typeface="Calibri"/>
                <a:sym typeface="Calibri"/>
              </a:defRPr>
            </a:lvl6pPr>
            <a:lvl7pPr marL="3200400" marR="0" lvl="6" indent="-228600" algn="l" rtl="0">
              <a:spcBef>
                <a:spcPts val="210"/>
              </a:spcBef>
              <a:spcAft>
                <a:spcPts val="0"/>
              </a:spcAft>
              <a:buClr>
                <a:srgbClr val="888888"/>
              </a:buClr>
              <a:buSzPts val="1050"/>
              <a:buFont typeface="Arial"/>
              <a:buNone/>
              <a:defRPr sz="1050" b="0" i="0" u="none" strike="noStrike" cap="none">
                <a:solidFill>
                  <a:srgbClr val="888888"/>
                </a:solidFill>
                <a:latin typeface="Calibri"/>
                <a:ea typeface="Calibri"/>
                <a:cs typeface="Calibri"/>
                <a:sym typeface="Calibri"/>
              </a:defRPr>
            </a:lvl7pPr>
            <a:lvl8pPr marL="3657600" marR="0" lvl="7" indent="-228600" algn="l" rtl="0">
              <a:spcBef>
                <a:spcPts val="210"/>
              </a:spcBef>
              <a:spcAft>
                <a:spcPts val="0"/>
              </a:spcAft>
              <a:buClr>
                <a:srgbClr val="888888"/>
              </a:buClr>
              <a:buSzPts val="1050"/>
              <a:buFont typeface="Arial"/>
              <a:buNone/>
              <a:defRPr sz="1050" b="0" i="0" u="none" strike="noStrike" cap="none">
                <a:solidFill>
                  <a:srgbClr val="888888"/>
                </a:solidFill>
                <a:latin typeface="Calibri"/>
                <a:ea typeface="Calibri"/>
                <a:cs typeface="Calibri"/>
                <a:sym typeface="Calibri"/>
              </a:defRPr>
            </a:lvl8pPr>
            <a:lvl9pPr marL="4114800" marR="0" lvl="8" indent="-228600" algn="l" rtl="0">
              <a:spcBef>
                <a:spcPts val="210"/>
              </a:spcBef>
              <a:spcAft>
                <a:spcPts val="0"/>
              </a:spcAft>
              <a:buClr>
                <a:srgbClr val="888888"/>
              </a:buClr>
              <a:buSzPts val="1050"/>
              <a:buFont typeface="Arial"/>
              <a:buNone/>
              <a:defRPr sz="105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5" name="Google Shape;35;p5"/>
          <p:cNvSpPr txBox="1">
            <a:spLocks noGrp="1"/>
          </p:cNvSpPr>
          <p:nvPr>
            <p:ph type="body" idx="1"/>
          </p:nvPr>
        </p:nvSpPr>
        <p:spPr>
          <a:xfrm>
            <a:off x="457200" y="1200151"/>
            <a:ext cx="4038600" cy="3394472"/>
          </a:xfrm>
          <a:prstGeom prst="rect">
            <a:avLst/>
          </a:prstGeom>
          <a:noFill/>
          <a:ln>
            <a:noFill/>
          </a:ln>
        </p:spPr>
        <p:txBody>
          <a:bodyPr spcFirstLastPara="1" wrap="square" lIns="91425" tIns="45700" rIns="91425" bIns="45700" anchor="t" anchorCtr="0"/>
          <a:lstStyle>
            <a:lvl1pPr marL="457200" marR="0" lvl="0"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4648200" y="1200151"/>
            <a:ext cx="4038600" cy="3394472"/>
          </a:xfrm>
          <a:prstGeom prst="rect">
            <a:avLst/>
          </a:prstGeom>
          <a:noFill/>
          <a:ln>
            <a:noFill/>
          </a:ln>
        </p:spPr>
        <p:txBody>
          <a:bodyPr spcFirstLastPara="1" wrap="square" lIns="91425" tIns="45700" rIns="91425" bIns="45700" anchor="t" anchorCtr="0"/>
          <a:lstStyle>
            <a:lvl1pPr marL="457200" marR="0" lvl="0"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4pPr>
            <a:lvl5pPr marL="2286000" marR="0" lvl="4"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5pPr>
            <a:lvl6pPr marL="2743200" marR="0" lvl="5"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2" name="Google Shape;42;p6"/>
          <p:cNvSpPr txBox="1">
            <a:spLocks noGrp="1"/>
          </p:cNvSpPr>
          <p:nvPr>
            <p:ph type="body" idx="1"/>
          </p:nvPr>
        </p:nvSpPr>
        <p:spPr>
          <a:xfrm>
            <a:off x="457200" y="1151335"/>
            <a:ext cx="4040188" cy="479822"/>
          </a:xfrm>
          <a:prstGeom prst="rect">
            <a:avLst/>
          </a:prstGeom>
          <a:noFill/>
          <a:ln>
            <a:noFill/>
          </a:ln>
        </p:spPr>
        <p:txBody>
          <a:bodyPr spcFirstLastPara="1" wrap="square" lIns="91425" tIns="45700" rIns="91425" bIns="45700" anchor="b" anchorCtr="0"/>
          <a:lstStyle>
            <a:lvl1pPr marL="457200" marR="0" lvl="0"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spcBef>
                <a:spcPts val="3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spcBef>
                <a:spcPts val="270"/>
              </a:spcBef>
              <a:spcAft>
                <a:spcPts val="0"/>
              </a:spcAft>
              <a:buClr>
                <a:schemeClr val="dk1"/>
              </a:buClr>
              <a:buSzPts val="1350"/>
              <a:buFont typeface="Arial"/>
              <a:buNone/>
              <a:defRPr sz="1350" b="1"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457200" y="1631156"/>
            <a:ext cx="4040188" cy="2963466"/>
          </a:xfrm>
          <a:prstGeom prst="rect">
            <a:avLst/>
          </a:prstGeom>
          <a:noFill/>
          <a:ln>
            <a:noFill/>
          </a:ln>
        </p:spPr>
        <p:txBody>
          <a:bodyPr spcFirstLastPara="1" wrap="square" lIns="91425" tIns="45700" rIns="91425" bIns="45700" anchor="t" anchorCtr="0"/>
          <a:lstStyle>
            <a:lvl1pPr marL="457200" marR="0" lvl="0"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2pPr>
            <a:lvl3pPr marL="1371600" marR="0" lvl="2"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3pPr>
            <a:lvl4pPr marL="1828800" marR="0" lvl="3"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4645028" y="1151335"/>
            <a:ext cx="4041775" cy="479822"/>
          </a:xfrm>
          <a:prstGeom prst="rect">
            <a:avLst/>
          </a:prstGeom>
          <a:noFill/>
          <a:ln>
            <a:noFill/>
          </a:ln>
        </p:spPr>
        <p:txBody>
          <a:bodyPr spcFirstLastPara="1" wrap="square" lIns="91425" tIns="45700" rIns="91425" bIns="45700" anchor="b" anchorCtr="0"/>
          <a:lstStyle>
            <a:lvl1pPr marL="457200" marR="0" lvl="0"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spcBef>
                <a:spcPts val="3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spcBef>
                <a:spcPts val="270"/>
              </a:spcBef>
              <a:spcAft>
                <a:spcPts val="0"/>
              </a:spcAft>
              <a:buClr>
                <a:schemeClr val="dk1"/>
              </a:buClr>
              <a:buSzPts val="1350"/>
              <a:buFont typeface="Arial"/>
              <a:buNone/>
              <a:defRPr sz="1350" b="1"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4645028" y="1631156"/>
            <a:ext cx="4041775" cy="2963466"/>
          </a:xfrm>
          <a:prstGeom prst="rect">
            <a:avLst/>
          </a:prstGeom>
          <a:noFill/>
          <a:ln>
            <a:noFill/>
          </a:ln>
        </p:spPr>
        <p:txBody>
          <a:bodyPr spcFirstLastPara="1" wrap="square" lIns="91425" tIns="45700" rIns="91425" bIns="45700" anchor="t" anchorCtr="0"/>
          <a:lstStyle>
            <a:lvl1pPr marL="457200" marR="0" lvl="0"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2pPr>
            <a:lvl3pPr marL="1371600" marR="0" lvl="2" indent="-314325" algn="l" rtl="0">
              <a:spcBef>
                <a:spcPts val="27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3pPr>
            <a:lvl4pPr marL="1828800" marR="0" lvl="3"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1" name="Google Shape;51;p7"/>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457203" y="204787"/>
            <a:ext cx="3008313" cy="8715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1500"/>
              <a:buFont typeface="Calibri"/>
              <a:buNone/>
              <a:defRPr sz="15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0" name="Google Shape;60;p9"/>
          <p:cNvSpPr txBox="1">
            <a:spLocks noGrp="1"/>
          </p:cNvSpPr>
          <p:nvPr>
            <p:ph type="body" idx="1"/>
          </p:nvPr>
        </p:nvSpPr>
        <p:spPr>
          <a:xfrm>
            <a:off x="3575050" y="204789"/>
            <a:ext cx="5111750" cy="4389835"/>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457203" y="1076327"/>
            <a:ext cx="3008313" cy="3518297"/>
          </a:xfrm>
          <a:prstGeom prst="rect">
            <a:avLst/>
          </a:prstGeom>
          <a:noFill/>
          <a:ln>
            <a:noFill/>
          </a:ln>
        </p:spPr>
        <p:txBody>
          <a:bodyPr spcFirstLastPara="1" wrap="square" lIns="91425" tIns="45700" rIns="91425" bIns="45700" anchor="t" anchorCtr="0"/>
          <a:lstStyle>
            <a:lvl1pPr marL="457200" marR="0" lvl="0" indent="-228600" algn="l" rtl="0">
              <a:spcBef>
                <a:spcPts val="210"/>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1pPr>
            <a:lvl2pPr marL="914400" marR="0" lvl="1"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2pPr>
            <a:lvl3pPr marL="1371600" marR="0" lvl="2" indent="-228600" algn="l" rtl="0">
              <a:spcBef>
                <a:spcPts val="150"/>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3pPr>
            <a:lvl4pPr marL="1828800" marR="0" lvl="3"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4pPr>
            <a:lvl5pPr marL="2286000" marR="0" lvl="4"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5pPr>
            <a:lvl6pPr marL="2743200" marR="0" lvl="5"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6pPr>
            <a:lvl7pPr marL="3200400" marR="0" lvl="6"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7pPr>
            <a:lvl8pPr marL="3657600" marR="0" lvl="7"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8pPr>
            <a:lvl9pPr marL="4114800" marR="0" lvl="8"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1792288" y="3600451"/>
            <a:ext cx="5486400" cy="425054"/>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1500"/>
              <a:buFont typeface="Calibri"/>
              <a:buNone/>
              <a:defRPr sz="15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10"/>
          <p:cNvSpPr>
            <a:spLocks noGrp="1"/>
          </p:cNvSpPr>
          <p:nvPr>
            <p:ph type="pic" idx="2"/>
          </p:nvPr>
        </p:nvSpPr>
        <p:spPr>
          <a:xfrm>
            <a:off x="1792288" y="459581"/>
            <a:ext cx="5486400" cy="3086100"/>
          </a:xfrm>
          <a:prstGeom prst="rect">
            <a:avLst/>
          </a:prstGeom>
          <a:noFill/>
          <a:ln>
            <a:noFill/>
          </a:ln>
        </p:spPr>
        <p:txBody>
          <a:bodyPr spcFirstLastPara="1" wrap="square" lIns="91425" tIns="45700" rIns="91425" bIns="45700" anchor="t" anchorCtr="0"/>
          <a:lstStyle>
            <a:lvl1pPr marR="0" lvl="0"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spcBef>
                <a:spcPts val="42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spcBef>
                <a:spcPts val="36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spcBef>
                <a:spcPts val="3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spcBef>
                <a:spcPts val="3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spcBef>
                <a:spcPts val="3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spcBef>
                <a:spcPts val="3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spcBef>
                <a:spcPts val="3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spcBef>
                <a:spcPts val="3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1792288" y="4025504"/>
            <a:ext cx="5486400" cy="603647"/>
          </a:xfrm>
          <a:prstGeom prst="rect">
            <a:avLst/>
          </a:prstGeom>
          <a:noFill/>
          <a:ln>
            <a:noFill/>
          </a:ln>
        </p:spPr>
        <p:txBody>
          <a:bodyPr spcFirstLastPara="1" wrap="square" lIns="91425" tIns="45700" rIns="91425" bIns="45700" anchor="t" anchorCtr="0"/>
          <a:lstStyle>
            <a:lvl1pPr marL="457200" marR="0" lvl="0" indent="-228600" algn="l" rtl="0">
              <a:spcBef>
                <a:spcPts val="210"/>
              </a:spcBef>
              <a:spcAft>
                <a:spcPts val="0"/>
              </a:spcAft>
              <a:buClr>
                <a:schemeClr val="dk1"/>
              </a:buClr>
              <a:buSzPts val="1050"/>
              <a:buFont typeface="Arial"/>
              <a:buNone/>
              <a:defRPr sz="1050" b="0" i="0" u="none" strike="noStrike" cap="none">
                <a:solidFill>
                  <a:schemeClr val="dk1"/>
                </a:solidFill>
                <a:latin typeface="Calibri"/>
                <a:ea typeface="Calibri"/>
                <a:cs typeface="Calibri"/>
                <a:sym typeface="Calibri"/>
              </a:defRPr>
            </a:lvl1pPr>
            <a:lvl2pPr marL="914400" marR="0" lvl="1"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2pPr>
            <a:lvl3pPr marL="1371600" marR="0" lvl="2" indent="-228600" algn="l" rtl="0">
              <a:spcBef>
                <a:spcPts val="150"/>
              </a:spcBef>
              <a:spcAft>
                <a:spcPts val="0"/>
              </a:spcAft>
              <a:buClr>
                <a:schemeClr val="dk1"/>
              </a:buClr>
              <a:buSzPts val="750"/>
              <a:buFont typeface="Arial"/>
              <a:buNone/>
              <a:defRPr sz="750" b="0" i="0" u="none" strike="noStrike" cap="none">
                <a:solidFill>
                  <a:schemeClr val="dk1"/>
                </a:solidFill>
                <a:latin typeface="Calibri"/>
                <a:ea typeface="Calibri"/>
                <a:cs typeface="Calibri"/>
                <a:sym typeface="Calibri"/>
              </a:defRPr>
            </a:lvl3pPr>
            <a:lvl4pPr marL="1828800" marR="0" lvl="3"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4pPr>
            <a:lvl5pPr marL="2286000" marR="0" lvl="4"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5pPr>
            <a:lvl6pPr marL="2743200" marR="0" lvl="5"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6pPr>
            <a:lvl7pPr marL="3200400" marR="0" lvl="6"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7pPr>
            <a:lvl8pPr marL="3657600" marR="0" lvl="7"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8pPr>
            <a:lvl9pPr marL="4114800" marR="0" lvl="8" indent="-228600" algn="l" rtl="0">
              <a:spcBef>
                <a:spcPts val="135"/>
              </a:spcBef>
              <a:spcAft>
                <a:spcPts val="0"/>
              </a:spcAft>
              <a:buClr>
                <a:schemeClr val="dk1"/>
              </a:buClr>
              <a:buSzPts val="675"/>
              <a:buFont typeface="Arial"/>
              <a:buNone/>
              <a:defRPr sz="675"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1435BB1-2A50-4415-9093-12BE31870C57}"/>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205026B6-F22F-4793-80B8-57D209954168}"/>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57366CB9-49E6-4B7B-A9DC-2FEC472AB58E}"/>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64226D3-71E1-4532-80D6-6370CE333633}" type="datetimeFigureOut">
              <a:rPr lang="nl-BE" smtClean="0"/>
              <a:t>25/08/2022</a:t>
            </a:fld>
            <a:endParaRPr lang="nl-BE"/>
          </a:p>
        </p:txBody>
      </p:sp>
      <p:sp>
        <p:nvSpPr>
          <p:cNvPr id="5" name="Tijdelijke aanduiding voor voettekst 4">
            <a:extLst>
              <a:ext uri="{FF2B5EF4-FFF2-40B4-BE49-F238E27FC236}">
                <a16:creationId xmlns:a16="http://schemas.microsoft.com/office/drawing/2014/main" id="{635C1039-66B6-4A2C-BEC0-1794E2E7F304}"/>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1ECEC869-4887-490B-8761-AD36CF088DC0}"/>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CB86F02-F75E-4F33-A531-28AE87BA53A7}" type="slidenum">
              <a:rPr lang="nl-BE" smtClean="0"/>
              <a:t>‹nr.›</a:t>
            </a:fld>
            <a:endParaRPr lang="nl-BE"/>
          </a:p>
        </p:txBody>
      </p:sp>
    </p:spTree>
    <p:extLst>
      <p:ext uri="{BB962C8B-B14F-4D97-AF65-F5344CB8AC3E}">
        <p14:creationId xmlns:p14="http://schemas.microsoft.com/office/powerpoint/2010/main" val="3227526395"/>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B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https://player.vimeo.com/video/694869319?h=63bf05bbe9&amp;app_id=122963" TargetMode="External"/><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hyperlink" Target="https://ourworldindata.org/grapher/co2-income-level?"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video" Target="https://www.youtube.com/embed/Yp-DkE0PEDE?feature=oembed" TargetMode="External"/><Relationship Id="rId5" Type="http://schemas.openxmlformats.org/officeDocument/2006/relationships/comments" Target="../comments/comment1.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emf"/><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hyperlink" Target="https://www.gapminder.org/tools/#$model$markers$bubble$encoding$size$data$concept=sm_pop_refg_or&amp;source=wdi&amp;space@=country&amp;=time;;&amp;scale$domain:null&amp;type:null&amp;zoomed:null;;&amp;frame$value=2020;;;;;&amp;chart-type=map&amp;url=v1"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ourworldindata.org/grapher/global-primary-energy?stackMode=relative&amp;country=~OWID_WRL"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34D856-B4CB-5240-9CF9-3B8D238ADC2F}"/>
              </a:ext>
            </a:extLst>
          </p:cNvPr>
          <p:cNvSpPr>
            <a:spLocks noGrp="1"/>
          </p:cNvSpPr>
          <p:nvPr>
            <p:ph type="title"/>
          </p:nvPr>
        </p:nvSpPr>
        <p:spPr/>
        <p:txBody>
          <a:bodyPr/>
          <a:lstStyle/>
          <a:p>
            <a:endParaRPr lang="nl-BE"/>
          </a:p>
        </p:txBody>
      </p:sp>
      <p:sp>
        <p:nvSpPr>
          <p:cNvPr id="3" name="Tijdelijke aanduiding voor tekst 2">
            <a:extLst>
              <a:ext uri="{FF2B5EF4-FFF2-40B4-BE49-F238E27FC236}">
                <a16:creationId xmlns:a16="http://schemas.microsoft.com/office/drawing/2014/main" id="{AD1D536C-C2E0-6746-9F13-49325D83278A}"/>
              </a:ext>
            </a:extLst>
          </p:cNvPr>
          <p:cNvSpPr>
            <a:spLocks noGrp="1"/>
          </p:cNvSpPr>
          <p:nvPr>
            <p:ph type="body" idx="1"/>
          </p:nvPr>
        </p:nvSpPr>
        <p:spPr/>
        <p:txBody>
          <a:bodyPr/>
          <a:lstStyle/>
          <a:p>
            <a:endParaRPr lang="nl-BE"/>
          </a:p>
        </p:txBody>
      </p:sp>
      <p:pic>
        <p:nvPicPr>
          <p:cNvPr id="4" name="Onlinemedia 3" descr="111111_klimaatmigratie_v3_subs_LQ">
            <a:hlinkClick r:id="" action="ppaction://media"/>
            <a:extLst>
              <a:ext uri="{FF2B5EF4-FFF2-40B4-BE49-F238E27FC236}">
                <a16:creationId xmlns:a16="http://schemas.microsoft.com/office/drawing/2014/main" id="{83FB7444-82EB-DD41-87DB-7C7B38E44645}"/>
              </a:ext>
            </a:extLst>
          </p:cNvPr>
          <p:cNvPicPr>
            <a:picLocks noRot="1" noChangeAspect="1"/>
          </p:cNvPicPr>
          <p:nvPr>
            <a:videoFile r:link="rId1"/>
          </p:nvPr>
        </p:nvPicPr>
        <p:blipFill>
          <a:blip r:embed="rId4"/>
          <a:stretch>
            <a:fillRect/>
          </a:stretch>
        </p:blipFill>
        <p:spPr>
          <a:xfrm>
            <a:off x="0" y="6782"/>
            <a:ext cx="9144000" cy="5151549"/>
          </a:xfrm>
          <a:prstGeom prst="rect">
            <a:avLst/>
          </a:prstGeom>
        </p:spPr>
      </p:pic>
      <p:pic>
        <p:nvPicPr>
          <p:cNvPr id="5" name="Afbeelding 5" descr="Afbeelding met tekst&#10;&#10;Automatisch gegenereerde beschrijving">
            <a:extLst>
              <a:ext uri="{FF2B5EF4-FFF2-40B4-BE49-F238E27FC236}">
                <a16:creationId xmlns:a16="http://schemas.microsoft.com/office/drawing/2014/main" id="{F46CCFB4-794D-7890-D85C-F488C5B84754}"/>
              </a:ext>
            </a:extLst>
          </p:cNvPr>
          <p:cNvPicPr>
            <a:picLocks noChangeAspect="1"/>
          </p:cNvPicPr>
          <p:nvPr/>
        </p:nvPicPr>
        <p:blipFill>
          <a:blip r:embed="rId5"/>
          <a:stretch>
            <a:fillRect/>
          </a:stretch>
        </p:blipFill>
        <p:spPr>
          <a:xfrm>
            <a:off x="6330462" y="66309"/>
            <a:ext cx="2743200" cy="790575"/>
          </a:xfrm>
          <a:prstGeom prst="rect">
            <a:avLst/>
          </a:prstGeom>
        </p:spPr>
      </p:pic>
    </p:spTree>
    <p:extLst>
      <p:ext uri="{BB962C8B-B14F-4D97-AF65-F5344CB8AC3E}">
        <p14:creationId xmlns:p14="http://schemas.microsoft.com/office/powerpoint/2010/main" val="3765144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hlinkClick r:id="rId3"/>
            <a:extLst>
              <a:ext uri="{FF2B5EF4-FFF2-40B4-BE49-F238E27FC236}">
                <a16:creationId xmlns:a16="http://schemas.microsoft.com/office/drawing/2014/main" id="{3662A17B-2DDE-D4CE-66AA-BBE4429C3B47}"/>
              </a:ext>
            </a:extLst>
          </p:cNvPr>
          <p:cNvPicPr>
            <a:picLocks noChangeAspect="1"/>
          </p:cNvPicPr>
          <p:nvPr/>
        </p:nvPicPr>
        <p:blipFill>
          <a:blip r:embed="rId4"/>
          <a:stretch>
            <a:fillRect/>
          </a:stretch>
        </p:blipFill>
        <p:spPr>
          <a:xfrm>
            <a:off x="588719" y="0"/>
            <a:ext cx="7966561" cy="5143500"/>
          </a:xfrm>
          <a:prstGeom prst="rect">
            <a:avLst/>
          </a:prstGeom>
        </p:spPr>
      </p:pic>
    </p:spTree>
    <p:extLst>
      <p:ext uri="{BB962C8B-B14F-4D97-AF65-F5344CB8AC3E}">
        <p14:creationId xmlns:p14="http://schemas.microsoft.com/office/powerpoint/2010/main" val="2385785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5" name="Google Shape;125;p17"/>
          <p:cNvSpPr txBox="1">
            <a:spLocks noGrp="1"/>
          </p:cNvSpPr>
          <p:nvPr>
            <p:ph type="body" idx="1"/>
          </p:nvPr>
        </p:nvSpPr>
        <p:spPr>
          <a:xfrm>
            <a:off x="505082" y="1554570"/>
            <a:ext cx="7886700" cy="3263504"/>
          </a:xfrm>
          <a:prstGeom prst="rect">
            <a:avLst/>
          </a:prstGeom>
          <a:noFill/>
          <a:ln>
            <a:noFill/>
          </a:ln>
        </p:spPr>
        <p:txBody>
          <a:bodyPr spcFirstLastPara="1" wrap="square" lIns="68550" tIns="34275" rIns="68550" bIns="34275" anchor="t" anchorCtr="0">
            <a:noAutofit/>
          </a:bodyPr>
          <a:lstStyle/>
          <a:p>
            <a:pPr marL="0" marR="0" lvl="0" indent="0" algn="l" rtl="0">
              <a:lnSpc>
                <a:spcPct val="90000"/>
              </a:lnSpc>
              <a:spcBef>
                <a:spcPts val="0"/>
              </a:spcBef>
              <a:spcAft>
                <a:spcPts val="0"/>
              </a:spcAft>
              <a:buClr>
                <a:schemeClr val="dk1"/>
              </a:buClr>
              <a:buSzPts val="2800"/>
              <a:buFont typeface="Arial"/>
              <a:buNone/>
            </a:pPr>
            <a:endParaRPr sz="2100" b="0" i="0" u="none" strike="noStrike" cap="none">
              <a:solidFill>
                <a:schemeClr val="dk1"/>
              </a:solidFill>
              <a:latin typeface="Arial"/>
              <a:ea typeface="Arial"/>
              <a:cs typeface="Arial"/>
              <a:sym typeface="Arial"/>
            </a:endParaRPr>
          </a:p>
          <a:p>
            <a:pPr marL="0" marR="0" lvl="0" indent="0" algn="l" rtl="0">
              <a:lnSpc>
                <a:spcPct val="90000"/>
              </a:lnSpc>
              <a:spcBef>
                <a:spcPts val="750"/>
              </a:spcBef>
              <a:spcAft>
                <a:spcPts val="0"/>
              </a:spcAft>
              <a:buClr>
                <a:schemeClr val="dk1"/>
              </a:buClr>
              <a:buSzPts val="28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90000"/>
              </a:lnSpc>
              <a:spcBef>
                <a:spcPts val="750"/>
              </a:spcBef>
              <a:spcAft>
                <a:spcPts val="0"/>
              </a:spcAft>
              <a:buClr>
                <a:schemeClr val="dk1"/>
              </a:buClr>
              <a:buSzPts val="2800"/>
              <a:buFont typeface="Arial"/>
              <a:buNone/>
            </a:pPr>
            <a:endParaRPr sz="21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r>
              <a:rPr lang="nl-NL" sz="1500" b="0" i="0" u="none" strike="noStrike" cap="none">
                <a:solidFill>
                  <a:schemeClr val="dk1"/>
                </a:solidFill>
                <a:latin typeface="Arial"/>
                <a:ea typeface="Arial"/>
                <a:cs typeface="Arial"/>
                <a:sym typeface="Arial"/>
              </a:rPr>
              <a:t> </a:t>
            </a: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1" u="none" strike="noStrike" cap="none">
              <a:solidFill>
                <a:schemeClr val="dk1"/>
              </a:solidFill>
              <a:latin typeface="Arial"/>
              <a:ea typeface="Arial"/>
              <a:cs typeface="Arial"/>
              <a:sym typeface="Arial"/>
            </a:endParaRPr>
          </a:p>
          <a:p>
            <a:pPr marL="171450" marR="0" lvl="0" indent="-38100" algn="l" rtl="0">
              <a:lnSpc>
                <a:spcPct val="90000"/>
              </a:lnSpc>
              <a:spcBef>
                <a:spcPts val="750"/>
              </a:spcBef>
              <a:spcAft>
                <a:spcPts val="0"/>
              </a:spcAft>
              <a:buClr>
                <a:schemeClr val="dk1"/>
              </a:buClr>
              <a:buSzPts val="2800"/>
              <a:buFont typeface="Arial"/>
              <a:buNone/>
            </a:pPr>
            <a:endParaRPr sz="2100" b="0" i="0" u="none" strike="noStrike" cap="none">
              <a:solidFill>
                <a:schemeClr val="dk1"/>
              </a:solidFill>
              <a:latin typeface="Arial"/>
              <a:ea typeface="Arial"/>
              <a:cs typeface="Arial"/>
              <a:sym typeface="Arial"/>
            </a:endParaRPr>
          </a:p>
        </p:txBody>
      </p:sp>
      <p:sp>
        <p:nvSpPr>
          <p:cNvPr id="124" name="Google Shape;124;p17"/>
          <p:cNvSpPr txBox="1">
            <a:spLocks noGrp="1"/>
          </p:cNvSpPr>
          <p:nvPr>
            <p:ph type="title"/>
          </p:nvPr>
        </p:nvSpPr>
        <p:spPr>
          <a:xfrm>
            <a:off x="674988" y="384684"/>
            <a:ext cx="7886700" cy="994172"/>
          </a:xfrm>
          <a:prstGeom prst="rect">
            <a:avLst/>
          </a:prstGeom>
          <a:noFill/>
          <a:ln>
            <a:noFill/>
          </a:ln>
        </p:spPr>
        <p:txBody>
          <a:bodyPr spcFirstLastPara="1" wrap="square" lIns="68550" tIns="34275" rIns="68550" bIns="34275" anchor="ctr" anchorCtr="0">
            <a:noAutofit/>
          </a:bodyPr>
          <a:lstStyle/>
          <a:p>
            <a:pPr marL="0" marR="0" lvl="0" indent="0" algn="l" rtl="0">
              <a:lnSpc>
                <a:spcPct val="90000"/>
              </a:lnSpc>
              <a:spcBef>
                <a:spcPts val="0"/>
              </a:spcBef>
              <a:spcAft>
                <a:spcPts val="0"/>
              </a:spcAft>
              <a:buClr>
                <a:schemeClr val="dk1"/>
              </a:buClr>
              <a:buSzPts val="4400"/>
              <a:buFont typeface="Calibri"/>
              <a:buNone/>
            </a:pPr>
            <a:r>
              <a:rPr lang="nl-NL" sz="3300" b="1" i="0" u="none" strike="noStrike" cap="none">
                <a:solidFill>
                  <a:schemeClr val="dk1"/>
                </a:solidFill>
                <a:latin typeface="Calibri"/>
                <a:ea typeface="Calibri"/>
                <a:cs typeface="Calibri"/>
                <a:sym typeface="Calibri"/>
              </a:rPr>
              <a:t>Wat zie je? </a:t>
            </a:r>
            <a:r>
              <a:rPr lang="nl-NL" sz="3300" b="1" i="0" u="none" strike="noStrike" cap="none">
                <a:solidFill>
                  <a:srgbClr val="7F7F7F"/>
                </a:solidFill>
                <a:latin typeface="Calibri"/>
                <a:ea typeface="Calibri"/>
                <a:cs typeface="Calibri"/>
                <a:sym typeface="Calibri"/>
              </a:rPr>
              <a:t>(5’)</a:t>
            </a:r>
            <a:endParaRPr sz="3300" b="0" i="0" u="none" strike="noStrike" cap="none">
              <a:solidFill>
                <a:srgbClr val="7F7F7F"/>
              </a:solidFill>
              <a:latin typeface="Calibri"/>
              <a:ea typeface="Calibri"/>
              <a:cs typeface="Calibri"/>
              <a:sym typeface="Calibri"/>
            </a:endParaRPr>
          </a:p>
        </p:txBody>
      </p:sp>
      <p:grpSp>
        <p:nvGrpSpPr>
          <p:cNvPr id="5" name="Groep 4">
            <a:extLst>
              <a:ext uri="{FF2B5EF4-FFF2-40B4-BE49-F238E27FC236}">
                <a16:creationId xmlns:a16="http://schemas.microsoft.com/office/drawing/2014/main" id="{664A2C15-5283-099E-08B6-E6EF9C44E0F3}"/>
              </a:ext>
            </a:extLst>
          </p:cNvPr>
          <p:cNvGrpSpPr/>
          <p:nvPr/>
        </p:nvGrpSpPr>
        <p:grpSpPr>
          <a:xfrm>
            <a:off x="4529355" y="181877"/>
            <a:ext cx="2974848" cy="7822013"/>
            <a:chOff x="4042808" y="-3475"/>
            <a:chExt cx="2974848" cy="8022810"/>
          </a:xfrm>
        </p:grpSpPr>
        <p:pic>
          <p:nvPicPr>
            <p:cNvPr id="123" name="Google Shape;123;p1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042808" y="-3475"/>
              <a:ext cx="2974848" cy="8022810"/>
            </a:xfrm>
            <a:prstGeom prst="rect">
              <a:avLst/>
            </a:prstGeom>
            <a:noFill/>
            <a:ln>
              <a:noFill/>
            </a:ln>
          </p:spPr>
        </p:pic>
        <p:grpSp>
          <p:nvGrpSpPr>
            <p:cNvPr id="4" name="Groep 3">
              <a:extLst>
                <a:ext uri="{FF2B5EF4-FFF2-40B4-BE49-F238E27FC236}">
                  <a16:creationId xmlns:a16="http://schemas.microsoft.com/office/drawing/2014/main" id="{BA9DE41D-7E67-6167-C82E-B4B6F63D6F5A}"/>
                </a:ext>
              </a:extLst>
            </p:cNvPr>
            <p:cNvGrpSpPr/>
            <p:nvPr/>
          </p:nvGrpSpPr>
          <p:grpSpPr>
            <a:xfrm>
              <a:off x="4282023" y="659695"/>
              <a:ext cx="2404062" cy="4058905"/>
              <a:chOff x="4320638" y="675141"/>
              <a:chExt cx="2404062" cy="4058905"/>
            </a:xfrm>
          </p:grpSpPr>
          <p:sp>
            <p:nvSpPr>
              <p:cNvPr id="128" name="Google Shape;128;p17"/>
              <p:cNvSpPr txBox="1"/>
              <p:nvPr/>
            </p:nvSpPr>
            <p:spPr>
              <a:xfrm>
                <a:off x="5210344" y="2489099"/>
                <a:ext cx="1165803"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2800" b="1">
                    <a:solidFill>
                      <a:schemeClr val="dk1"/>
                    </a:solidFill>
                    <a:latin typeface="Calibri"/>
                    <a:ea typeface="Calibri"/>
                    <a:cs typeface="Calibri"/>
                    <a:sym typeface="Calibri"/>
                  </a:rPr>
                  <a:t>WAT?</a:t>
                </a:r>
                <a:endParaRPr/>
              </a:p>
            </p:txBody>
          </p:sp>
          <p:cxnSp>
            <p:nvCxnSpPr>
              <p:cNvPr id="129" name="Google Shape;129;p17"/>
              <p:cNvCxnSpPr/>
              <p:nvPr/>
            </p:nvCxnSpPr>
            <p:spPr>
              <a:xfrm>
                <a:off x="4320638" y="770930"/>
                <a:ext cx="0" cy="3963116"/>
              </a:xfrm>
              <a:prstGeom prst="straightConnector1">
                <a:avLst/>
              </a:prstGeom>
              <a:noFill/>
              <a:ln w="25400" cap="flat" cmpd="sng">
                <a:solidFill>
                  <a:srgbClr val="A5A5A5"/>
                </a:solidFill>
                <a:prstDash val="dash"/>
                <a:round/>
                <a:headEnd type="none" w="sm" len="sm"/>
                <a:tailEnd type="none" w="sm" len="sm"/>
              </a:ln>
              <a:effectLst>
                <a:outerShdw blurRad="40000" dist="20000" dir="5400000" rotWithShape="0">
                  <a:srgbClr val="000000">
                    <a:alpha val="37647"/>
                  </a:srgbClr>
                </a:outerShdw>
              </a:effectLst>
            </p:spPr>
          </p:cxnSp>
          <p:cxnSp>
            <p:nvCxnSpPr>
              <p:cNvPr id="130" name="Google Shape;130;p17"/>
              <p:cNvCxnSpPr/>
              <p:nvPr/>
            </p:nvCxnSpPr>
            <p:spPr>
              <a:xfrm>
                <a:off x="6724700" y="751370"/>
                <a:ext cx="0" cy="3963116"/>
              </a:xfrm>
              <a:prstGeom prst="straightConnector1">
                <a:avLst/>
              </a:prstGeom>
              <a:noFill/>
              <a:ln w="25400" cap="flat" cmpd="sng">
                <a:solidFill>
                  <a:srgbClr val="A5A5A5"/>
                </a:solidFill>
                <a:prstDash val="dash"/>
                <a:round/>
                <a:headEnd type="none" w="sm" len="sm"/>
                <a:tailEnd type="none" w="sm" len="sm"/>
              </a:ln>
              <a:effectLst>
                <a:outerShdw blurRad="40000" dist="20000" dir="5400000" rotWithShape="0">
                  <a:srgbClr val="000000">
                    <a:alpha val="37647"/>
                  </a:srgbClr>
                </a:outerShdw>
              </a:effectLst>
            </p:spPr>
          </p:cxnSp>
          <p:sp>
            <p:nvSpPr>
              <p:cNvPr id="131" name="Google Shape;131;p17"/>
              <p:cNvSpPr txBox="1"/>
              <p:nvPr/>
            </p:nvSpPr>
            <p:spPr>
              <a:xfrm>
                <a:off x="4424819" y="675141"/>
                <a:ext cx="2195701" cy="523220"/>
              </a:xfrm>
              <a:prstGeom prst="rect">
                <a:avLst/>
              </a:prstGeom>
              <a:solidFill>
                <a:srgbClr val="109559"/>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nl-NL" sz="1400" b="1">
                    <a:solidFill>
                      <a:schemeClr val="lt1"/>
                    </a:solidFill>
                    <a:latin typeface="Calibri"/>
                    <a:ea typeface="Calibri"/>
                    <a:cs typeface="Calibri"/>
                    <a:sym typeface="Calibri"/>
                  </a:rPr>
                  <a:t>Observaties</a:t>
                </a:r>
                <a:endParaRPr sz="1100">
                  <a:solidFill>
                    <a:schemeClr val="lt1"/>
                  </a:solidFill>
                  <a:latin typeface="Calibri"/>
                  <a:ea typeface="Calibri"/>
                  <a:cs typeface="Calibri"/>
                  <a:sym typeface="Calibri"/>
                </a:endParaRPr>
              </a:p>
              <a:p>
                <a:pPr marL="0" marR="0" lvl="0" indent="0" algn="ctr" rtl="0">
                  <a:spcBef>
                    <a:spcPts val="0"/>
                  </a:spcBef>
                  <a:spcAft>
                    <a:spcPts val="0"/>
                  </a:spcAft>
                  <a:buNone/>
                </a:pPr>
                <a:r>
                  <a:rPr lang="nl-NL" sz="1400">
                    <a:solidFill>
                      <a:schemeClr val="lt1"/>
                    </a:solidFill>
                    <a:latin typeface="Calibri"/>
                    <a:ea typeface="Calibri"/>
                    <a:cs typeface="Calibri"/>
                    <a:sym typeface="Calibri"/>
                  </a:rPr>
                  <a:t>Wat zie je?</a:t>
                </a:r>
                <a:endParaRPr sz="1100">
                  <a:solidFill>
                    <a:schemeClr val="lt1"/>
                  </a:solidFill>
                  <a:latin typeface="Calibri"/>
                  <a:ea typeface="Calibri"/>
                  <a:cs typeface="Calibri"/>
                  <a:sym typeface="Calibri"/>
                </a:endParaRPr>
              </a:p>
            </p:txBody>
          </p:sp>
          <p:sp>
            <p:nvSpPr>
              <p:cNvPr id="132" name="Google Shape;132;p17"/>
              <p:cNvSpPr/>
              <p:nvPr/>
            </p:nvSpPr>
            <p:spPr>
              <a:xfrm>
                <a:off x="4527617" y="1467074"/>
                <a:ext cx="341662" cy="422685"/>
              </a:xfrm>
              <a:prstGeom prst="rect">
                <a:avLst/>
              </a:prstGeom>
              <a:solidFill>
                <a:srgbClr val="FFFF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 name="Google Shape;132;p17">
                <a:extLst>
                  <a:ext uri="{FF2B5EF4-FFF2-40B4-BE49-F238E27FC236}">
                    <a16:creationId xmlns:a16="http://schemas.microsoft.com/office/drawing/2014/main" id="{5A0D0C74-7467-42F6-A43B-362AEFA59DAB}"/>
                  </a:ext>
                </a:extLst>
              </p:cNvPr>
              <p:cNvSpPr/>
              <p:nvPr/>
            </p:nvSpPr>
            <p:spPr>
              <a:xfrm>
                <a:off x="6176060" y="1434746"/>
                <a:ext cx="341662" cy="422685"/>
              </a:xfrm>
              <a:prstGeom prst="rect">
                <a:avLst/>
              </a:prstGeom>
              <a:solidFill>
                <a:srgbClr val="FFFF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 name="Google Shape;132;p17">
                <a:extLst>
                  <a:ext uri="{FF2B5EF4-FFF2-40B4-BE49-F238E27FC236}">
                    <a16:creationId xmlns:a16="http://schemas.microsoft.com/office/drawing/2014/main" id="{AEA92521-783F-4903-AD35-85BDB3BF4C6E}"/>
                  </a:ext>
                </a:extLst>
              </p:cNvPr>
              <p:cNvSpPr/>
              <p:nvPr/>
            </p:nvSpPr>
            <p:spPr>
              <a:xfrm>
                <a:off x="4698448" y="4039577"/>
                <a:ext cx="341662" cy="422685"/>
              </a:xfrm>
              <a:prstGeom prst="rect">
                <a:avLst/>
              </a:prstGeom>
              <a:solidFill>
                <a:srgbClr val="FFFF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 name="Google Shape;132;p17">
                <a:extLst>
                  <a:ext uri="{FF2B5EF4-FFF2-40B4-BE49-F238E27FC236}">
                    <a16:creationId xmlns:a16="http://schemas.microsoft.com/office/drawing/2014/main" id="{B5E74AB9-6405-42CF-8939-03A349F08318}"/>
                  </a:ext>
                </a:extLst>
              </p:cNvPr>
              <p:cNvSpPr/>
              <p:nvPr/>
            </p:nvSpPr>
            <p:spPr>
              <a:xfrm>
                <a:off x="5958619" y="3665911"/>
                <a:ext cx="341662" cy="422685"/>
              </a:xfrm>
              <a:prstGeom prst="rect">
                <a:avLst/>
              </a:prstGeom>
              <a:solidFill>
                <a:srgbClr val="FFFF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
        <p:nvSpPr>
          <p:cNvPr id="2" name="Tekstvak 1">
            <a:extLst>
              <a:ext uri="{FF2B5EF4-FFF2-40B4-BE49-F238E27FC236}">
                <a16:creationId xmlns:a16="http://schemas.microsoft.com/office/drawing/2014/main" id="{EC88E22B-7AE5-484E-9F11-A95262709FAF}"/>
              </a:ext>
            </a:extLst>
          </p:cNvPr>
          <p:cNvSpPr txBox="1"/>
          <p:nvPr/>
        </p:nvSpPr>
        <p:spPr>
          <a:xfrm>
            <a:off x="697887" y="1679236"/>
            <a:ext cx="3073241" cy="923330"/>
          </a:xfrm>
          <a:prstGeom prst="rect">
            <a:avLst/>
          </a:prstGeom>
          <a:noFill/>
        </p:spPr>
        <p:txBody>
          <a:bodyPr wrap="square" lIns="91440" tIns="45720" rIns="91440" bIns="45720" rtlCol="0" anchor="t">
            <a:spAutoFit/>
          </a:bodyPr>
          <a:lstStyle/>
          <a:p>
            <a:r>
              <a:rPr lang="nl-BE" sz="1800" b="0" i="0" dirty="0">
                <a:solidFill>
                  <a:srgbClr val="000000"/>
                </a:solidFill>
                <a:effectLst/>
                <a:latin typeface="Calibri"/>
              </a:rPr>
              <a:t>WAAROM/HOE is je foto gelinkt aan</a:t>
            </a:r>
            <a:r>
              <a:rPr lang="nl-BE" sz="1800" dirty="0">
                <a:latin typeface="Calibri"/>
              </a:rPr>
              <a:t> de klimaatcrisis? En aan migratie</a:t>
            </a:r>
            <a:r>
              <a:rPr lang="nl-BE" sz="1800" b="0" i="0" dirty="0">
                <a:solidFill>
                  <a:srgbClr val="000000"/>
                </a:solidFill>
                <a:effectLst/>
                <a:latin typeface="Calibri"/>
              </a:rPr>
              <a:t>? </a:t>
            </a:r>
            <a:endParaRPr lang="nl-BE" dirty="0">
              <a:latin typeface="Calibri"/>
            </a:endParaRPr>
          </a:p>
        </p:txBody>
      </p:sp>
      <p:sp>
        <p:nvSpPr>
          <p:cNvPr id="3" name="Tekstvak 2">
            <a:extLst>
              <a:ext uri="{FF2B5EF4-FFF2-40B4-BE49-F238E27FC236}">
                <a16:creationId xmlns:a16="http://schemas.microsoft.com/office/drawing/2014/main" id="{0A87FDE6-1479-481F-93E7-8E0B41B2C6C8}"/>
              </a:ext>
            </a:extLst>
          </p:cNvPr>
          <p:cNvSpPr txBox="1"/>
          <p:nvPr/>
        </p:nvSpPr>
        <p:spPr>
          <a:xfrm>
            <a:off x="694797" y="2925489"/>
            <a:ext cx="2783546" cy="646331"/>
          </a:xfrm>
          <a:prstGeom prst="rect">
            <a:avLst/>
          </a:prstGeom>
          <a:noFill/>
        </p:spPr>
        <p:txBody>
          <a:bodyPr wrap="square" rtlCol="0">
            <a:spAutoFit/>
          </a:bodyPr>
          <a:lstStyle/>
          <a:p>
            <a:r>
              <a:rPr lang="nl-BE" sz="1800" b="0" i="0">
                <a:solidFill>
                  <a:srgbClr val="000000"/>
                </a:solidFill>
                <a:effectLst/>
                <a:latin typeface="Calibri" panose="020F0502020204030204" pitchFamily="34" charset="0"/>
              </a:rPr>
              <a:t>WAAR zou dit zich kunnen voordoen?  </a:t>
            </a:r>
            <a:endParaRPr lang="nl-BE"/>
          </a:p>
        </p:txBody>
      </p:sp>
      <p:sp>
        <p:nvSpPr>
          <p:cNvPr id="20" name="Tekstvak 19">
            <a:extLst>
              <a:ext uri="{FF2B5EF4-FFF2-40B4-BE49-F238E27FC236}">
                <a16:creationId xmlns:a16="http://schemas.microsoft.com/office/drawing/2014/main" id="{D49C58F6-21F4-4093-AA77-D9B7E3CDBBE9}"/>
              </a:ext>
            </a:extLst>
          </p:cNvPr>
          <p:cNvSpPr txBox="1"/>
          <p:nvPr/>
        </p:nvSpPr>
        <p:spPr>
          <a:xfrm>
            <a:off x="686002" y="3877253"/>
            <a:ext cx="2783546" cy="646331"/>
          </a:xfrm>
          <a:prstGeom prst="rect">
            <a:avLst/>
          </a:prstGeom>
          <a:noFill/>
        </p:spPr>
        <p:txBody>
          <a:bodyPr wrap="square" rtlCol="0">
            <a:spAutoFit/>
          </a:bodyPr>
          <a:lstStyle/>
          <a:p>
            <a:r>
              <a:rPr lang="nl-BE" sz="1800" b="0" i="0">
                <a:solidFill>
                  <a:srgbClr val="000000"/>
                </a:solidFill>
                <a:effectLst/>
                <a:latin typeface="Calibri" panose="020F0502020204030204" pitchFamily="34" charset="0"/>
              </a:rPr>
              <a:t>WIE is er volgens jou getroffen? </a:t>
            </a:r>
            <a:endParaRPr lang="nl-BE"/>
          </a:p>
        </p:txBody>
      </p:sp>
      <p:sp>
        <p:nvSpPr>
          <p:cNvPr id="126" name="Google Shape;126;p17"/>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a:solidFill>
                  <a:schemeClr val="lt1"/>
                </a:solidFill>
                <a:latin typeface="Comic Sans MS" panose="030F0702030302020204" pitchFamily="66" charset="0"/>
                <a:ea typeface="Calibri"/>
                <a:cs typeface="Calibri"/>
                <a:sym typeface="Calibri"/>
              </a:rPr>
              <a:t>ONDERZOEKEN - Methodiek</a:t>
            </a:r>
            <a:endParaRPr sz="1800">
              <a:solidFill>
                <a:schemeClr val="lt1"/>
              </a:solidFill>
              <a:latin typeface="Comic Sans MS" panose="030F0702030302020204" pitchFamily="66" charset="0"/>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19"/>
          <p:cNvPicPr preferRelativeResize="0"/>
          <p:nvPr/>
        </p:nvPicPr>
        <p:blipFill rotWithShape="1">
          <a:blip r:embed="rId3" cstate="screen">
            <a:alphaModFix/>
            <a:extLst>
              <a:ext uri="{28A0092B-C50C-407E-A947-70E740481C1C}">
                <a14:useLocalDpi xmlns:a14="http://schemas.microsoft.com/office/drawing/2010/main"/>
              </a:ext>
            </a:extLst>
          </a:blip>
          <a:srcRect l="17562" r="16795"/>
          <a:stretch/>
        </p:blipFill>
        <p:spPr>
          <a:xfrm>
            <a:off x="1649896" y="1208046"/>
            <a:ext cx="5560551" cy="4569438"/>
          </a:xfrm>
          <a:prstGeom prst="rect">
            <a:avLst/>
          </a:prstGeom>
          <a:noFill/>
          <a:ln>
            <a:noFill/>
          </a:ln>
        </p:spPr>
      </p:pic>
      <p:sp>
        <p:nvSpPr>
          <p:cNvPr id="152" name="Google Shape;152;p19"/>
          <p:cNvSpPr txBox="1">
            <a:spLocks noGrp="1"/>
          </p:cNvSpPr>
          <p:nvPr>
            <p:ph type="title"/>
          </p:nvPr>
        </p:nvSpPr>
        <p:spPr>
          <a:xfrm>
            <a:off x="628650" y="384684"/>
            <a:ext cx="8657018" cy="994172"/>
          </a:xfrm>
          <a:prstGeom prst="rect">
            <a:avLst/>
          </a:prstGeom>
          <a:noFill/>
          <a:ln>
            <a:noFill/>
          </a:ln>
        </p:spPr>
        <p:txBody>
          <a:bodyPr spcFirstLastPara="1" wrap="square" lIns="68550" tIns="34275" rIns="68550" bIns="34275" anchor="ctr" anchorCtr="0">
            <a:noAutofit/>
          </a:bodyPr>
          <a:lstStyle/>
          <a:p>
            <a:pPr lvl="0" algn="l">
              <a:lnSpc>
                <a:spcPct val="90000"/>
              </a:lnSpc>
              <a:buSzPts val="4400"/>
            </a:pPr>
            <a:r>
              <a:rPr lang="nl-NL" sz="3600" b="1"/>
              <a:t>Hoe komt dit? Tot wat leidt dit?</a:t>
            </a:r>
            <a:r>
              <a:rPr lang="nl-NL" sz="2800" b="1"/>
              <a:t> </a:t>
            </a:r>
            <a:r>
              <a:rPr lang="nl-NL" sz="3300" b="1" i="0" u="none" strike="noStrike" cap="none">
                <a:solidFill>
                  <a:srgbClr val="7F7F7F"/>
                </a:solidFill>
                <a:sym typeface="Calibri"/>
              </a:rPr>
              <a:t>(5’) </a:t>
            </a:r>
            <a:endParaRPr sz="3300" b="1" i="0" u="none" strike="noStrike" cap="none">
              <a:solidFill>
                <a:srgbClr val="7F7F7F"/>
              </a:solidFill>
              <a:sym typeface="Calibri"/>
            </a:endParaRPr>
          </a:p>
        </p:txBody>
      </p:sp>
      <p:sp>
        <p:nvSpPr>
          <p:cNvPr id="153" name="Google Shape;153;p19"/>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155" name="Google Shape;155;p19"/>
          <p:cNvSpPr txBox="1"/>
          <p:nvPr/>
        </p:nvSpPr>
        <p:spPr>
          <a:xfrm>
            <a:off x="1933553" y="4531901"/>
            <a:ext cx="1685105" cy="677108"/>
          </a:xfrm>
          <a:prstGeom prst="rect">
            <a:avLst/>
          </a:prstGeom>
          <a:solidFill>
            <a:srgbClr val="FBD4B4"/>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nl-NL" sz="2000" b="1">
                <a:solidFill>
                  <a:schemeClr val="dk1"/>
                </a:solidFill>
                <a:latin typeface="Calibri"/>
                <a:ea typeface="Calibri"/>
                <a:cs typeface="Calibri"/>
                <a:sym typeface="Calibri"/>
              </a:rPr>
              <a:t>Oorzaken</a:t>
            </a:r>
            <a:endParaRPr sz="1600">
              <a:solidFill>
                <a:schemeClr val="dk1"/>
              </a:solidFill>
              <a:latin typeface="Calibri"/>
              <a:ea typeface="Calibri"/>
              <a:cs typeface="Calibri"/>
              <a:sym typeface="Calibri"/>
            </a:endParaRPr>
          </a:p>
          <a:p>
            <a:pPr marL="0" marR="0" lvl="0" indent="0" algn="ctr" rtl="0">
              <a:spcBef>
                <a:spcPts val="0"/>
              </a:spcBef>
              <a:spcAft>
                <a:spcPts val="0"/>
              </a:spcAft>
              <a:buNone/>
            </a:pPr>
            <a:r>
              <a:rPr lang="nl-NL" sz="1800">
                <a:solidFill>
                  <a:schemeClr val="dk1"/>
                </a:solidFill>
                <a:latin typeface="Calibri"/>
                <a:ea typeface="Calibri"/>
                <a:cs typeface="Calibri"/>
                <a:sym typeface="Calibri"/>
              </a:rPr>
              <a:t>Hoe komt dit?</a:t>
            </a:r>
            <a:endParaRPr/>
          </a:p>
        </p:txBody>
      </p:sp>
      <p:sp>
        <p:nvSpPr>
          <p:cNvPr id="156" name="Google Shape;156;p19"/>
          <p:cNvSpPr txBox="1"/>
          <p:nvPr/>
        </p:nvSpPr>
        <p:spPr>
          <a:xfrm>
            <a:off x="5432107" y="4531901"/>
            <a:ext cx="1827108" cy="677108"/>
          </a:xfrm>
          <a:prstGeom prst="rect">
            <a:avLst/>
          </a:prstGeom>
          <a:solidFill>
            <a:srgbClr val="FBD4B4"/>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nl-NL" sz="2000" b="1">
                <a:solidFill>
                  <a:schemeClr val="dk1"/>
                </a:solidFill>
                <a:latin typeface="Calibri"/>
                <a:ea typeface="Calibri"/>
                <a:cs typeface="Calibri"/>
                <a:sym typeface="Calibri"/>
              </a:rPr>
              <a:t>Gevolgen</a:t>
            </a:r>
            <a:endParaRPr sz="1600">
              <a:solidFill>
                <a:schemeClr val="dk1"/>
              </a:solidFill>
              <a:latin typeface="Calibri"/>
              <a:ea typeface="Calibri"/>
              <a:cs typeface="Calibri"/>
              <a:sym typeface="Calibri"/>
            </a:endParaRPr>
          </a:p>
          <a:p>
            <a:pPr marL="0" marR="0" lvl="0" indent="0" algn="ctr" rtl="0">
              <a:spcBef>
                <a:spcPts val="0"/>
              </a:spcBef>
              <a:spcAft>
                <a:spcPts val="0"/>
              </a:spcAft>
              <a:buNone/>
            </a:pPr>
            <a:r>
              <a:rPr lang="nl-NL" sz="1800">
                <a:solidFill>
                  <a:schemeClr val="dk1"/>
                </a:solidFill>
                <a:latin typeface="Calibri"/>
                <a:ea typeface="Calibri"/>
                <a:cs typeface="Calibri"/>
                <a:sym typeface="Calibri"/>
              </a:rPr>
              <a:t>Tot wat leidt dit?</a:t>
            </a:r>
            <a:endParaRPr sz="1400">
              <a:solidFill>
                <a:schemeClr val="dk1"/>
              </a:solidFill>
              <a:latin typeface="Calibri"/>
              <a:ea typeface="Calibri"/>
              <a:cs typeface="Calibri"/>
              <a:sym typeface="Calibri"/>
            </a:endParaRPr>
          </a:p>
        </p:txBody>
      </p:sp>
      <p:sp>
        <p:nvSpPr>
          <p:cNvPr id="159" name="Google Shape;159;p19"/>
          <p:cNvSpPr/>
          <p:nvPr/>
        </p:nvSpPr>
        <p:spPr>
          <a:xfrm>
            <a:off x="2294997" y="2938028"/>
            <a:ext cx="489879" cy="335525"/>
          </a:xfrm>
          <a:prstGeom prst="rect">
            <a:avLst/>
          </a:prstGeom>
          <a:solidFill>
            <a:srgbClr val="00B05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1" name="Google Shape;161;p19"/>
          <p:cNvSpPr/>
          <p:nvPr/>
        </p:nvSpPr>
        <p:spPr>
          <a:xfrm>
            <a:off x="6045600" y="3877407"/>
            <a:ext cx="434680" cy="323039"/>
          </a:xfrm>
          <a:prstGeom prst="rect">
            <a:avLst/>
          </a:prstGeom>
          <a:solidFill>
            <a:srgbClr val="D90F1C"/>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3" name="Google Shape;163;p19"/>
          <p:cNvSpPr/>
          <p:nvPr/>
        </p:nvSpPr>
        <p:spPr>
          <a:xfrm>
            <a:off x="4370218" y="3073440"/>
            <a:ext cx="434681" cy="274780"/>
          </a:xfrm>
          <a:prstGeom prst="rect">
            <a:avLst/>
          </a:prstGeom>
          <a:solidFill>
            <a:srgbClr val="FFFF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4" name="Google Shape;164;p19"/>
          <p:cNvSpPr/>
          <p:nvPr/>
        </p:nvSpPr>
        <p:spPr>
          <a:xfrm>
            <a:off x="4589673" y="4098515"/>
            <a:ext cx="434681" cy="274780"/>
          </a:xfrm>
          <a:prstGeom prst="rect">
            <a:avLst/>
          </a:prstGeom>
          <a:solidFill>
            <a:srgbClr val="FFFF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5" name="Google Shape;165;p19"/>
          <p:cNvSpPr/>
          <p:nvPr/>
        </p:nvSpPr>
        <p:spPr>
          <a:xfrm>
            <a:off x="4002086" y="1435932"/>
            <a:ext cx="434681" cy="274780"/>
          </a:xfrm>
          <a:prstGeom prst="rect">
            <a:avLst/>
          </a:prstGeom>
          <a:solidFill>
            <a:srgbClr val="FFFF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6" name="Google Shape;166;p19"/>
          <p:cNvSpPr/>
          <p:nvPr/>
        </p:nvSpPr>
        <p:spPr>
          <a:xfrm rot="5400000">
            <a:off x="3948541" y="3792120"/>
            <a:ext cx="434681" cy="274780"/>
          </a:xfrm>
          <a:prstGeom prst="rect">
            <a:avLst/>
          </a:prstGeom>
          <a:solidFill>
            <a:srgbClr val="FFFF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 name="Google Shape;155;p19"/>
          <p:cNvSpPr txBox="1"/>
          <p:nvPr/>
        </p:nvSpPr>
        <p:spPr>
          <a:xfrm>
            <a:off x="3675792" y="4561523"/>
            <a:ext cx="1685105" cy="677108"/>
          </a:xfrm>
          <a:prstGeom prst="rect">
            <a:avLst/>
          </a:prstGeom>
          <a:solidFill>
            <a:srgbClr val="FBD4B4"/>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nl-BE" sz="1600" b="1">
                <a:solidFill>
                  <a:schemeClr val="dk1"/>
                </a:solidFill>
                <a:latin typeface="Calibri"/>
                <a:ea typeface="Calibri"/>
                <a:cs typeface="Calibri"/>
                <a:sym typeface="Calibri"/>
              </a:rPr>
              <a:t>Kies 1 centraal probleem</a:t>
            </a:r>
            <a:endParaRPr sz="1600"/>
          </a:p>
        </p:txBody>
      </p:sp>
      <p:sp>
        <p:nvSpPr>
          <p:cNvPr id="21" name="Google Shape;161;p19">
            <a:extLst>
              <a:ext uri="{FF2B5EF4-FFF2-40B4-BE49-F238E27FC236}">
                <a16:creationId xmlns:a16="http://schemas.microsoft.com/office/drawing/2014/main" id="{D0BC9740-5E20-4611-9BC8-A98946EB3300}"/>
              </a:ext>
            </a:extLst>
          </p:cNvPr>
          <p:cNvSpPr/>
          <p:nvPr/>
        </p:nvSpPr>
        <p:spPr>
          <a:xfrm>
            <a:off x="6161481" y="1435932"/>
            <a:ext cx="434681" cy="386619"/>
          </a:xfrm>
          <a:prstGeom prst="rect">
            <a:avLst/>
          </a:prstGeom>
          <a:solidFill>
            <a:srgbClr val="D90F1C"/>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 name="Google Shape;161;p19">
            <a:extLst>
              <a:ext uri="{FF2B5EF4-FFF2-40B4-BE49-F238E27FC236}">
                <a16:creationId xmlns:a16="http://schemas.microsoft.com/office/drawing/2014/main" id="{2402C17D-35C1-4799-937C-C564DBD9FF88}"/>
              </a:ext>
            </a:extLst>
          </p:cNvPr>
          <p:cNvSpPr/>
          <p:nvPr/>
        </p:nvSpPr>
        <p:spPr>
          <a:xfrm>
            <a:off x="6227708" y="2898527"/>
            <a:ext cx="364216" cy="207264"/>
          </a:xfrm>
          <a:prstGeom prst="rect">
            <a:avLst/>
          </a:prstGeom>
          <a:solidFill>
            <a:srgbClr val="D90F1C"/>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 name="Google Shape;159;p19">
            <a:extLst>
              <a:ext uri="{FF2B5EF4-FFF2-40B4-BE49-F238E27FC236}">
                <a16:creationId xmlns:a16="http://schemas.microsoft.com/office/drawing/2014/main" id="{1A0A029C-1EE2-400A-A027-307F3F671204}"/>
              </a:ext>
            </a:extLst>
          </p:cNvPr>
          <p:cNvSpPr/>
          <p:nvPr/>
        </p:nvSpPr>
        <p:spPr>
          <a:xfrm>
            <a:off x="2453429" y="1654788"/>
            <a:ext cx="489879" cy="335525"/>
          </a:xfrm>
          <a:prstGeom prst="rect">
            <a:avLst/>
          </a:prstGeom>
          <a:solidFill>
            <a:srgbClr val="00B05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 name="Google Shape;159;p19">
            <a:extLst>
              <a:ext uri="{FF2B5EF4-FFF2-40B4-BE49-F238E27FC236}">
                <a16:creationId xmlns:a16="http://schemas.microsoft.com/office/drawing/2014/main" id="{B7A21292-8242-4BA5-B6CB-8577D2B3C134}"/>
              </a:ext>
            </a:extLst>
          </p:cNvPr>
          <p:cNvSpPr/>
          <p:nvPr/>
        </p:nvSpPr>
        <p:spPr>
          <a:xfrm>
            <a:off x="2327943" y="3877407"/>
            <a:ext cx="373018" cy="434682"/>
          </a:xfrm>
          <a:prstGeom prst="rect">
            <a:avLst/>
          </a:prstGeom>
          <a:solidFill>
            <a:srgbClr val="00B05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8"/>
          <p:cNvSpPr txBox="1">
            <a:spLocks noGrp="1"/>
          </p:cNvSpPr>
          <p:nvPr>
            <p:ph type="title"/>
          </p:nvPr>
        </p:nvSpPr>
        <p:spPr>
          <a:xfrm>
            <a:off x="615950" y="565944"/>
            <a:ext cx="7886700" cy="994172"/>
          </a:xfrm>
          <a:prstGeom prst="rect">
            <a:avLst/>
          </a:prstGeom>
          <a:noFill/>
          <a:ln>
            <a:noFill/>
          </a:ln>
        </p:spPr>
        <p:txBody>
          <a:bodyPr spcFirstLastPara="1" wrap="square" lIns="68550" tIns="34275" rIns="68550" bIns="34275" anchor="ctr" anchorCtr="0">
            <a:noAutofit/>
          </a:bodyPr>
          <a:lstStyle/>
          <a:p>
            <a:pPr marL="0" marR="0" lvl="0" indent="0" algn="l" rtl="0">
              <a:lnSpc>
                <a:spcPct val="90000"/>
              </a:lnSpc>
              <a:spcBef>
                <a:spcPts val="0"/>
              </a:spcBef>
              <a:spcAft>
                <a:spcPts val="0"/>
              </a:spcAft>
              <a:buClr>
                <a:schemeClr val="dk1"/>
              </a:buClr>
              <a:buSzPts val="4400"/>
              <a:buFont typeface="Calibri"/>
              <a:buNone/>
            </a:pPr>
            <a:r>
              <a:rPr lang="nl-NL" sz="3300" b="1" i="0" u="none" strike="noStrike" cap="none">
                <a:solidFill>
                  <a:schemeClr val="dk1"/>
                </a:solidFill>
                <a:latin typeface="Calibri"/>
                <a:ea typeface="Calibri"/>
                <a:cs typeface="Calibri"/>
                <a:sym typeface="Calibri"/>
              </a:rPr>
              <a:t>Waar heeft het mee te maken? </a:t>
            </a:r>
            <a:r>
              <a:rPr lang="nl-NL" sz="3300" b="1" i="0" u="none" strike="noStrike" cap="none">
                <a:solidFill>
                  <a:srgbClr val="7F7F7F"/>
                </a:solidFill>
                <a:latin typeface="Calibri"/>
                <a:ea typeface="Calibri"/>
                <a:cs typeface="Calibri"/>
                <a:sym typeface="Calibri"/>
              </a:rPr>
              <a:t>(10’)</a:t>
            </a:r>
            <a:endParaRPr sz="3300" b="0" i="0" u="none" strike="noStrike" cap="none">
              <a:solidFill>
                <a:srgbClr val="7F7F7F"/>
              </a:solidFill>
              <a:latin typeface="Calibri"/>
              <a:ea typeface="Calibri"/>
              <a:cs typeface="Calibri"/>
              <a:sym typeface="Calibri"/>
            </a:endParaRPr>
          </a:p>
        </p:txBody>
      </p:sp>
      <p:sp>
        <p:nvSpPr>
          <p:cNvPr id="142" name="Google Shape;142;p18"/>
          <p:cNvSpPr txBox="1">
            <a:spLocks noGrp="1"/>
          </p:cNvSpPr>
          <p:nvPr>
            <p:ph type="body" idx="1"/>
          </p:nvPr>
        </p:nvSpPr>
        <p:spPr>
          <a:xfrm>
            <a:off x="0" y="1690137"/>
            <a:ext cx="5965267" cy="1491059"/>
          </a:xfrm>
          <a:prstGeom prst="rect">
            <a:avLst/>
          </a:prstGeom>
          <a:noFill/>
          <a:ln>
            <a:noFill/>
          </a:ln>
        </p:spPr>
        <p:txBody>
          <a:bodyPr spcFirstLastPara="1" wrap="square" lIns="68550" tIns="34275" rIns="68550" bIns="34275" anchor="t" anchorCtr="0">
            <a:noAutofit/>
          </a:bodyPr>
          <a:lstStyle/>
          <a:p>
            <a:pPr marL="971541" marR="0" lvl="3" indent="-285749" algn="l" rtl="0">
              <a:lnSpc>
                <a:spcPct val="90000"/>
              </a:lnSpc>
              <a:spcBef>
                <a:spcPts val="0"/>
              </a:spcBef>
              <a:spcAft>
                <a:spcPts val="0"/>
              </a:spcAft>
              <a:buClr>
                <a:schemeClr val="dk1"/>
              </a:buClr>
              <a:buSzPts val="2220"/>
              <a:buFont typeface="Arial"/>
              <a:buChar char="•"/>
            </a:pPr>
            <a:r>
              <a:rPr lang="nl-NL" sz="2000" b="0" i="0" u="none" strike="noStrike" cap="none">
                <a:solidFill>
                  <a:schemeClr val="dk1"/>
                </a:solidFill>
                <a:latin typeface="Calibri" charset="0"/>
                <a:ea typeface="Calibri" charset="0"/>
                <a:cs typeface="Calibri" charset="0"/>
                <a:sym typeface="Arial"/>
              </a:rPr>
              <a:t>Lees </a:t>
            </a:r>
            <a:r>
              <a:rPr lang="nl-BE" sz="2000" b="0" i="0" u="none" strike="noStrike" cap="none">
                <a:solidFill>
                  <a:schemeClr val="dk1"/>
                </a:solidFill>
                <a:latin typeface="Calibri" charset="0"/>
                <a:ea typeface="Calibri" charset="0"/>
                <a:cs typeface="Calibri" charset="0"/>
                <a:sym typeface="Arial"/>
              </a:rPr>
              <a:t>de fiche op de achterzijde van je foto</a:t>
            </a:r>
            <a:endParaRPr sz="2000">
              <a:latin typeface="Calibri" charset="0"/>
              <a:ea typeface="Calibri" charset="0"/>
              <a:cs typeface="Calibri" charset="0"/>
            </a:endParaRPr>
          </a:p>
          <a:p>
            <a:pPr marL="971541" marR="0" lvl="3" indent="-285749" algn="l" rtl="0">
              <a:lnSpc>
                <a:spcPct val="90000"/>
              </a:lnSpc>
              <a:spcBef>
                <a:spcPts val="0"/>
              </a:spcBef>
              <a:spcAft>
                <a:spcPts val="0"/>
              </a:spcAft>
              <a:buClr>
                <a:schemeClr val="dk1"/>
              </a:buClr>
              <a:buSzPts val="2220"/>
              <a:buFont typeface="Arial"/>
              <a:buChar char="•"/>
            </a:pPr>
            <a:r>
              <a:rPr lang="nl-NL" sz="2000" b="0" i="0" u="none" strike="noStrike" cap="none">
                <a:solidFill>
                  <a:schemeClr val="dk1"/>
                </a:solidFill>
                <a:latin typeface="Calibri" charset="0"/>
                <a:ea typeface="Calibri" charset="0"/>
                <a:cs typeface="Calibri" charset="0"/>
                <a:sym typeface="Arial"/>
              </a:rPr>
              <a:t>Lees bijhorende bronnen en/of bekijk het filmpje. </a:t>
            </a:r>
            <a:endParaRPr sz="2000">
              <a:latin typeface="Calibri" charset="0"/>
              <a:ea typeface="Calibri" charset="0"/>
              <a:cs typeface="Calibri" charset="0"/>
            </a:endParaRPr>
          </a:p>
          <a:p>
            <a:pPr marL="971541" marR="0" lvl="3" indent="-285749" algn="l" rtl="0">
              <a:lnSpc>
                <a:spcPct val="90000"/>
              </a:lnSpc>
              <a:spcBef>
                <a:spcPts val="0"/>
              </a:spcBef>
              <a:spcAft>
                <a:spcPts val="0"/>
              </a:spcAft>
              <a:buClr>
                <a:schemeClr val="dk1"/>
              </a:buClr>
              <a:buSzPts val="2220"/>
              <a:buFont typeface="Arial"/>
              <a:buChar char="•"/>
            </a:pPr>
            <a:r>
              <a:rPr lang="nl-NL" sz="2000">
                <a:latin typeface="Calibri" charset="0"/>
                <a:ea typeface="Calibri" charset="0"/>
                <a:cs typeface="Calibri" charset="0"/>
                <a:sym typeface="Arial"/>
              </a:rPr>
              <a:t>Noteer het centrale probleem op een post-it.</a:t>
            </a:r>
          </a:p>
          <a:p>
            <a:pPr marL="971541" marR="0" lvl="3" indent="-285749" algn="l" rtl="0">
              <a:lnSpc>
                <a:spcPct val="90000"/>
              </a:lnSpc>
              <a:spcBef>
                <a:spcPts val="0"/>
              </a:spcBef>
              <a:spcAft>
                <a:spcPts val="0"/>
              </a:spcAft>
              <a:buClr>
                <a:schemeClr val="dk1"/>
              </a:buClr>
              <a:buSzPts val="2220"/>
              <a:buFont typeface="Arial"/>
              <a:buChar char="•"/>
            </a:pPr>
            <a:r>
              <a:rPr lang="nl-NL" sz="2000">
                <a:latin typeface="Calibri" charset="0"/>
                <a:ea typeface="Calibri" charset="0"/>
                <a:cs typeface="Calibri" charset="0"/>
                <a:sym typeface="Arial"/>
              </a:rPr>
              <a:t>Noteer oorzaken en gevolgen op post-its (verschillende kleuren)</a:t>
            </a:r>
          </a:p>
          <a:p>
            <a:pPr marL="971541" marR="0" lvl="3" indent="-285749" algn="l" rtl="0">
              <a:lnSpc>
                <a:spcPct val="90000"/>
              </a:lnSpc>
              <a:spcBef>
                <a:spcPts val="0"/>
              </a:spcBef>
              <a:spcAft>
                <a:spcPts val="0"/>
              </a:spcAft>
              <a:buClr>
                <a:schemeClr val="dk1"/>
              </a:buClr>
              <a:buSzPts val="2220"/>
              <a:buFont typeface="Arial"/>
              <a:buChar char="•"/>
            </a:pPr>
            <a:r>
              <a:rPr lang="nl-NL" sz="2000">
                <a:latin typeface="Calibri" charset="0"/>
                <a:ea typeface="Calibri" charset="0"/>
                <a:cs typeface="Calibri" charset="0"/>
                <a:sym typeface="Arial"/>
              </a:rPr>
              <a:t>Wissel uit.</a:t>
            </a:r>
          </a:p>
          <a:p>
            <a:pPr marL="171450" marR="0" lvl="1" indent="-65722" algn="l" rtl="0">
              <a:lnSpc>
                <a:spcPct val="90000"/>
              </a:lnSpc>
              <a:spcBef>
                <a:spcPts val="750"/>
              </a:spcBef>
              <a:spcAft>
                <a:spcPts val="0"/>
              </a:spcAft>
              <a:buClr>
                <a:schemeClr val="dk1"/>
              </a:buClr>
              <a:buSzPts val="2220"/>
              <a:buFont typeface="Arial"/>
              <a:buNone/>
            </a:pPr>
            <a:endParaRPr sz="2000" b="0" i="0" u="none" strike="noStrike" cap="none">
              <a:solidFill>
                <a:schemeClr val="dk1"/>
              </a:solidFill>
              <a:latin typeface="Calibri" charset="0"/>
              <a:ea typeface="Calibri" charset="0"/>
              <a:cs typeface="Calibri" charset="0"/>
              <a:sym typeface="Arial"/>
            </a:endParaRPr>
          </a:p>
          <a:p>
            <a:pPr marL="171450" marR="0" lvl="1" indent="-65722" algn="l" rtl="0">
              <a:lnSpc>
                <a:spcPct val="90000"/>
              </a:lnSpc>
              <a:spcBef>
                <a:spcPts val="750"/>
              </a:spcBef>
              <a:spcAft>
                <a:spcPts val="0"/>
              </a:spcAft>
              <a:buClr>
                <a:schemeClr val="dk1"/>
              </a:buClr>
              <a:buSzPts val="2220"/>
              <a:buFont typeface="Arial"/>
              <a:buNone/>
            </a:pPr>
            <a:endParaRPr sz="2000" b="0" i="0" u="none" strike="noStrike" cap="none">
              <a:solidFill>
                <a:schemeClr val="dk1"/>
              </a:solidFill>
              <a:latin typeface="Calibri" charset="0"/>
              <a:ea typeface="Calibri" charset="0"/>
              <a:cs typeface="Calibri" charset="0"/>
              <a:sym typeface="Arial"/>
            </a:endParaRPr>
          </a:p>
        </p:txBody>
      </p:sp>
      <p:sp>
        <p:nvSpPr>
          <p:cNvPr id="143" name="Google Shape;143;p18"/>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pic>
        <p:nvPicPr>
          <p:cNvPr id="145" name="Google Shape;145;p18"/>
          <p:cNvPicPr preferRelativeResize="0"/>
          <p:nvPr/>
        </p:nvPicPr>
        <p:blipFill rotWithShape="1">
          <a:blip r:embed="rId3">
            <a:alphaModFix/>
          </a:blip>
          <a:srcRect/>
          <a:stretch/>
        </p:blipFill>
        <p:spPr>
          <a:xfrm>
            <a:off x="5115616" y="2667950"/>
            <a:ext cx="4119788" cy="2474976"/>
          </a:xfrm>
          <a:prstGeom prst="rect">
            <a:avLst/>
          </a:prstGeom>
          <a:noFill/>
          <a:ln>
            <a:noFill/>
          </a:ln>
        </p:spPr>
      </p:pic>
      <p:sp>
        <p:nvSpPr>
          <p:cNvPr id="146" name="Google Shape;146;p18"/>
          <p:cNvSpPr/>
          <p:nvPr/>
        </p:nvSpPr>
        <p:spPr>
          <a:xfrm>
            <a:off x="48560" y="4689560"/>
            <a:ext cx="5573459" cy="340668"/>
          </a:xfrm>
          <a:prstGeom prst="rect">
            <a:avLst/>
          </a:prstGeom>
          <a:solidFill>
            <a:srgbClr val="8DAF22"/>
          </a:solidFill>
          <a:ln>
            <a:noFill/>
          </a:ln>
        </p:spPr>
        <p:txBody>
          <a:bodyPr spcFirstLastPara="1" wrap="square" lIns="91425" tIns="45700" rIns="91425" bIns="45700" anchor="t" anchorCtr="0">
            <a:noAutofit/>
          </a:bodyPr>
          <a:lstStyle/>
          <a:p>
            <a:r>
              <a:rPr lang="nl-NL" sz="1600" b="1" dirty="0">
                <a:solidFill>
                  <a:schemeClr val="lt1"/>
                </a:solidFill>
                <a:latin typeface="Calibri"/>
                <a:ea typeface="Calibri"/>
                <a:cs typeface="Calibri"/>
                <a:sym typeface="Calibri"/>
              </a:rPr>
              <a:t>Doel: </a:t>
            </a:r>
            <a:r>
              <a:rPr lang="nl-NL" sz="1600" dirty="0">
                <a:solidFill>
                  <a:schemeClr val="lt1"/>
                </a:solidFill>
                <a:latin typeface="Calibri"/>
                <a:ea typeface="Calibri"/>
                <a:cs typeface="Calibri"/>
                <a:sym typeface="Calibri"/>
              </a:rPr>
              <a:t>inzichten m.b.t. het probleem verruimen, bronnenanalyse </a:t>
            </a:r>
            <a:endParaRPr sz="1600" dirty="0">
              <a:solidFill>
                <a:schemeClr val="lt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0"/>
          <p:cNvSpPr txBox="1">
            <a:spLocks noGrp="1"/>
          </p:cNvSpPr>
          <p:nvPr>
            <p:ph type="title"/>
          </p:nvPr>
        </p:nvSpPr>
        <p:spPr>
          <a:xfrm>
            <a:off x="628650" y="384684"/>
            <a:ext cx="7886700" cy="994172"/>
          </a:xfrm>
          <a:prstGeom prst="rect">
            <a:avLst/>
          </a:prstGeom>
          <a:noFill/>
          <a:ln>
            <a:noFill/>
          </a:ln>
        </p:spPr>
        <p:txBody>
          <a:bodyPr spcFirstLastPara="1" wrap="square" lIns="68550" tIns="34275" rIns="68550" bIns="34275" anchor="ctr" anchorCtr="0">
            <a:noAutofit/>
          </a:bodyPr>
          <a:lstStyle/>
          <a:p>
            <a:pPr lvl="0" algn="l">
              <a:lnSpc>
                <a:spcPct val="90000"/>
              </a:lnSpc>
              <a:buSzPts val="4400"/>
            </a:pPr>
            <a:r>
              <a:rPr lang="nl-NL" sz="3200" b="1"/>
              <a:t>Hoe komt dit? Tot wat leidt dit?</a:t>
            </a:r>
            <a:r>
              <a:rPr lang="nl-NL" sz="2400" b="1"/>
              <a:t> </a:t>
            </a:r>
            <a:r>
              <a:rPr lang="nl-NL" sz="3200" b="1">
                <a:solidFill>
                  <a:srgbClr val="7F7F7F"/>
                </a:solidFill>
              </a:rPr>
              <a:t>(5’) </a:t>
            </a:r>
            <a:endParaRPr sz="3300" b="1" i="0" u="none" strike="noStrike" cap="none">
              <a:solidFill>
                <a:srgbClr val="7F7F7F"/>
              </a:solidFill>
              <a:sym typeface="Calibri"/>
            </a:endParaRPr>
          </a:p>
        </p:txBody>
      </p:sp>
      <p:sp>
        <p:nvSpPr>
          <p:cNvPr id="173" name="Google Shape;173;p20"/>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pic>
        <p:nvPicPr>
          <p:cNvPr id="175" name="Google Shape;175;p20"/>
          <p:cNvPicPr preferRelativeResize="0"/>
          <p:nvPr/>
        </p:nvPicPr>
        <p:blipFill rotWithShape="1">
          <a:blip r:embed="rId3">
            <a:alphaModFix/>
          </a:blip>
          <a:srcRect/>
          <a:stretch/>
        </p:blipFill>
        <p:spPr>
          <a:xfrm>
            <a:off x="1948434" y="1114914"/>
            <a:ext cx="6816436" cy="3969150"/>
          </a:xfrm>
          <a:prstGeom prst="rect">
            <a:avLst/>
          </a:prstGeom>
          <a:noFill/>
          <a:ln>
            <a:noFill/>
          </a:ln>
        </p:spPr>
      </p:pic>
      <p:sp>
        <p:nvSpPr>
          <p:cNvPr id="176" name="Google Shape;176;p20"/>
          <p:cNvSpPr txBox="1"/>
          <p:nvPr/>
        </p:nvSpPr>
        <p:spPr>
          <a:xfrm>
            <a:off x="1389888" y="1459419"/>
            <a:ext cx="1827930" cy="677108"/>
          </a:xfrm>
          <a:prstGeom prst="rect">
            <a:avLst/>
          </a:prstGeom>
          <a:solidFill>
            <a:srgbClr val="FBD4B4"/>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nl-NL" sz="2000" b="1">
                <a:solidFill>
                  <a:schemeClr val="dk1"/>
                </a:solidFill>
                <a:latin typeface="Calibri"/>
                <a:ea typeface="Calibri"/>
                <a:cs typeface="Calibri"/>
                <a:sym typeface="Calibri"/>
              </a:rPr>
              <a:t>Oorzaken</a:t>
            </a:r>
            <a:endParaRPr sz="1600">
              <a:solidFill>
                <a:schemeClr val="dk1"/>
              </a:solidFill>
              <a:latin typeface="Calibri"/>
              <a:ea typeface="Calibri"/>
              <a:cs typeface="Calibri"/>
              <a:sym typeface="Calibri"/>
            </a:endParaRPr>
          </a:p>
          <a:p>
            <a:pPr marL="0" marR="0" lvl="0" indent="0" algn="ctr" rtl="0">
              <a:spcBef>
                <a:spcPts val="0"/>
              </a:spcBef>
              <a:spcAft>
                <a:spcPts val="0"/>
              </a:spcAft>
              <a:buNone/>
            </a:pPr>
            <a:r>
              <a:rPr lang="nl-NL" sz="1800">
                <a:solidFill>
                  <a:schemeClr val="dk1"/>
                </a:solidFill>
                <a:latin typeface="Calibri"/>
                <a:ea typeface="Calibri"/>
                <a:cs typeface="Calibri"/>
                <a:sym typeface="Calibri"/>
              </a:rPr>
              <a:t>Hoe komt dit?</a:t>
            </a:r>
            <a:endParaRPr sz="2400">
              <a:solidFill>
                <a:schemeClr val="dk1"/>
              </a:solidFill>
              <a:latin typeface="Calibri"/>
              <a:ea typeface="Calibri"/>
              <a:cs typeface="Calibri"/>
              <a:sym typeface="Calibri"/>
            </a:endParaRPr>
          </a:p>
        </p:txBody>
      </p:sp>
      <p:sp>
        <p:nvSpPr>
          <p:cNvPr id="177" name="Google Shape;177;p20"/>
          <p:cNvSpPr txBox="1"/>
          <p:nvPr/>
        </p:nvSpPr>
        <p:spPr>
          <a:xfrm>
            <a:off x="7278130" y="4375625"/>
            <a:ext cx="1864949" cy="677108"/>
          </a:xfrm>
          <a:prstGeom prst="rect">
            <a:avLst/>
          </a:prstGeom>
          <a:solidFill>
            <a:srgbClr val="FBD4B4"/>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nl-NL" sz="2000" b="1">
                <a:solidFill>
                  <a:schemeClr val="dk1"/>
                </a:solidFill>
                <a:latin typeface="Calibri"/>
                <a:ea typeface="Calibri"/>
                <a:cs typeface="Calibri"/>
                <a:sym typeface="Calibri"/>
              </a:rPr>
              <a:t>Gevolgen</a:t>
            </a:r>
            <a:endParaRPr sz="1600">
              <a:solidFill>
                <a:schemeClr val="dk1"/>
              </a:solidFill>
              <a:latin typeface="Calibri"/>
              <a:ea typeface="Calibri"/>
              <a:cs typeface="Calibri"/>
              <a:sym typeface="Calibri"/>
            </a:endParaRPr>
          </a:p>
          <a:p>
            <a:pPr marL="0" marR="0" lvl="0" indent="0" algn="ctr" rtl="0">
              <a:spcBef>
                <a:spcPts val="0"/>
              </a:spcBef>
              <a:spcAft>
                <a:spcPts val="0"/>
              </a:spcAft>
              <a:buNone/>
            </a:pPr>
            <a:r>
              <a:rPr lang="nl-NL" sz="1800">
                <a:solidFill>
                  <a:schemeClr val="dk1"/>
                </a:solidFill>
                <a:latin typeface="Calibri"/>
                <a:ea typeface="Calibri"/>
                <a:cs typeface="Calibri"/>
                <a:sym typeface="Calibri"/>
              </a:rPr>
              <a:t>Tot wat leidt dit?</a:t>
            </a:r>
            <a:endParaRPr sz="1400">
              <a:solidFill>
                <a:schemeClr val="dk1"/>
              </a:solidFill>
              <a:latin typeface="Calibri"/>
              <a:ea typeface="Calibri"/>
              <a:cs typeface="Calibri"/>
              <a:sym typeface="Calibri"/>
            </a:endParaRPr>
          </a:p>
        </p:txBody>
      </p:sp>
      <p:sp>
        <p:nvSpPr>
          <p:cNvPr id="178" name="Google Shape;178;p20"/>
          <p:cNvSpPr/>
          <p:nvPr/>
        </p:nvSpPr>
        <p:spPr>
          <a:xfrm>
            <a:off x="3661831" y="3516933"/>
            <a:ext cx="434681" cy="274780"/>
          </a:xfrm>
          <a:prstGeom prst="rect">
            <a:avLst/>
          </a:prstGeom>
          <a:solidFill>
            <a:srgbClr val="A5A5A5"/>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1" name="Google Shape;181;p20"/>
          <p:cNvSpPr/>
          <p:nvPr/>
        </p:nvSpPr>
        <p:spPr>
          <a:xfrm>
            <a:off x="2388217" y="3691643"/>
            <a:ext cx="350881" cy="357441"/>
          </a:xfrm>
          <a:prstGeom prst="rect">
            <a:avLst/>
          </a:prstGeom>
          <a:solidFill>
            <a:srgbClr val="00B05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3" name="Google Shape;183;p20"/>
          <p:cNvSpPr/>
          <p:nvPr/>
        </p:nvSpPr>
        <p:spPr>
          <a:xfrm>
            <a:off x="7881307" y="3557189"/>
            <a:ext cx="364216" cy="276334"/>
          </a:xfrm>
          <a:prstGeom prst="rect">
            <a:avLst/>
          </a:prstGeom>
          <a:solidFill>
            <a:srgbClr val="D90F1C"/>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5" name="Google Shape;185;p20"/>
          <p:cNvSpPr/>
          <p:nvPr/>
        </p:nvSpPr>
        <p:spPr>
          <a:xfrm>
            <a:off x="5349747" y="2959537"/>
            <a:ext cx="434681" cy="274780"/>
          </a:xfrm>
          <a:prstGeom prst="rect">
            <a:avLst/>
          </a:prstGeom>
          <a:solidFill>
            <a:srgbClr val="D8D8D8"/>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6" name="Google Shape;186;p20"/>
          <p:cNvSpPr/>
          <p:nvPr/>
        </p:nvSpPr>
        <p:spPr>
          <a:xfrm>
            <a:off x="5569202" y="3984612"/>
            <a:ext cx="434681" cy="274780"/>
          </a:xfrm>
          <a:prstGeom prst="rect">
            <a:avLst/>
          </a:prstGeom>
          <a:solidFill>
            <a:srgbClr val="D8D8D8"/>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7" name="Google Shape;187;p20"/>
          <p:cNvSpPr/>
          <p:nvPr/>
        </p:nvSpPr>
        <p:spPr>
          <a:xfrm>
            <a:off x="4981615" y="1322029"/>
            <a:ext cx="434681" cy="274780"/>
          </a:xfrm>
          <a:prstGeom prst="rect">
            <a:avLst/>
          </a:prstGeom>
          <a:solidFill>
            <a:srgbClr val="D8D8D8"/>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8" name="Google Shape;188;p20"/>
          <p:cNvSpPr/>
          <p:nvPr/>
        </p:nvSpPr>
        <p:spPr>
          <a:xfrm rot="5400000">
            <a:off x="4928070" y="3678217"/>
            <a:ext cx="434681" cy="274780"/>
          </a:xfrm>
          <a:prstGeom prst="rect">
            <a:avLst/>
          </a:prstGeom>
          <a:solidFill>
            <a:srgbClr val="D8D8D8"/>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9" name="Google Shape;189;p20"/>
          <p:cNvSpPr/>
          <p:nvPr/>
        </p:nvSpPr>
        <p:spPr>
          <a:xfrm>
            <a:off x="3677883" y="2576613"/>
            <a:ext cx="434681" cy="274780"/>
          </a:xfrm>
          <a:prstGeom prst="rect">
            <a:avLst/>
          </a:prstGeom>
          <a:solidFill>
            <a:srgbClr val="A5A5A5"/>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0" name="Google Shape;190;p20"/>
          <p:cNvSpPr/>
          <p:nvPr/>
        </p:nvSpPr>
        <p:spPr>
          <a:xfrm>
            <a:off x="3807147" y="1488759"/>
            <a:ext cx="434681" cy="274780"/>
          </a:xfrm>
          <a:prstGeom prst="rect">
            <a:avLst/>
          </a:prstGeom>
          <a:solidFill>
            <a:srgbClr val="A5A5A5"/>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1" name="Google Shape;191;p20"/>
          <p:cNvSpPr/>
          <p:nvPr/>
        </p:nvSpPr>
        <p:spPr>
          <a:xfrm>
            <a:off x="6602585" y="3460876"/>
            <a:ext cx="434681" cy="274780"/>
          </a:xfrm>
          <a:prstGeom prst="rect">
            <a:avLst/>
          </a:prstGeom>
          <a:solidFill>
            <a:srgbClr val="A5A5A5"/>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2" name="Google Shape;192;p20"/>
          <p:cNvSpPr/>
          <p:nvPr/>
        </p:nvSpPr>
        <p:spPr>
          <a:xfrm>
            <a:off x="6742452" y="2507763"/>
            <a:ext cx="434681" cy="274780"/>
          </a:xfrm>
          <a:prstGeom prst="rect">
            <a:avLst/>
          </a:prstGeom>
          <a:solidFill>
            <a:srgbClr val="A5A5A5"/>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3" name="Google Shape;193;p20"/>
          <p:cNvSpPr/>
          <p:nvPr/>
        </p:nvSpPr>
        <p:spPr>
          <a:xfrm>
            <a:off x="6742452" y="1311392"/>
            <a:ext cx="434681" cy="274780"/>
          </a:xfrm>
          <a:prstGeom prst="rect">
            <a:avLst/>
          </a:prstGeom>
          <a:solidFill>
            <a:srgbClr val="A5A5A5"/>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 name="Google Shape;167;p19"/>
          <p:cNvSpPr/>
          <p:nvPr/>
        </p:nvSpPr>
        <p:spPr>
          <a:xfrm>
            <a:off x="100706" y="3833523"/>
            <a:ext cx="1847728" cy="1197691"/>
          </a:xfrm>
          <a:prstGeom prst="rect">
            <a:avLst/>
          </a:prstGeom>
          <a:solidFill>
            <a:srgbClr val="8DAF2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1600" b="1">
                <a:solidFill>
                  <a:schemeClr val="lt1"/>
                </a:solidFill>
                <a:latin typeface="Calibri"/>
                <a:ea typeface="Calibri"/>
                <a:cs typeface="Calibri"/>
                <a:sym typeface="Calibri"/>
              </a:rPr>
              <a:t>Doel: </a:t>
            </a:r>
            <a:endParaRPr sz="1600"/>
          </a:p>
          <a:p>
            <a:pPr marL="0" marR="0" lvl="0" indent="0" algn="l" rtl="0">
              <a:spcBef>
                <a:spcPts val="0"/>
              </a:spcBef>
              <a:spcAft>
                <a:spcPts val="0"/>
              </a:spcAft>
              <a:buNone/>
            </a:pPr>
            <a:r>
              <a:rPr lang="nl-NL" sz="1600">
                <a:solidFill>
                  <a:schemeClr val="lt1"/>
                </a:solidFill>
                <a:latin typeface="Calibri"/>
                <a:ea typeface="Calibri"/>
                <a:cs typeface="Calibri"/>
                <a:sym typeface="Calibri"/>
              </a:rPr>
              <a:t>Relaties leggen tussen oorzaken en gevolgen.</a:t>
            </a:r>
            <a:endParaRPr sz="1600"/>
          </a:p>
          <a:p>
            <a:pPr marL="0" marR="0" lvl="0" indent="0" algn="l" rtl="0">
              <a:spcBef>
                <a:spcPts val="0"/>
              </a:spcBef>
              <a:spcAft>
                <a:spcPts val="0"/>
              </a:spcAft>
              <a:buNone/>
            </a:pPr>
            <a:endParaRPr sz="1600" b="1">
              <a:solidFill>
                <a:schemeClr val="lt1"/>
              </a:solidFill>
              <a:latin typeface="Calibri"/>
              <a:ea typeface="Calibri"/>
              <a:cs typeface="Calibri"/>
              <a:sym typeface="Calibri"/>
            </a:endParaRPr>
          </a:p>
        </p:txBody>
      </p:sp>
      <p:sp>
        <p:nvSpPr>
          <p:cNvPr id="26" name="Google Shape;181;p20">
            <a:extLst>
              <a:ext uri="{FF2B5EF4-FFF2-40B4-BE49-F238E27FC236}">
                <a16:creationId xmlns:a16="http://schemas.microsoft.com/office/drawing/2014/main" id="{F7CF575C-0B59-45E8-B56C-FCB07D470BF9}"/>
              </a:ext>
            </a:extLst>
          </p:cNvPr>
          <p:cNvSpPr/>
          <p:nvPr/>
        </p:nvSpPr>
        <p:spPr>
          <a:xfrm>
            <a:off x="2281498" y="4726623"/>
            <a:ext cx="350881" cy="357441"/>
          </a:xfrm>
          <a:prstGeom prst="rect">
            <a:avLst/>
          </a:prstGeom>
          <a:solidFill>
            <a:srgbClr val="00B05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181;p20">
            <a:extLst>
              <a:ext uri="{FF2B5EF4-FFF2-40B4-BE49-F238E27FC236}">
                <a16:creationId xmlns:a16="http://schemas.microsoft.com/office/drawing/2014/main" id="{EE09B6CE-E2A2-4D25-B951-569D967061F7}"/>
              </a:ext>
            </a:extLst>
          </p:cNvPr>
          <p:cNvSpPr/>
          <p:nvPr/>
        </p:nvSpPr>
        <p:spPr>
          <a:xfrm>
            <a:off x="2365176" y="2703458"/>
            <a:ext cx="350881" cy="357441"/>
          </a:xfrm>
          <a:prstGeom prst="rect">
            <a:avLst/>
          </a:prstGeom>
          <a:solidFill>
            <a:srgbClr val="00B05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183;p20">
            <a:extLst>
              <a:ext uri="{FF2B5EF4-FFF2-40B4-BE49-F238E27FC236}">
                <a16:creationId xmlns:a16="http://schemas.microsoft.com/office/drawing/2014/main" id="{ED72406A-44EA-47B8-9AFA-1A084013968E}"/>
              </a:ext>
            </a:extLst>
          </p:cNvPr>
          <p:cNvSpPr/>
          <p:nvPr/>
        </p:nvSpPr>
        <p:spPr>
          <a:xfrm>
            <a:off x="7969026" y="2468936"/>
            <a:ext cx="364216" cy="276334"/>
          </a:xfrm>
          <a:prstGeom prst="rect">
            <a:avLst/>
          </a:prstGeom>
          <a:solidFill>
            <a:srgbClr val="D90F1C"/>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183;p20">
            <a:extLst>
              <a:ext uri="{FF2B5EF4-FFF2-40B4-BE49-F238E27FC236}">
                <a16:creationId xmlns:a16="http://schemas.microsoft.com/office/drawing/2014/main" id="{A6E51B86-F939-4CF8-AA79-B53B4123FD71}"/>
              </a:ext>
            </a:extLst>
          </p:cNvPr>
          <p:cNvSpPr/>
          <p:nvPr/>
        </p:nvSpPr>
        <p:spPr>
          <a:xfrm>
            <a:off x="8151134" y="1511436"/>
            <a:ext cx="364216" cy="276334"/>
          </a:xfrm>
          <a:prstGeom prst="rect">
            <a:avLst/>
          </a:prstGeom>
          <a:solidFill>
            <a:srgbClr val="D90F1C"/>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33070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200" name="Google Shape;200;p21"/>
          <p:cNvSpPr txBox="1">
            <a:spLocks noGrp="1"/>
          </p:cNvSpPr>
          <p:nvPr>
            <p:ph type="title"/>
          </p:nvPr>
        </p:nvSpPr>
        <p:spPr>
          <a:xfrm>
            <a:off x="296145" y="413275"/>
            <a:ext cx="7886700" cy="994275"/>
          </a:xfrm>
          <a:prstGeom prst="rect">
            <a:avLst/>
          </a:prstGeom>
          <a:noFill/>
          <a:ln>
            <a:noFill/>
          </a:ln>
        </p:spPr>
        <p:txBody>
          <a:bodyPr spcFirstLastPara="1" wrap="square" lIns="68550" tIns="34275" rIns="68550" bIns="34275" anchor="ctr" anchorCtr="0">
            <a:noAutofit/>
          </a:bodyPr>
          <a:lstStyle/>
          <a:p>
            <a:pPr marL="0" marR="0" lvl="0" indent="0" algn="l" rtl="0">
              <a:lnSpc>
                <a:spcPct val="90000"/>
              </a:lnSpc>
              <a:spcBef>
                <a:spcPts val="0"/>
              </a:spcBef>
              <a:spcAft>
                <a:spcPts val="0"/>
              </a:spcAft>
              <a:buClr>
                <a:schemeClr val="dk1"/>
              </a:buClr>
              <a:buSzPts val="4400"/>
              <a:buFont typeface="Calibri"/>
              <a:buNone/>
            </a:pPr>
            <a:r>
              <a:rPr lang="nl-NL" sz="3000" b="1" i="0" u="none" strike="noStrike" cap="none">
                <a:solidFill>
                  <a:schemeClr val="dk1"/>
                </a:solidFill>
                <a:latin typeface="Calibri"/>
                <a:ea typeface="Calibri"/>
                <a:cs typeface="Calibri"/>
                <a:sym typeface="Calibri"/>
              </a:rPr>
              <a:t>Wie is er allemaal bij betrokken? </a:t>
            </a:r>
            <a:r>
              <a:rPr lang="nl-NL" sz="3000" b="0" i="0" u="none" strike="noStrike" cap="none">
                <a:solidFill>
                  <a:srgbClr val="7F7F7F"/>
                </a:solidFill>
                <a:latin typeface="Calibri"/>
                <a:ea typeface="Calibri"/>
                <a:cs typeface="Calibri"/>
                <a:sym typeface="Calibri"/>
              </a:rPr>
              <a:t>(10’)</a:t>
            </a:r>
            <a:endParaRPr sz="3300" b="0" i="0" u="none" strike="noStrike" cap="none">
              <a:solidFill>
                <a:srgbClr val="7F7F7F"/>
              </a:solidFill>
              <a:latin typeface="Calibri"/>
              <a:ea typeface="Calibri"/>
              <a:cs typeface="Calibri"/>
              <a:sym typeface="Calibri"/>
            </a:endParaRPr>
          </a:p>
        </p:txBody>
      </p:sp>
      <p:sp>
        <p:nvSpPr>
          <p:cNvPr id="201" name="Google Shape;201;p21"/>
          <p:cNvSpPr txBox="1">
            <a:spLocks noGrp="1"/>
          </p:cNvSpPr>
          <p:nvPr>
            <p:ph type="body" idx="1"/>
          </p:nvPr>
        </p:nvSpPr>
        <p:spPr>
          <a:xfrm>
            <a:off x="224281" y="1409643"/>
            <a:ext cx="7276899" cy="2577141"/>
          </a:xfrm>
          <a:prstGeom prst="rect">
            <a:avLst/>
          </a:prstGeom>
          <a:noFill/>
          <a:ln>
            <a:noFill/>
          </a:ln>
        </p:spPr>
        <p:txBody>
          <a:bodyPr spcFirstLastPara="1" wrap="square" lIns="68550" tIns="34275" rIns="68550" bIns="34275" anchor="t" anchorCtr="0">
            <a:noAutofit/>
          </a:bodyPr>
          <a:lstStyle/>
          <a:p>
            <a:pPr marL="0" marR="0" lvl="0" indent="0" algn="l" rtl="0">
              <a:spcBef>
                <a:spcPts val="0"/>
              </a:spcBef>
              <a:spcAft>
                <a:spcPts val="0"/>
              </a:spcAft>
              <a:buClr>
                <a:srgbClr val="000000"/>
              </a:buClr>
              <a:buSzPts val="1400"/>
              <a:buFont typeface="Arial"/>
              <a:buNone/>
            </a:pPr>
            <a:r>
              <a:rPr lang="nl-NL" sz="2000" b="1" i="0" u="none" strike="noStrike" cap="none">
                <a:solidFill>
                  <a:schemeClr val="lt1"/>
                </a:solidFill>
                <a:highlight>
                  <a:srgbClr val="808080"/>
                </a:highlight>
                <a:latin typeface="Calibri" charset="0"/>
                <a:ea typeface="Calibri" charset="0"/>
                <a:cs typeface="Calibri" charset="0"/>
                <a:sym typeface="Arial"/>
              </a:rPr>
              <a:t>PEOPLE</a:t>
            </a:r>
            <a:r>
              <a:rPr lang="nl-NL" sz="2000" b="0" i="0" u="none" strike="noStrike" cap="none">
                <a:solidFill>
                  <a:schemeClr val="dk1"/>
                </a:solidFill>
                <a:latin typeface="Calibri" charset="0"/>
                <a:ea typeface="Calibri" charset="0"/>
                <a:cs typeface="Calibri" charset="0"/>
                <a:sym typeface="Arial"/>
              </a:rPr>
              <a:t>: Wat is de invloed van/op de </a:t>
            </a:r>
            <a:r>
              <a:rPr lang="nl-NL" sz="2000" b="1" i="0" u="none" strike="noStrike" cap="none">
                <a:solidFill>
                  <a:schemeClr val="dk1"/>
                </a:solidFill>
                <a:latin typeface="Calibri" charset="0"/>
                <a:ea typeface="Calibri" charset="0"/>
                <a:cs typeface="Calibri" charset="0"/>
                <a:sym typeface="Arial"/>
              </a:rPr>
              <a:t>mens</a:t>
            </a:r>
            <a:r>
              <a:rPr lang="nl-NL" sz="2000" b="0" i="0" u="none" strike="noStrike" cap="none">
                <a:solidFill>
                  <a:schemeClr val="dk1"/>
                </a:solidFill>
                <a:latin typeface="Calibri" charset="0"/>
                <a:ea typeface="Calibri" charset="0"/>
                <a:cs typeface="Calibri" charset="0"/>
                <a:sym typeface="Arial"/>
              </a:rPr>
              <a:t>? </a:t>
            </a:r>
            <a:endParaRPr>
              <a:latin typeface="Calibri" charset="0"/>
              <a:ea typeface="Calibri" charset="0"/>
              <a:cs typeface="Calibri" charset="0"/>
            </a:endParaRPr>
          </a:p>
          <a:p>
            <a:pPr marL="0" marR="0" lvl="0" indent="0" algn="l" rtl="0">
              <a:spcBef>
                <a:spcPts val="0"/>
              </a:spcBef>
              <a:spcAft>
                <a:spcPts val="0"/>
              </a:spcAft>
              <a:buClr>
                <a:srgbClr val="000000"/>
              </a:buClr>
              <a:buSzPts val="1400"/>
              <a:buFont typeface="Arial"/>
              <a:buNone/>
            </a:pPr>
            <a:r>
              <a:rPr lang="nl-NL" sz="2000" b="0" i="0" u="none" strike="noStrike" cap="none">
                <a:solidFill>
                  <a:schemeClr val="dk1"/>
                </a:solidFill>
                <a:latin typeface="Calibri" charset="0"/>
                <a:ea typeface="Calibri" charset="0"/>
                <a:cs typeface="Calibri" charset="0"/>
                <a:sym typeface="Arial"/>
              </a:rPr>
              <a:t>		</a:t>
            </a:r>
            <a:r>
              <a:rPr lang="nl-NL" sz="2000" b="0" i="0" u="none" strike="noStrike" cap="none">
                <a:solidFill>
                  <a:srgbClr val="7F7F7F"/>
                </a:solidFill>
                <a:latin typeface="Calibri" charset="0"/>
                <a:ea typeface="Calibri" charset="0"/>
                <a:cs typeface="Calibri" charset="0"/>
                <a:sym typeface="Arial"/>
              </a:rPr>
              <a:t>bv. Wie is er betrokken?</a:t>
            </a:r>
            <a:endParaRPr sz="2000" b="0" i="0" u="none" strike="noStrike" cap="none">
              <a:solidFill>
                <a:srgbClr val="7F7F7F"/>
              </a:solidFill>
              <a:latin typeface="Calibri" charset="0"/>
              <a:ea typeface="Calibri" charset="0"/>
              <a:cs typeface="Calibri" charset="0"/>
              <a:sym typeface="Arial"/>
            </a:endParaRPr>
          </a:p>
          <a:p>
            <a:pPr marL="0" marR="0" lvl="0" indent="0" algn="l" rtl="0">
              <a:spcBef>
                <a:spcPts val="0"/>
              </a:spcBef>
              <a:spcAft>
                <a:spcPts val="0"/>
              </a:spcAft>
              <a:buClr>
                <a:srgbClr val="000000"/>
              </a:buClr>
              <a:buSzPts val="1400"/>
              <a:buFont typeface="Arial"/>
              <a:buNone/>
            </a:pPr>
            <a:r>
              <a:rPr lang="nl-NL" sz="2000" b="1" i="0" u="none" strike="noStrike" cap="none">
                <a:solidFill>
                  <a:schemeClr val="lt1"/>
                </a:solidFill>
                <a:highlight>
                  <a:srgbClr val="808080"/>
                </a:highlight>
                <a:latin typeface="Calibri" charset="0"/>
                <a:ea typeface="Calibri" charset="0"/>
                <a:cs typeface="Calibri" charset="0"/>
                <a:sym typeface="Arial"/>
              </a:rPr>
              <a:t>PLANET</a:t>
            </a:r>
            <a:r>
              <a:rPr lang="nl-NL" sz="2000" b="0" i="0" u="none" strike="noStrike" cap="none">
                <a:solidFill>
                  <a:schemeClr val="dk1"/>
                </a:solidFill>
                <a:latin typeface="Calibri" charset="0"/>
                <a:ea typeface="Calibri" charset="0"/>
                <a:cs typeface="Calibri" charset="0"/>
                <a:sym typeface="Arial"/>
              </a:rPr>
              <a:t>: Wat is de invloed van/op de </a:t>
            </a:r>
            <a:r>
              <a:rPr lang="nl-NL" sz="2000" b="1" i="0" u="none" strike="noStrike" cap="none">
                <a:solidFill>
                  <a:schemeClr val="dk1"/>
                </a:solidFill>
                <a:latin typeface="Calibri" charset="0"/>
                <a:ea typeface="Calibri" charset="0"/>
                <a:cs typeface="Calibri" charset="0"/>
                <a:sym typeface="Arial"/>
              </a:rPr>
              <a:t>planeet</a:t>
            </a:r>
            <a:r>
              <a:rPr lang="nl-NL" sz="2000" b="0" i="0" u="none" strike="noStrike" cap="none">
                <a:solidFill>
                  <a:schemeClr val="dk1"/>
                </a:solidFill>
                <a:latin typeface="Calibri" charset="0"/>
                <a:ea typeface="Calibri" charset="0"/>
                <a:cs typeface="Calibri" charset="0"/>
                <a:sym typeface="Arial"/>
              </a:rPr>
              <a:t>? </a:t>
            </a:r>
            <a:endParaRPr>
              <a:latin typeface="Calibri" charset="0"/>
              <a:ea typeface="Calibri" charset="0"/>
              <a:cs typeface="Calibri" charset="0"/>
            </a:endParaRPr>
          </a:p>
          <a:p>
            <a:pPr marL="0" marR="0" lvl="0" indent="0" algn="l" rtl="0">
              <a:spcBef>
                <a:spcPts val="0"/>
              </a:spcBef>
              <a:spcAft>
                <a:spcPts val="0"/>
              </a:spcAft>
              <a:buClr>
                <a:srgbClr val="000000"/>
              </a:buClr>
              <a:buSzPts val="1400"/>
              <a:buFont typeface="Arial"/>
              <a:buNone/>
            </a:pPr>
            <a:r>
              <a:rPr lang="nl-NL" sz="2000" b="0" i="0" u="none" strike="noStrike" cap="none">
                <a:solidFill>
                  <a:schemeClr val="dk1"/>
                </a:solidFill>
                <a:latin typeface="Calibri" charset="0"/>
                <a:ea typeface="Calibri" charset="0"/>
                <a:cs typeface="Calibri" charset="0"/>
                <a:sym typeface="Arial"/>
              </a:rPr>
              <a:t>		</a:t>
            </a:r>
            <a:r>
              <a:rPr lang="nl-NL" sz="2000" b="0" i="0" u="none" strike="noStrike" cap="none">
                <a:solidFill>
                  <a:srgbClr val="7F7F7F"/>
                </a:solidFill>
                <a:latin typeface="Calibri" charset="0"/>
                <a:ea typeface="Calibri" charset="0"/>
                <a:cs typeface="Calibri" charset="0"/>
                <a:sym typeface="Arial"/>
              </a:rPr>
              <a:t>bv. Wat zijn de ecologische effecten?</a:t>
            </a:r>
            <a:endParaRPr sz="2000" b="0" i="0" u="none" strike="noStrike" cap="none">
              <a:solidFill>
                <a:srgbClr val="7F7F7F"/>
              </a:solidFill>
              <a:latin typeface="Calibri" charset="0"/>
              <a:ea typeface="Calibri" charset="0"/>
              <a:cs typeface="Calibri" charset="0"/>
              <a:sym typeface="Arial"/>
            </a:endParaRPr>
          </a:p>
          <a:p>
            <a:pPr marL="0" marR="0" lvl="0" indent="0" algn="l" rtl="0">
              <a:spcBef>
                <a:spcPts val="0"/>
              </a:spcBef>
              <a:spcAft>
                <a:spcPts val="0"/>
              </a:spcAft>
              <a:buClr>
                <a:srgbClr val="000000"/>
              </a:buClr>
              <a:buSzPts val="1400"/>
              <a:buFont typeface="Arial"/>
              <a:buNone/>
            </a:pPr>
            <a:r>
              <a:rPr lang="nl-NL" sz="2000" b="1" i="0" u="none" strike="noStrike" cap="none">
                <a:solidFill>
                  <a:schemeClr val="lt1"/>
                </a:solidFill>
                <a:highlight>
                  <a:srgbClr val="808080"/>
                </a:highlight>
                <a:latin typeface="Calibri" charset="0"/>
                <a:ea typeface="Calibri" charset="0"/>
                <a:cs typeface="Calibri" charset="0"/>
                <a:sym typeface="Arial"/>
              </a:rPr>
              <a:t>PROFIT</a:t>
            </a:r>
            <a:r>
              <a:rPr lang="nl-NL" sz="2000" b="0" i="0" u="none" strike="noStrike" cap="none">
                <a:solidFill>
                  <a:schemeClr val="dk1"/>
                </a:solidFill>
                <a:latin typeface="Calibri" charset="0"/>
                <a:ea typeface="Calibri" charset="0"/>
                <a:cs typeface="Calibri" charset="0"/>
                <a:sym typeface="Arial"/>
              </a:rPr>
              <a:t>: Wat is de invloed van/op de </a:t>
            </a:r>
            <a:r>
              <a:rPr lang="nl-NL" sz="2000" b="1" i="0" u="none" strike="noStrike" cap="none">
                <a:solidFill>
                  <a:schemeClr val="dk1"/>
                </a:solidFill>
                <a:latin typeface="Calibri" charset="0"/>
                <a:ea typeface="Calibri" charset="0"/>
                <a:cs typeface="Calibri" charset="0"/>
                <a:sym typeface="Arial"/>
              </a:rPr>
              <a:t>economie</a:t>
            </a:r>
            <a:r>
              <a:rPr lang="nl-NL" sz="2000" b="0" i="0" u="none" strike="noStrike" cap="none">
                <a:solidFill>
                  <a:schemeClr val="dk1"/>
                </a:solidFill>
                <a:latin typeface="Calibri" charset="0"/>
                <a:ea typeface="Calibri" charset="0"/>
                <a:cs typeface="Calibri" charset="0"/>
                <a:sym typeface="Arial"/>
              </a:rPr>
              <a:t>?</a:t>
            </a:r>
            <a:endParaRPr>
              <a:latin typeface="Calibri" charset="0"/>
              <a:ea typeface="Calibri" charset="0"/>
              <a:cs typeface="Calibri" charset="0"/>
            </a:endParaRPr>
          </a:p>
          <a:p>
            <a:pPr marL="0" marR="0" lvl="0" indent="0" algn="l" rtl="0">
              <a:spcBef>
                <a:spcPts val="0"/>
              </a:spcBef>
              <a:spcAft>
                <a:spcPts val="0"/>
              </a:spcAft>
              <a:buClr>
                <a:srgbClr val="000000"/>
              </a:buClr>
              <a:buSzPts val="1400"/>
              <a:buFont typeface="Arial"/>
              <a:buNone/>
            </a:pPr>
            <a:r>
              <a:rPr lang="nl-NL" sz="2000" b="0" i="0" u="none" strike="noStrike" cap="none">
                <a:solidFill>
                  <a:schemeClr val="dk1"/>
                </a:solidFill>
                <a:latin typeface="Calibri" charset="0"/>
                <a:ea typeface="Calibri" charset="0"/>
                <a:cs typeface="Calibri" charset="0"/>
                <a:sym typeface="Arial"/>
              </a:rPr>
              <a:t>		</a:t>
            </a:r>
            <a:r>
              <a:rPr lang="nl-NL" sz="2000" b="0" i="0" u="none" strike="noStrike" cap="none">
                <a:solidFill>
                  <a:srgbClr val="7F7F7F"/>
                </a:solidFill>
                <a:latin typeface="Calibri" charset="0"/>
                <a:ea typeface="Calibri" charset="0"/>
                <a:cs typeface="Calibri" charset="0"/>
                <a:sym typeface="Arial"/>
              </a:rPr>
              <a:t>bv. </a:t>
            </a:r>
            <a:r>
              <a:rPr lang="nl-BE" sz="2000" b="0" i="0" u="none" strike="noStrike" cap="none">
                <a:solidFill>
                  <a:srgbClr val="7F7F7F"/>
                </a:solidFill>
                <a:latin typeface="Calibri" charset="0"/>
                <a:ea typeface="Calibri" charset="0"/>
                <a:cs typeface="Calibri" charset="0"/>
                <a:sym typeface="Arial"/>
              </a:rPr>
              <a:t>Waar zit winst, verlies en impact op welvaart?</a:t>
            </a:r>
            <a:endParaRPr sz="2000" b="0" i="0" u="none" strike="noStrike" cap="none">
              <a:solidFill>
                <a:srgbClr val="7F7F7F"/>
              </a:solidFill>
              <a:latin typeface="Calibri" charset="0"/>
              <a:ea typeface="Calibri" charset="0"/>
              <a:cs typeface="Calibri" charset="0"/>
              <a:sym typeface="Arial"/>
            </a:endParaRPr>
          </a:p>
          <a:p>
            <a:pPr marL="0" marR="0" lvl="0" indent="0" algn="l" rtl="0">
              <a:lnSpc>
                <a:spcPct val="80000"/>
              </a:lnSpc>
              <a:spcBef>
                <a:spcPts val="750"/>
              </a:spcBef>
              <a:spcAft>
                <a:spcPts val="0"/>
              </a:spcAft>
              <a:buClr>
                <a:schemeClr val="dk1"/>
              </a:buClr>
              <a:buSzPts val="2380"/>
              <a:buFont typeface="Arial"/>
              <a:buNone/>
            </a:pPr>
            <a:endParaRPr sz="1785" b="0" i="0" u="none" strike="noStrike" cap="none">
              <a:solidFill>
                <a:schemeClr val="dk1"/>
              </a:solidFill>
              <a:latin typeface="Calibri" charset="0"/>
              <a:ea typeface="Calibri" charset="0"/>
              <a:cs typeface="Calibri" charset="0"/>
              <a:sym typeface="Calibri"/>
            </a:endParaRPr>
          </a:p>
        </p:txBody>
      </p:sp>
      <p:sp>
        <p:nvSpPr>
          <p:cNvPr id="202" name="Google Shape;202;p21"/>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pic>
        <p:nvPicPr>
          <p:cNvPr id="11" name="Afbeelding 10">
            <a:extLst>
              <a:ext uri="{FF2B5EF4-FFF2-40B4-BE49-F238E27FC236}">
                <a16:creationId xmlns:a16="http://schemas.microsoft.com/office/drawing/2014/main" id="{49032D3D-E395-024C-995A-0C3F315FE0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06154" y="1089516"/>
            <a:ext cx="1990796" cy="2117868"/>
          </a:xfrm>
          <a:prstGeom prst="rect">
            <a:avLst/>
          </a:prstGeom>
        </p:spPr>
      </p:pic>
      <p:sp>
        <p:nvSpPr>
          <p:cNvPr id="19" name="Google Shape;248;p24"/>
          <p:cNvSpPr txBox="1"/>
          <p:nvPr/>
        </p:nvSpPr>
        <p:spPr>
          <a:xfrm>
            <a:off x="224281" y="4545851"/>
            <a:ext cx="5306311" cy="417411"/>
          </a:xfrm>
          <a:prstGeom prst="rect">
            <a:avLst/>
          </a:prstGeom>
          <a:solidFill>
            <a:srgbClr val="8DAF22"/>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1800"/>
              <a:buFont typeface="Calibri"/>
              <a:buNone/>
            </a:pPr>
            <a:r>
              <a:rPr lang="nl-NL" sz="1600" b="1">
                <a:solidFill>
                  <a:schemeClr val="lt1"/>
                </a:solidFill>
                <a:latin typeface="Calibri" charset="0"/>
                <a:ea typeface="Calibri" charset="0"/>
                <a:cs typeface="Calibri" charset="0"/>
                <a:sym typeface="Calibri"/>
              </a:rPr>
              <a:t>Doel: </a:t>
            </a:r>
            <a:r>
              <a:rPr lang="nl-NL" sz="1600">
                <a:solidFill>
                  <a:schemeClr val="lt1"/>
                </a:solidFill>
                <a:latin typeface="Calibri" charset="0"/>
                <a:ea typeface="Calibri" charset="0"/>
                <a:cs typeface="Calibri" charset="0"/>
                <a:sym typeface="Calibri"/>
              </a:rPr>
              <a:t>Een fenomeen benaderen  vanuit duurzaamheidspijlers</a:t>
            </a:r>
            <a:endParaRPr sz="1600">
              <a:latin typeface="Calibri" charset="0"/>
              <a:ea typeface="Calibri" charset="0"/>
              <a:cs typeface="Calibri" charset="0"/>
            </a:endParaRPr>
          </a:p>
        </p:txBody>
      </p:sp>
      <p:pic>
        <p:nvPicPr>
          <p:cNvPr id="20" name="Google Shape;199;p21"/>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493574" y="3207384"/>
            <a:ext cx="2696878" cy="247631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200" name="Google Shape;200;p21"/>
          <p:cNvSpPr txBox="1">
            <a:spLocks noGrp="1"/>
          </p:cNvSpPr>
          <p:nvPr>
            <p:ph type="title"/>
          </p:nvPr>
        </p:nvSpPr>
        <p:spPr>
          <a:xfrm>
            <a:off x="296145" y="413275"/>
            <a:ext cx="7886700" cy="994275"/>
          </a:xfrm>
          <a:prstGeom prst="rect">
            <a:avLst/>
          </a:prstGeom>
          <a:noFill/>
          <a:ln>
            <a:noFill/>
          </a:ln>
        </p:spPr>
        <p:txBody>
          <a:bodyPr spcFirstLastPara="1" wrap="square" lIns="68550" tIns="34275" rIns="68550" bIns="34275" anchor="ctr" anchorCtr="0">
            <a:noAutofit/>
          </a:bodyPr>
          <a:lstStyle/>
          <a:p>
            <a:pPr marL="0" marR="0" lvl="0" indent="0" algn="l" rtl="0">
              <a:lnSpc>
                <a:spcPct val="90000"/>
              </a:lnSpc>
              <a:spcBef>
                <a:spcPts val="0"/>
              </a:spcBef>
              <a:spcAft>
                <a:spcPts val="0"/>
              </a:spcAft>
              <a:buClr>
                <a:schemeClr val="dk1"/>
              </a:buClr>
              <a:buSzPts val="4400"/>
              <a:buFont typeface="Calibri"/>
              <a:buNone/>
            </a:pPr>
            <a:r>
              <a:rPr lang="nl-NL" sz="3000" b="1" i="0" u="none" strike="noStrike" cap="none">
                <a:solidFill>
                  <a:schemeClr val="dk1"/>
                </a:solidFill>
                <a:latin typeface="Calibri"/>
                <a:ea typeface="Calibri"/>
                <a:cs typeface="Calibri"/>
                <a:sym typeface="Calibri"/>
              </a:rPr>
              <a:t>Wie is er allemaal bij betrokken? </a:t>
            </a:r>
            <a:r>
              <a:rPr lang="nl-NL" sz="3000" b="0" i="0" u="none" strike="noStrike" cap="none">
                <a:solidFill>
                  <a:srgbClr val="7F7F7F"/>
                </a:solidFill>
                <a:latin typeface="Calibri"/>
                <a:ea typeface="Calibri"/>
                <a:cs typeface="Calibri"/>
                <a:sym typeface="Calibri"/>
              </a:rPr>
              <a:t>(10’)</a:t>
            </a:r>
            <a:endParaRPr sz="3300" b="0" i="0" u="none" strike="noStrike" cap="none">
              <a:solidFill>
                <a:srgbClr val="7F7F7F"/>
              </a:solidFill>
              <a:latin typeface="Calibri"/>
              <a:ea typeface="Calibri"/>
              <a:cs typeface="Calibri"/>
              <a:sym typeface="Calibri"/>
            </a:endParaRPr>
          </a:p>
        </p:txBody>
      </p:sp>
      <p:sp>
        <p:nvSpPr>
          <p:cNvPr id="201" name="Google Shape;201;p21"/>
          <p:cNvSpPr txBox="1">
            <a:spLocks noGrp="1"/>
          </p:cNvSpPr>
          <p:nvPr>
            <p:ph type="body" idx="1"/>
          </p:nvPr>
        </p:nvSpPr>
        <p:spPr>
          <a:xfrm>
            <a:off x="224281" y="1409643"/>
            <a:ext cx="7107236" cy="3425461"/>
          </a:xfrm>
          <a:prstGeom prst="rect">
            <a:avLst/>
          </a:prstGeom>
          <a:noFill/>
          <a:ln>
            <a:noFill/>
          </a:ln>
        </p:spPr>
        <p:txBody>
          <a:bodyPr spcFirstLastPara="1" wrap="square" lIns="68550" tIns="34275" rIns="68550" bIns="34275" anchor="t" anchorCtr="0">
            <a:noAutofit/>
          </a:bodyPr>
          <a:lstStyle/>
          <a:p>
            <a:pPr marL="0" indent="0">
              <a:spcBef>
                <a:spcPts val="0"/>
              </a:spcBef>
              <a:buClr>
                <a:srgbClr val="000000"/>
              </a:buClr>
              <a:buSzPts val="1400"/>
              <a:buNone/>
            </a:pPr>
            <a:r>
              <a:rPr lang="nl-NL" sz="1700" b="1" dirty="0">
                <a:solidFill>
                  <a:schemeClr val="lt1"/>
                </a:solidFill>
                <a:highlight>
                  <a:srgbClr val="808080"/>
                </a:highlight>
                <a:ea typeface="Calibri" charset="0"/>
                <a:sym typeface="Arial"/>
              </a:rPr>
              <a:t>People</a:t>
            </a:r>
            <a:r>
              <a:rPr lang="nl-NL" sz="1700" b="0" i="0" u="none" strike="noStrike" cap="none" dirty="0">
                <a:ea typeface="Calibri" charset="0"/>
                <a:sym typeface="Arial"/>
              </a:rPr>
              <a:t>: Wat is de invloed van/op de </a:t>
            </a:r>
            <a:r>
              <a:rPr lang="nl-NL" sz="1700" b="1" i="0" u="none" strike="noStrike" cap="none" dirty="0">
                <a:ea typeface="Calibri" charset="0"/>
                <a:sym typeface="Arial"/>
              </a:rPr>
              <a:t>mens</a:t>
            </a:r>
            <a:r>
              <a:rPr lang="nl-NL" sz="1700" b="0" i="0" u="none" strike="noStrike" cap="none" dirty="0">
                <a:ea typeface="Calibri" charset="0"/>
                <a:sym typeface="Arial"/>
              </a:rPr>
              <a:t>?</a:t>
            </a:r>
            <a:r>
              <a:rPr lang="nl-NL" sz="1700" dirty="0">
                <a:ea typeface="Calibri" charset="0"/>
                <a:sym typeface="Arial"/>
              </a:rPr>
              <a:t> </a:t>
            </a:r>
            <a:endParaRPr sz="1700">
              <a:ea typeface="Calibri" charset="0"/>
              <a:cs typeface="Calibri" charset="0"/>
            </a:endParaRPr>
          </a:p>
          <a:p>
            <a:pPr marL="0" marR="0" lvl="0" indent="0" algn="l" rtl="0">
              <a:spcBef>
                <a:spcPts val="0"/>
              </a:spcBef>
              <a:spcAft>
                <a:spcPts val="0"/>
              </a:spcAft>
              <a:buClr>
                <a:srgbClr val="000000"/>
              </a:buClr>
              <a:buSzPts val="1400"/>
              <a:buFont typeface="Arial"/>
              <a:buNone/>
            </a:pPr>
            <a:r>
              <a:rPr lang="nl-NL" sz="1700" b="0" i="0" u="none" strike="noStrike" cap="none" dirty="0">
                <a:ea typeface="Calibri" charset="0"/>
                <a:sym typeface="Arial"/>
              </a:rPr>
              <a:t>		</a:t>
            </a:r>
            <a:r>
              <a:rPr lang="nl-NL" sz="1700" b="0" i="0" u="none" strike="noStrike" cap="none" dirty="0">
                <a:solidFill>
                  <a:srgbClr val="7F7F7F"/>
                </a:solidFill>
                <a:ea typeface="Calibri" charset="0"/>
                <a:sym typeface="Arial"/>
              </a:rPr>
              <a:t>bv. Wie is er betrokken?</a:t>
            </a:r>
            <a:endParaRPr sz="1700" b="0" i="0" u="none" strike="noStrike" cap="none" dirty="0">
              <a:solidFill>
                <a:srgbClr val="7F7F7F"/>
              </a:solidFill>
              <a:ea typeface="Calibri" charset="0"/>
              <a:sym typeface="Arial"/>
            </a:endParaRPr>
          </a:p>
          <a:p>
            <a:pPr marL="0" indent="0">
              <a:spcBef>
                <a:spcPts val="0"/>
              </a:spcBef>
              <a:buClr>
                <a:srgbClr val="000000"/>
              </a:buClr>
              <a:buSzPts val="1400"/>
              <a:buNone/>
            </a:pPr>
            <a:r>
              <a:rPr lang="nl-NL" sz="1700" b="1" dirty="0" err="1">
                <a:solidFill>
                  <a:schemeClr val="lt1"/>
                </a:solidFill>
                <a:highlight>
                  <a:srgbClr val="808080"/>
                </a:highlight>
                <a:ea typeface="Calibri" charset="0"/>
                <a:sym typeface="Arial"/>
              </a:rPr>
              <a:t>Planet</a:t>
            </a:r>
            <a:r>
              <a:rPr lang="nl-NL" sz="1700" b="0" i="0" u="none" strike="noStrike" cap="none" dirty="0">
                <a:ea typeface="Calibri" charset="0"/>
                <a:sym typeface="Arial"/>
              </a:rPr>
              <a:t>: Wat is de invloed van/op de </a:t>
            </a:r>
            <a:r>
              <a:rPr lang="nl-NL" sz="1700" b="1" i="0" u="none" strike="noStrike" cap="none" dirty="0">
                <a:ea typeface="Calibri" charset="0"/>
                <a:sym typeface="Arial"/>
              </a:rPr>
              <a:t>planeet</a:t>
            </a:r>
            <a:r>
              <a:rPr lang="nl-NL" sz="1700" b="0" i="0" u="none" strike="noStrike" cap="none" dirty="0">
                <a:ea typeface="Calibri" charset="0"/>
                <a:sym typeface="Arial"/>
              </a:rPr>
              <a:t>?</a:t>
            </a:r>
            <a:r>
              <a:rPr lang="nl-NL" sz="1700" dirty="0">
                <a:ea typeface="Calibri" charset="0"/>
                <a:sym typeface="Arial"/>
              </a:rPr>
              <a:t> </a:t>
            </a:r>
            <a:endParaRPr sz="1700">
              <a:ea typeface="Calibri" charset="0"/>
              <a:cs typeface="Calibri" charset="0"/>
            </a:endParaRPr>
          </a:p>
          <a:p>
            <a:pPr marL="0" marR="0" lvl="0" indent="0" algn="l" rtl="0">
              <a:spcBef>
                <a:spcPts val="0"/>
              </a:spcBef>
              <a:spcAft>
                <a:spcPts val="0"/>
              </a:spcAft>
              <a:buClr>
                <a:srgbClr val="000000"/>
              </a:buClr>
              <a:buSzPts val="1400"/>
              <a:buFont typeface="Arial"/>
              <a:buNone/>
            </a:pPr>
            <a:r>
              <a:rPr lang="nl-NL" sz="1700" b="0" i="0" u="none" strike="noStrike" cap="none" dirty="0">
                <a:ea typeface="Calibri" charset="0"/>
                <a:sym typeface="Arial"/>
              </a:rPr>
              <a:t>		</a:t>
            </a:r>
            <a:r>
              <a:rPr lang="nl-NL" sz="1700" b="0" i="0" u="none" strike="noStrike" cap="none" dirty="0">
                <a:solidFill>
                  <a:srgbClr val="7F7F7F"/>
                </a:solidFill>
                <a:ea typeface="Calibri" charset="0"/>
                <a:sym typeface="Arial"/>
              </a:rPr>
              <a:t>bv. Wat zijn de ecologische effecten?</a:t>
            </a:r>
            <a:endParaRPr sz="1700" b="0" i="0" u="none" strike="noStrike" cap="none" dirty="0">
              <a:solidFill>
                <a:srgbClr val="7F7F7F"/>
              </a:solidFill>
              <a:ea typeface="Calibri" charset="0"/>
              <a:sym typeface="Arial"/>
            </a:endParaRPr>
          </a:p>
          <a:p>
            <a:pPr marL="0" marR="0" lvl="0" indent="0" algn="l" rtl="0">
              <a:spcBef>
                <a:spcPts val="0"/>
              </a:spcBef>
              <a:spcAft>
                <a:spcPts val="0"/>
              </a:spcAft>
              <a:buClr>
                <a:srgbClr val="000000"/>
              </a:buClr>
              <a:buSzPts val="1400"/>
              <a:buFont typeface="Arial"/>
              <a:buNone/>
            </a:pPr>
            <a:r>
              <a:rPr lang="nl-NL" sz="1700" b="1" dirty="0" err="1">
                <a:solidFill>
                  <a:schemeClr val="lt1"/>
                </a:solidFill>
                <a:highlight>
                  <a:srgbClr val="808080"/>
                </a:highlight>
                <a:ea typeface="Calibri" charset="0"/>
                <a:sym typeface="Arial"/>
              </a:rPr>
              <a:t>Prosperity</a:t>
            </a:r>
            <a:r>
              <a:rPr lang="nl-NL" sz="1700" b="0" i="0" u="none" strike="noStrike" cap="none" dirty="0">
                <a:ea typeface="Calibri" charset="0"/>
                <a:sym typeface="Arial"/>
              </a:rPr>
              <a:t>: Wat is de invloed van/op de </a:t>
            </a:r>
            <a:r>
              <a:rPr lang="nl-NL" sz="1700" b="1" i="0" u="none" strike="noStrike" cap="none" dirty="0">
                <a:ea typeface="Calibri" charset="0"/>
                <a:sym typeface="Arial"/>
              </a:rPr>
              <a:t>economie</a:t>
            </a:r>
            <a:r>
              <a:rPr lang="nl-NL" sz="1700" b="0" i="0" u="none" strike="noStrike" cap="none" dirty="0">
                <a:ea typeface="Calibri" charset="0"/>
                <a:sym typeface="Arial"/>
              </a:rPr>
              <a:t>?</a:t>
            </a:r>
            <a:endParaRPr sz="1700" dirty="0">
              <a:ea typeface="Calibri" charset="0"/>
            </a:endParaRPr>
          </a:p>
          <a:p>
            <a:pPr marL="0" indent="0">
              <a:spcBef>
                <a:spcPts val="0"/>
              </a:spcBef>
              <a:buClr>
                <a:srgbClr val="000000"/>
              </a:buClr>
              <a:buSzPts val="1400"/>
              <a:buNone/>
            </a:pPr>
            <a:r>
              <a:rPr lang="nl-NL" sz="1700" b="0" i="0" u="none" strike="noStrike" cap="none" dirty="0">
                <a:ea typeface="Calibri" charset="0"/>
                <a:sym typeface="Arial"/>
              </a:rPr>
              <a:t>		</a:t>
            </a:r>
            <a:r>
              <a:rPr lang="nl-NL" sz="1700" b="0" i="0" u="none" strike="noStrike" cap="none" dirty="0">
                <a:solidFill>
                  <a:srgbClr val="7F7F7F"/>
                </a:solidFill>
                <a:ea typeface="Calibri" charset="0"/>
                <a:sym typeface="Arial"/>
              </a:rPr>
              <a:t>bv. </a:t>
            </a:r>
            <a:r>
              <a:rPr lang="nl-BE" sz="1700" b="0" i="0" u="none" strike="noStrike" cap="none" dirty="0">
                <a:solidFill>
                  <a:srgbClr val="7F7F7F"/>
                </a:solidFill>
                <a:ea typeface="Calibri" charset="0"/>
                <a:sym typeface="Arial"/>
              </a:rPr>
              <a:t>Waar zit winst, verlies en impact op </a:t>
            </a:r>
            <a:r>
              <a:rPr lang="nl-BE" sz="1700" dirty="0">
                <a:solidFill>
                  <a:srgbClr val="7F7F7F"/>
                </a:solidFill>
                <a:ea typeface="Calibri" charset="0"/>
                <a:sym typeface="Arial"/>
              </a:rPr>
              <a:t>vlak van welvaart</a:t>
            </a:r>
            <a:r>
              <a:rPr lang="nl-BE" sz="1700" b="0" i="0" u="none" strike="noStrike" cap="none" dirty="0">
                <a:solidFill>
                  <a:srgbClr val="7F7F7F"/>
                </a:solidFill>
                <a:ea typeface="Calibri" charset="0"/>
                <a:sym typeface="Arial"/>
              </a:rPr>
              <a:t>?</a:t>
            </a:r>
            <a:endParaRPr sz="1700" b="0" i="0" u="none" strike="noStrike" cap="none" dirty="0">
              <a:solidFill>
                <a:srgbClr val="7F7F7F"/>
              </a:solidFill>
              <a:ea typeface="Calibri" charset="0"/>
              <a:sym typeface="Arial"/>
            </a:endParaRPr>
          </a:p>
          <a:p>
            <a:pPr marL="0" indent="0">
              <a:lnSpc>
                <a:spcPct val="80000"/>
              </a:lnSpc>
              <a:spcBef>
                <a:spcPts val="750"/>
              </a:spcBef>
              <a:buNone/>
            </a:pPr>
            <a:r>
              <a:rPr lang="nl-NL" sz="1400" b="1" dirty="0">
                <a:solidFill>
                  <a:schemeClr val="lt1"/>
                </a:solidFill>
                <a:highlight>
                  <a:srgbClr val="C0C0C0"/>
                </a:highlight>
              </a:rPr>
              <a:t>Partnership</a:t>
            </a:r>
            <a:r>
              <a:rPr lang="nl-NL" sz="1400" dirty="0"/>
              <a:t>: Participatie als voorwaarde</a:t>
            </a:r>
          </a:p>
          <a:p>
            <a:pPr marL="0" indent="0">
              <a:lnSpc>
                <a:spcPct val="80000"/>
              </a:lnSpc>
              <a:spcBef>
                <a:spcPts val="750"/>
              </a:spcBef>
              <a:buNone/>
            </a:pPr>
            <a:r>
              <a:rPr lang="nl-NL" sz="1400" dirty="0">
                <a:solidFill>
                  <a:schemeClr val="bg1">
                    <a:lumMod val="65000"/>
                  </a:schemeClr>
                </a:solidFill>
              </a:rPr>
              <a:t>Welke partners (lokaal en globaal) zijn er betrokken?</a:t>
            </a:r>
            <a:endParaRPr lang="nl-NL" dirty="0">
              <a:solidFill>
                <a:schemeClr val="bg1">
                  <a:lumMod val="65000"/>
                </a:schemeClr>
              </a:solidFill>
            </a:endParaRPr>
          </a:p>
          <a:p>
            <a:pPr marL="0" indent="0">
              <a:lnSpc>
                <a:spcPct val="80000"/>
              </a:lnSpc>
              <a:spcBef>
                <a:spcPts val="750"/>
              </a:spcBef>
              <a:buNone/>
            </a:pPr>
            <a:r>
              <a:rPr lang="nl-NL" sz="1400" b="1" dirty="0" err="1">
                <a:solidFill>
                  <a:schemeClr val="lt1"/>
                </a:solidFill>
                <a:highlight>
                  <a:srgbClr val="C0C0C0"/>
                </a:highlight>
              </a:rPr>
              <a:t>Peace</a:t>
            </a:r>
            <a:r>
              <a:rPr lang="nl-NL" sz="1400" dirty="0"/>
              <a:t>: Vrede als voorwaarde.</a:t>
            </a:r>
          </a:p>
          <a:p>
            <a:pPr marL="0" indent="0">
              <a:lnSpc>
                <a:spcPct val="80000"/>
              </a:lnSpc>
              <a:spcBef>
                <a:spcPts val="750"/>
              </a:spcBef>
              <a:buNone/>
            </a:pPr>
            <a:r>
              <a:rPr lang="nl-NL" sz="1400" dirty="0">
                <a:solidFill>
                  <a:schemeClr val="bg1">
                    <a:lumMod val="65000"/>
                  </a:schemeClr>
                </a:solidFill>
              </a:rPr>
              <a:t>Breder geïnterpreteerd dan het afwezig zijn van oorlog. Ook: sterke, niet-corrupte besturen, een politiek en rechtssysteem met respect voor de mensenrechten, een samenleving vrij van geweld en ongelijkheid – militair, maar ook interpersoonlijk en binnen gezinsverband.</a:t>
            </a:r>
            <a:endParaRPr lang="nl-NL" dirty="0">
              <a:solidFill>
                <a:schemeClr val="bg1">
                  <a:lumMod val="65000"/>
                </a:schemeClr>
              </a:solidFill>
            </a:endParaRPr>
          </a:p>
        </p:txBody>
      </p:sp>
      <p:sp>
        <p:nvSpPr>
          <p:cNvPr id="202" name="Google Shape;202;p21"/>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pic>
        <p:nvPicPr>
          <p:cNvPr id="11" name="Afbeelding 10">
            <a:extLst>
              <a:ext uri="{FF2B5EF4-FFF2-40B4-BE49-F238E27FC236}">
                <a16:creationId xmlns:a16="http://schemas.microsoft.com/office/drawing/2014/main" id="{49032D3D-E395-024C-995A-0C3F315FE0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0162" y="1152024"/>
            <a:ext cx="1338929" cy="1421353"/>
          </a:xfrm>
          <a:prstGeom prst="rect">
            <a:avLst/>
          </a:prstGeom>
        </p:spPr>
      </p:pic>
      <p:sp>
        <p:nvSpPr>
          <p:cNvPr id="19" name="Google Shape;248;p24"/>
          <p:cNvSpPr txBox="1"/>
          <p:nvPr/>
        </p:nvSpPr>
        <p:spPr>
          <a:xfrm>
            <a:off x="224281" y="4545851"/>
            <a:ext cx="5306311" cy="417411"/>
          </a:xfrm>
          <a:prstGeom prst="rect">
            <a:avLst/>
          </a:prstGeom>
          <a:solidFill>
            <a:srgbClr val="8DAF22"/>
          </a:solid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lt1"/>
              </a:buClr>
              <a:buSzPts val="1800"/>
              <a:buFont typeface="Calibri"/>
              <a:buNone/>
            </a:pPr>
            <a:r>
              <a:rPr lang="nl-NL" sz="1600" b="1" dirty="0">
                <a:solidFill>
                  <a:schemeClr val="lt1"/>
                </a:solidFill>
                <a:latin typeface="Calibri" charset="0"/>
                <a:ea typeface="Calibri" charset="0"/>
                <a:cs typeface="Calibri" charset="0"/>
                <a:sym typeface="Calibri"/>
              </a:rPr>
              <a:t>Doel: </a:t>
            </a:r>
            <a:r>
              <a:rPr lang="nl-NL" sz="1600" dirty="0">
                <a:solidFill>
                  <a:schemeClr val="lt1"/>
                </a:solidFill>
                <a:latin typeface="Calibri" charset="0"/>
                <a:ea typeface="Calibri" charset="0"/>
                <a:cs typeface="Calibri" charset="0"/>
                <a:sym typeface="Calibri"/>
              </a:rPr>
              <a:t>Een fenomeen benaderen  vanuit duurzaamheidspijlers</a:t>
            </a:r>
            <a:endParaRPr sz="1600" dirty="0">
              <a:latin typeface="Calibri" charset="0"/>
              <a:ea typeface="Calibri" charset="0"/>
              <a:cs typeface="Calibri" charset="0"/>
            </a:endParaRPr>
          </a:p>
        </p:txBody>
      </p:sp>
      <p:pic>
        <p:nvPicPr>
          <p:cNvPr id="3" name="Afbeelding 3">
            <a:extLst>
              <a:ext uri="{FF2B5EF4-FFF2-40B4-BE49-F238E27FC236}">
                <a16:creationId xmlns:a16="http://schemas.microsoft.com/office/drawing/2014/main" id="{F2679FCC-E3AE-19D3-F3E3-C6D8271F8822}"/>
              </a:ext>
            </a:extLst>
          </p:cNvPr>
          <p:cNvPicPr>
            <a:picLocks noChangeAspect="1"/>
          </p:cNvPicPr>
          <p:nvPr/>
        </p:nvPicPr>
        <p:blipFill>
          <a:blip r:embed="rId4"/>
          <a:stretch>
            <a:fillRect/>
          </a:stretch>
        </p:blipFill>
        <p:spPr>
          <a:xfrm>
            <a:off x="7290197" y="2959470"/>
            <a:ext cx="1778794" cy="1653435"/>
          </a:xfrm>
          <a:prstGeom prst="rect">
            <a:avLst/>
          </a:prstGeom>
        </p:spPr>
      </p:pic>
    </p:spTree>
    <p:extLst>
      <p:ext uri="{BB962C8B-B14F-4D97-AF65-F5344CB8AC3E}">
        <p14:creationId xmlns:p14="http://schemas.microsoft.com/office/powerpoint/2010/main" val="18007721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Shape 222"/>
        <p:cNvGrpSpPr/>
        <p:nvPr/>
      </p:nvGrpSpPr>
      <p:grpSpPr>
        <a:xfrm>
          <a:off x="0" y="0"/>
          <a:ext cx="0" cy="0"/>
          <a:chOff x="0" y="0"/>
          <a:chExt cx="0" cy="0"/>
        </a:xfrm>
      </p:grpSpPr>
      <p:cxnSp>
        <p:nvCxnSpPr>
          <p:cNvPr id="223" name="Google Shape;223;p23"/>
          <p:cNvCxnSpPr/>
          <p:nvPr/>
        </p:nvCxnSpPr>
        <p:spPr>
          <a:xfrm>
            <a:off x="4114800" y="1028700"/>
            <a:ext cx="0" cy="4114800"/>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pic>
        <p:nvPicPr>
          <p:cNvPr id="224" name="Google Shape;224;p23"/>
          <p:cNvPicPr preferRelativeResize="0"/>
          <p:nvPr/>
        </p:nvPicPr>
        <p:blipFill rotWithShape="1">
          <a:blip r:embed="rId3" cstate="screen">
            <a:alphaModFix/>
            <a:extLst>
              <a:ext uri="{28A0092B-C50C-407E-A947-70E740481C1C}">
                <a14:useLocalDpi xmlns:a14="http://schemas.microsoft.com/office/drawing/2010/main"/>
              </a:ext>
            </a:extLst>
          </a:blip>
          <a:srcRect t="18520"/>
          <a:stretch/>
        </p:blipFill>
        <p:spPr>
          <a:xfrm rot="-5400000">
            <a:off x="-572835" y="2588302"/>
            <a:ext cx="4025900" cy="3135465"/>
          </a:xfrm>
          <a:prstGeom prst="rect">
            <a:avLst/>
          </a:prstGeom>
          <a:noFill/>
          <a:ln>
            <a:noFill/>
          </a:ln>
        </p:spPr>
      </p:pic>
      <p:pic>
        <p:nvPicPr>
          <p:cNvPr id="225" name="Google Shape;225;p23"/>
          <p:cNvPicPr preferRelativeResize="0"/>
          <p:nvPr/>
        </p:nvPicPr>
        <p:blipFill rotWithShape="1">
          <a:blip r:embed="rId3">
            <a:alphaModFix/>
          </a:blip>
          <a:srcRect/>
          <a:stretch/>
        </p:blipFill>
        <p:spPr>
          <a:xfrm rot="5615299">
            <a:off x="6200315" y="175626"/>
            <a:ext cx="4025900" cy="3848100"/>
          </a:xfrm>
          <a:prstGeom prst="rect">
            <a:avLst/>
          </a:prstGeom>
          <a:noFill/>
          <a:ln>
            <a:noFill/>
          </a:ln>
        </p:spPr>
      </p:pic>
      <p:sp>
        <p:nvSpPr>
          <p:cNvPr id="226" name="Google Shape;226;p23"/>
          <p:cNvSpPr txBox="1">
            <a:spLocks noGrp="1"/>
          </p:cNvSpPr>
          <p:nvPr>
            <p:ph type="title"/>
          </p:nvPr>
        </p:nvSpPr>
        <p:spPr>
          <a:xfrm>
            <a:off x="231084" y="339158"/>
            <a:ext cx="7886700" cy="994275"/>
          </a:xfrm>
          <a:prstGeom prst="rect">
            <a:avLst/>
          </a:prstGeom>
          <a:noFill/>
          <a:ln>
            <a:noFill/>
          </a:ln>
        </p:spPr>
        <p:txBody>
          <a:bodyPr spcFirstLastPara="1" wrap="square" lIns="68550" tIns="34275" rIns="68550" bIns="34275" anchor="ctr" anchorCtr="0">
            <a:noAutofit/>
          </a:bodyPr>
          <a:lstStyle/>
          <a:p>
            <a:pPr marL="0" marR="0" lvl="0" indent="0" algn="l" rtl="0">
              <a:lnSpc>
                <a:spcPct val="90000"/>
              </a:lnSpc>
              <a:spcBef>
                <a:spcPts val="0"/>
              </a:spcBef>
              <a:spcAft>
                <a:spcPts val="0"/>
              </a:spcAft>
              <a:buClr>
                <a:schemeClr val="dk1"/>
              </a:buClr>
              <a:buSzPts val="4400"/>
              <a:buFont typeface="Calibri"/>
              <a:buNone/>
            </a:pPr>
            <a:r>
              <a:rPr lang="nl-NL" sz="3000" b="1" i="0" u="none" strike="noStrike" cap="none">
                <a:solidFill>
                  <a:srgbClr val="7F7F7F"/>
                </a:solidFill>
                <a:latin typeface="Calibri"/>
                <a:ea typeface="Calibri"/>
                <a:cs typeface="Calibri"/>
                <a:sym typeface="Calibri"/>
              </a:rPr>
              <a:t>Duurzaamheidspijlers</a:t>
            </a:r>
            <a:r>
              <a:rPr lang="nl-NL" sz="3000" b="1" i="0" u="none" strike="noStrike" cap="none">
                <a:solidFill>
                  <a:schemeClr val="dk1"/>
                </a:solidFill>
                <a:latin typeface="Calibri"/>
                <a:ea typeface="Calibri"/>
                <a:cs typeface="Calibri"/>
                <a:sym typeface="Calibri"/>
              </a:rPr>
              <a:t>:</a:t>
            </a:r>
            <a:r>
              <a:rPr lang="nl-NL" sz="3000" b="0" i="0" u="none" strike="noStrike" cap="none">
                <a:solidFill>
                  <a:schemeClr val="dk1"/>
                </a:solidFill>
                <a:latin typeface="Calibri"/>
                <a:ea typeface="Calibri"/>
                <a:cs typeface="Calibri"/>
                <a:sym typeface="Calibri"/>
              </a:rPr>
              <a:t> </a:t>
            </a:r>
            <a:r>
              <a:rPr lang="nl-NL" sz="3000" b="1" i="0" u="none" strike="noStrike" cap="none">
                <a:solidFill>
                  <a:schemeClr val="dk1"/>
                </a:solidFill>
                <a:latin typeface="Calibri"/>
                <a:ea typeface="Calibri"/>
                <a:cs typeface="Calibri"/>
                <a:sym typeface="Calibri"/>
              </a:rPr>
              <a:t>tijd en ruimte </a:t>
            </a:r>
            <a:r>
              <a:rPr lang="nl-NL" sz="3000" b="0" i="0" u="none" strike="noStrike" cap="none">
                <a:solidFill>
                  <a:srgbClr val="7F7F7F"/>
                </a:solidFill>
                <a:latin typeface="Calibri"/>
                <a:ea typeface="Calibri"/>
                <a:cs typeface="Calibri"/>
                <a:sym typeface="Calibri"/>
              </a:rPr>
              <a:t>(</a:t>
            </a:r>
            <a:r>
              <a:rPr lang="nl-NL" sz="3000">
                <a:solidFill>
                  <a:srgbClr val="7F7F7F"/>
                </a:solidFill>
              </a:rPr>
              <a:t>5</a:t>
            </a:r>
            <a:r>
              <a:rPr lang="nl-NL" sz="3000" b="0" i="0" u="none" strike="noStrike" cap="none">
                <a:solidFill>
                  <a:srgbClr val="7F7F7F"/>
                </a:solidFill>
                <a:latin typeface="Calibri"/>
                <a:ea typeface="Calibri"/>
                <a:cs typeface="Calibri"/>
                <a:sym typeface="Calibri"/>
              </a:rPr>
              <a:t>’)</a:t>
            </a:r>
            <a:endParaRPr sz="3000" b="1" i="0" u="none" strike="noStrike" cap="none">
              <a:solidFill>
                <a:schemeClr val="dk1"/>
              </a:solidFill>
              <a:latin typeface="Calibri"/>
              <a:ea typeface="Calibri"/>
              <a:cs typeface="Calibri"/>
              <a:sym typeface="Calibri"/>
            </a:endParaRPr>
          </a:p>
        </p:txBody>
      </p:sp>
      <p:sp>
        <p:nvSpPr>
          <p:cNvPr id="227" name="Google Shape;227;p23"/>
          <p:cNvSpPr txBox="1">
            <a:spLocks noGrp="1"/>
          </p:cNvSpPr>
          <p:nvPr>
            <p:ph type="body" idx="1"/>
          </p:nvPr>
        </p:nvSpPr>
        <p:spPr>
          <a:xfrm>
            <a:off x="4794272" y="3422790"/>
            <a:ext cx="5476186" cy="2059875"/>
          </a:xfrm>
          <a:prstGeom prst="rect">
            <a:avLst/>
          </a:prstGeom>
          <a:noFill/>
          <a:ln>
            <a:noFill/>
          </a:ln>
        </p:spPr>
        <p:txBody>
          <a:bodyPr spcFirstLastPara="1" wrap="square" lIns="68550" tIns="34275" rIns="68550" bIns="34275" anchor="t" anchorCtr="0">
            <a:noAutofit/>
          </a:bodyPr>
          <a:lstStyle/>
          <a:p>
            <a:pPr marL="0" marR="0" lvl="0" indent="0" algn="l" rtl="0">
              <a:lnSpc>
                <a:spcPct val="80000"/>
              </a:lnSpc>
              <a:spcBef>
                <a:spcPts val="750"/>
              </a:spcBef>
              <a:spcAft>
                <a:spcPts val="0"/>
              </a:spcAft>
              <a:buClr>
                <a:schemeClr val="dk1"/>
              </a:buClr>
              <a:buSzPts val="2800"/>
              <a:buFont typeface="Arial"/>
              <a:buNone/>
            </a:pPr>
            <a:r>
              <a:rPr lang="nl-NL" sz="2400" b="1" i="0" u="none" strike="noStrike" cap="none">
                <a:solidFill>
                  <a:schemeClr val="lt1"/>
                </a:solidFill>
                <a:highlight>
                  <a:srgbClr val="808080"/>
                </a:highlight>
                <a:latin typeface="Calibri"/>
                <a:ea typeface="Calibri"/>
                <a:cs typeface="Calibri"/>
                <a:sym typeface="Calibri"/>
              </a:rPr>
              <a:t> Tijd</a:t>
            </a:r>
            <a:endParaRPr sz="2400" b="1" i="0" u="none" strike="noStrike" cap="none">
              <a:solidFill>
                <a:schemeClr val="lt1"/>
              </a:solidFill>
              <a:highlight>
                <a:srgbClr val="808080"/>
              </a:highlight>
              <a:latin typeface="Calibri"/>
              <a:ea typeface="Calibri"/>
              <a:cs typeface="Calibri"/>
              <a:sym typeface="Calibri"/>
            </a:endParaRPr>
          </a:p>
          <a:p>
            <a:pPr marL="343853" marR="0" lvl="0" indent="-285750" algn="l" rtl="0">
              <a:lnSpc>
                <a:spcPct val="80000"/>
              </a:lnSpc>
              <a:spcBef>
                <a:spcPts val="375"/>
              </a:spcBef>
              <a:spcAft>
                <a:spcPts val="0"/>
              </a:spcAft>
              <a:buClr>
                <a:schemeClr val="dk1"/>
              </a:buClr>
              <a:buSzPts val="2380"/>
              <a:buFont typeface="Arial"/>
              <a:buChar char="•"/>
            </a:pPr>
            <a:r>
              <a:rPr lang="nl-NL" sz="1785" b="0" i="0" u="none" strike="noStrike" cap="none">
                <a:solidFill>
                  <a:schemeClr val="dk1"/>
                </a:solidFill>
                <a:latin typeface="Calibri"/>
                <a:ea typeface="Calibri"/>
                <a:cs typeface="Calibri"/>
                <a:sym typeface="Calibri"/>
              </a:rPr>
              <a:t>Is dit altijd zo geweest?</a:t>
            </a:r>
            <a:endParaRPr/>
          </a:p>
          <a:p>
            <a:pPr marL="343853" marR="0" lvl="0" indent="-285750" algn="l" rtl="0">
              <a:lnSpc>
                <a:spcPct val="80000"/>
              </a:lnSpc>
              <a:spcBef>
                <a:spcPts val="375"/>
              </a:spcBef>
              <a:spcAft>
                <a:spcPts val="0"/>
              </a:spcAft>
              <a:buClr>
                <a:schemeClr val="dk1"/>
              </a:buClr>
              <a:buSzPts val="2380"/>
              <a:buFont typeface="Arial"/>
              <a:buChar char="•"/>
            </a:pPr>
            <a:r>
              <a:rPr lang="nl-NL" sz="1785" b="0" i="0" u="none" strike="noStrike" cap="none">
                <a:solidFill>
                  <a:schemeClr val="dk1"/>
                </a:solidFill>
                <a:latin typeface="Calibri"/>
                <a:ea typeface="Calibri"/>
                <a:cs typeface="Calibri"/>
                <a:sym typeface="Calibri"/>
              </a:rPr>
              <a:t>Hoe zal het verder evolueren?</a:t>
            </a:r>
            <a:endParaRPr/>
          </a:p>
          <a:p>
            <a:pPr marL="343853" marR="0" lvl="0" indent="-134620" algn="l" rtl="0">
              <a:lnSpc>
                <a:spcPct val="80000"/>
              </a:lnSpc>
              <a:spcBef>
                <a:spcPts val="375"/>
              </a:spcBef>
              <a:spcAft>
                <a:spcPts val="0"/>
              </a:spcAft>
              <a:buClr>
                <a:schemeClr val="dk1"/>
              </a:buClr>
              <a:buSzPts val="2380"/>
              <a:buFont typeface="Arial"/>
              <a:buNone/>
            </a:pPr>
            <a:endParaRPr sz="1785" b="1" i="0" u="none" strike="noStrike" cap="none">
              <a:solidFill>
                <a:schemeClr val="dk1"/>
              </a:solidFill>
              <a:latin typeface="Calibri"/>
              <a:ea typeface="Calibri"/>
              <a:cs typeface="Calibri"/>
              <a:sym typeface="Calibri"/>
            </a:endParaRPr>
          </a:p>
          <a:p>
            <a:pPr marL="343853" marR="0" lvl="0" indent="-134620" algn="l" rtl="0">
              <a:lnSpc>
                <a:spcPct val="80000"/>
              </a:lnSpc>
              <a:spcBef>
                <a:spcPts val="375"/>
              </a:spcBef>
              <a:spcAft>
                <a:spcPts val="0"/>
              </a:spcAft>
              <a:buClr>
                <a:schemeClr val="dk1"/>
              </a:buClr>
              <a:buSzPts val="2380"/>
              <a:buFont typeface="Arial"/>
              <a:buNone/>
            </a:pPr>
            <a:endParaRPr sz="1785" b="1" i="0" u="none" strike="noStrike" cap="none">
              <a:solidFill>
                <a:schemeClr val="dk1"/>
              </a:solidFill>
              <a:latin typeface="Calibri"/>
              <a:ea typeface="Calibri"/>
              <a:cs typeface="Calibri"/>
              <a:sym typeface="Calibri"/>
            </a:endParaRPr>
          </a:p>
          <a:p>
            <a:pPr marL="343853" marR="0" lvl="0" indent="-134620" algn="l" rtl="0">
              <a:lnSpc>
                <a:spcPct val="80000"/>
              </a:lnSpc>
              <a:spcBef>
                <a:spcPts val="375"/>
              </a:spcBef>
              <a:spcAft>
                <a:spcPts val="0"/>
              </a:spcAft>
              <a:buClr>
                <a:schemeClr val="dk1"/>
              </a:buClr>
              <a:buSzPts val="2380"/>
              <a:buFont typeface="Arial"/>
              <a:buNone/>
            </a:pPr>
            <a:endParaRPr sz="1785" b="1" i="0" u="none" strike="noStrike" cap="none">
              <a:solidFill>
                <a:schemeClr val="dk1"/>
              </a:solidFill>
              <a:latin typeface="Calibri"/>
              <a:ea typeface="Calibri"/>
              <a:cs typeface="Calibri"/>
              <a:sym typeface="Calibri"/>
            </a:endParaRPr>
          </a:p>
          <a:p>
            <a:pPr marL="343853" marR="0" lvl="0" indent="-134620" algn="l" rtl="0">
              <a:lnSpc>
                <a:spcPct val="80000"/>
              </a:lnSpc>
              <a:spcBef>
                <a:spcPts val="375"/>
              </a:spcBef>
              <a:spcAft>
                <a:spcPts val="0"/>
              </a:spcAft>
              <a:buClr>
                <a:schemeClr val="dk1"/>
              </a:buClr>
              <a:buSzPts val="2380"/>
              <a:buFont typeface="Arial"/>
              <a:buNone/>
            </a:pPr>
            <a:endParaRPr sz="1785" b="1" i="0" u="none" strike="noStrike" cap="none">
              <a:solidFill>
                <a:schemeClr val="dk1"/>
              </a:solidFill>
              <a:latin typeface="Calibri"/>
              <a:ea typeface="Calibri"/>
              <a:cs typeface="Calibri"/>
              <a:sym typeface="Calibri"/>
            </a:endParaRPr>
          </a:p>
          <a:p>
            <a:pPr marL="343853" marR="0" lvl="0" indent="-134620" algn="l" rtl="0">
              <a:lnSpc>
                <a:spcPct val="80000"/>
              </a:lnSpc>
              <a:spcBef>
                <a:spcPts val="375"/>
              </a:spcBef>
              <a:spcAft>
                <a:spcPts val="0"/>
              </a:spcAft>
              <a:buClr>
                <a:schemeClr val="dk1"/>
              </a:buClr>
              <a:buSzPts val="2380"/>
              <a:buFont typeface="Arial"/>
              <a:buNone/>
            </a:pPr>
            <a:endParaRPr sz="1785" b="1" i="0" u="none" strike="noStrike" cap="none">
              <a:solidFill>
                <a:schemeClr val="dk1"/>
              </a:solidFill>
              <a:latin typeface="Calibri"/>
              <a:ea typeface="Calibri"/>
              <a:cs typeface="Calibri"/>
              <a:sym typeface="Calibri"/>
            </a:endParaRPr>
          </a:p>
          <a:p>
            <a:pPr marL="0" marR="0" lvl="0" indent="0" algn="l" rtl="0">
              <a:lnSpc>
                <a:spcPct val="80000"/>
              </a:lnSpc>
              <a:spcBef>
                <a:spcPts val="750"/>
              </a:spcBef>
              <a:spcAft>
                <a:spcPts val="0"/>
              </a:spcAft>
              <a:buClr>
                <a:schemeClr val="dk1"/>
              </a:buClr>
              <a:buSzPts val="2380"/>
              <a:buFont typeface="Arial"/>
              <a:buNone/>
            </a:pPr>
            <a:endParaRPr sz="1785" b="0" i="0" u="none" strike="noStrike" cap="none">
              <a:solidFill>
                <a:schemeClr val="dk1"/>
              </a:solidFill>
              <a:latin typeface="Calibri"/>
              <a:ea typeface="Calibri"/>
              <a:cs typeface="Calibri"/>
              <a:sym typeface="Calibri"/>
            </a:endParaRPr>
          </a:p>
        </p:txBody>
      </p:sp>
      <p:sp>
        <p:nvSpPr>
          <p:cNvPr id="228" name="Google Shape;228;p23"/>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230" name="Google Shape;230;p23"/>
          <p:cNvSpPr txBox="1"/>
          <p:nvPr/>
        </p:nvSpPr>
        <p:spPr>
          <a:xfrm>
            <a:off x="719479" y="1338128"/>
            <a:ext cx="4237570" cy="121199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None/>
            </a:pPr>
            <a:r>
              <a:rPr lang="nl-NL" sz="2400" b="1">
                <a:solidFill>
                  <a:schemeClr val="lt1"/>
                </a:solidFill>
                <a:highlight>
                  <a:srgbClr val="808080"/>
                </a:highlight>
                <a:latin typeface="Calibri"/>
                <a:ea typeface="Calibri"/>
                <a:cs typeface="Calibri"/>
                <a:sym typeface="Calibri"/>
              </a:rPr>
              <a:t> Ruimte  </a:t>
            </a:r>
            <a:endParaRPr sz="2400">
              <a:solidFill>
                <a:schemeClr val="lt1"/>
              </a:solidFill>
              <a:highlight>
                <a:srgbClr val="808080"/>
              </a:highlight>
              <a:latin typeface="Calibri"/>
              <a:ea typeface="Calibri"/>
              <a:cs typeface="Calibri"/>
              <a:sym typeface="Calibri"/>
            </a:endParaRPr>
          </a:p>
          <a:p>
            <a:pPr marL="0" marR="0" lvl="0" indent="0" algn="l" rtl="0">
              <a:lnSpc>
                <a:spcPct val="80000"/>
              </a:lnSpc>
              <a:spcBef>
                <a:spcPts val="375"/>
              </a:spcBef>
              <a:spcAft>
                <a:spcPts val="0"/>
              </a:spcAft>
              <a:buNone/>
            </a:pPr>
            <a:r>
              <a:rPr lang="nl-NL" sz="1800">
                <a:solidFill>
                  <a:schemeClr val="dk1"/>
                </a:solidFill>
                <a:latin typeface="Calibri"/>
                <a:ea typeface="Calibri"/>
                <a:cs typeface="Calibri"/>
                <a:sym typeface="Calibri"/>
              </a:rPr>
              <a:t>Is het iets dat enkel lokaal gebeurt? </a:t>
            </a:r>
            <a:endParaRPr/>
          </a:p>
          <a:p>
            <a:pPr marL="0" marR="0" lvl="0" indent="0" algn="l" rtl="0">
              <a:lnSpc>
                <a:spcPct val="80000"/>
              </a:lnSpc>
              <a:spcBef>
                <a:spcPts val="375"/>
              </a:spcBef>
              <a:spcAft>
                <a:spcPts val="0"/>
              </a:spcAft>
              <a:buNone/>
            </a:pPr>
            <a:r>
              <a:rPr lang="nl-NL" sz="1800">
                <a:solidFill>
                  <a:schemeClr val="dk1"/>
                </a:solidFill>
                <a:latin typeface="Calibri"/>
                <a:ea typeface="Calibri"/>
                <a:cs typeface="Calibri"/>
                <a:sym typeface="Calibri"/>
              </a:rPr>
              <a:t>Is het iets dat elders in de wereld gebeurt? </a:t>
            </a:r>
            <a:endParaRPr/>
          </a:p>
          <a:p>
            <a:pPr marL="0" marR="0" lvl="0" indent="0" algn="l" rtl="0">
              <a:lnSpc>
                <a:spcPct val="80000"/>
              </a:lnSpc>
              <a:spcBef>
                <a:spcPts val="375"/>
              </a:spcBef>
              <a:spcAft>
                <a:spcPts val="0"/>
              </a:spcAft>
              <a:buNone/>
            </a:pPr>
            <a:r>
              <a:rPr lang="nl-NL" sz="1800">
                <a:solidFill>
                  <a:schemeClr val="dk1"/>
                </a:solidFill>
                <a:latin typeface="Calibri"/>
                <a:ea typeface="Calibri"/>
                <a:cs typeface="Calibri"/>
                <a:sym typeface="Calibri"/>
              </a:rPr>
              <a:t>Gebeurt het overal in de wereld? </a:t>
            </a:r>
            <a:endParaRPr sz="1800">
              <a:solidFill>
                <a:schemeClr val="dk1"/>
              </a:solidFill>
              <a:latin typeface="Calibri"/>
              <a:ea typeface="Calibri"/>
              <a:cs typeface="Calibri"/>
              <a:sym typeface="Calibri"/>
            </a:endParaRPr>
          </a:p>
        </p:txBody>
      </p:sp>
      <p:sp>
        <p:nvSpPr>
          <p:cNvPr id="231" name="Google Shape;231;p23"/>
          <p:cNvSpPr txBox="1"/>
          <p:nvPr/>
        </p:nvSpPr>
        <p:spPr>
          <a:xfrm rot="-1603383">
            <a:off x="7565006" y="1601292"/>
            <a:ext cx="1083823"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1800">
                <a:solidFill>
                  <a:schemeClr val="dk1"/>
                </a:solidFill>
                <a:latin typeface="Calibri"/>
                <a:ea typeface="Calibri"/>
                <a:cs typeface="Calibri"/>
                <a:sym typeface="Calibri"/>
              </a:rPr>
              <a:t>VROEGER</a:t>
            </a:r>
            <a:endParaRPr/>
          </a:p>
        </p:txBody>
      </p:sp>
      <p:sp>
        <p:nvSpPr>
          <p:cNvPr id="232" name="Google Shape;232;p23"/>
          <p:cNvSpPr txBox="1"/>
          <p:nvPr/>
        </p:nvSpPr>
        <p:spPr>
          <a:xfrm rot="1454411">
            <a:off x="7753875" y="2884762"/>
            <a:ext cx="971927" cy="4137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1800">
                <a:solidFill>
                  <a:schemeClr val="dk1"/>
                </a:solidFill>
                <a:latin typeface="Calibri"/>
                <a:ea typeface="Calibri"/>
                <a:cs typeface="Calibri"/>
                <a:sym typeface="Calibri"/>
              </a:rPr>
              <a:t>LATER</a:t>
            </a:r>
            <a:endParaRPr/>
          </a:p>
        </p:txBody>
      </p:sp>
      <p:sp>
        <p:nvSpPr>
          <p:cNvPr id="233" name="Google Shape;233;p23"/>
          <p:cNvSpPr txBox="1"/>
          <p:nvPr/>
        </p:nvSpPr>
        <p:spPr>
          <a:xfrm>
            <a:off x="8000537" y="2196049"/>
            <a:ext cx="481222"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1800">
                <a:solidFill>
                  <a:schemeClr val="dk1"/>
                </a:solidFill>
                <a:latin typeface="Calibri"/>
                <a:ea typeface="Calibri"/>
                <a:cs typeface="Calibri"/>
                <a:sym typeface="Calibri"/>
              </a:rPr>
              <a:t>NU</a:t>
            </a:r>
            <a:endParaRPr/>
          </a:p>
        </p:txBody>
      </p:sp>
      <p:sp>
        <p:nvSpPr>
          <p:cNvPr id="234" name="Google Shape;234;p23"/>
          <p:cNvSpPr txBox="1"/>
          <p:nvPr/>
        </p:nvSpPr>
        <p:spPr>
          <a:xfrm rot="816460">
            <a:off x="409401" y="3008110"/>
            <a:ext cx="91377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1800">
                <a:solidFill>
                  <a:schemeClr val="dk1"/>
                </a:solidFill>
                <a:latin typeface="Calibri"/>
                <a:ea typeface="Calibri"/>
                <a:cs typeface="Calibri"/>
                <a:sym typeface="Calibri"/>
              </a:rPr>
              <a:t>LOKAAL</a:t>
            </a:r>
            <a:endParaRPr/>
          </a:p>
        </p:txBody>
      </p:sp>
      <p:sp>
        <p:nvSpPr>
          <p:cNvPr id="235" name="Google Shape;235;p23"/>
          <p:cNvSpPr txBox="1"/>
          <p:nvPr/>
        </p:nvSpPr>
        <p:spPr>
          <a:xfrm>
            <a:off x="171450" y="3782304"/>
            <a:ext cx="87735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1800">
                <a:solidFill>
                  <a:schemeClr val="dk1"/>
                </a:solidFill>
                <a:latin typeface="Calibri"/>
                <a:ea typeface="Calibri"/>
                <a:cs typeface="Calibri"/>
                <a:sym typeface="Calibri"/>
              </a:rPr>
              <a:t>ELDERS</a:t>
            </a:r>
            <a:endParaRPr/>
          </a:p>
        </p:txBody>
      </p:sp>
      <p:sp>
        <p:nvSpPr>
          <p:cNvPr id="236" name="Google Shape;236;p23"/>
          <p:cNvSpPr txBox="1"/>
          <p:nvPr/>
        </p:nvSpPr>
        <p:spPr>
          <a:xfrm rot="-2077256">
            <a:off x="221490" y="4449506"/>
            <a:ext cx="1457450"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1800">
                <a:solidFill>
                  <a:schemeClr val="dk1"/>
                </a:solidFill>
                <a:latin typeface="Calibri"/>
                <a:ea typeface="Calibri"/>
                <a:cs typeface="Calibri"/>
                <a:sym typeface="Calibri"/>
              </a:rPr>
              <a:t>WERELDWIJD</a:t>
            </a:r>
            <a:endParaRPr/>
          </a:p>
        </p:txBody>
      </p:sp>
      <p:cxnSp>
        <p:nvCxnSpPr>
          <p:cNvPr id="237" name="Google Shape;237;p23"/>
          <p:cNvCxnSpPr/>
          <p:nvPr/>
        </p:nvCxnSpPr>
        <p:spPr>
          <a:xfrm>
            <a:off x="1950142" y="3180757"/>
            <a:ext cx="5540936" cy="0"/>
          </a:xfrm>
          <a:prstGeom prst="straightConnector1">
            <a:avLst/>
          </a:prstGeom>
          <a:noFill/>
          <a:ln w="25400" cap="flat" cmpd="sng">
            <a:solidFill>
              <a:schemeClr val="dk1"/>
            </a:solidFill>
            <a:prstDash val="solid"/>
            <a:round/>
            <a:headEnd type="none" w="sm" len="sm"/>
            <a:tailEnd type="none" w="sm" len="sm"/>
          </a:ln>
          <a:effectLst>
            <a:outerShdw blurRad="40000" dist="20000" dir="5400000" rotWithShape="0">
              <a:srgbClr val="000000">
                <a:alpha val="37647"/>
              </a:srgbClr>
            </a:outerShdw>
          </a:effectLst>
        </p:spPr>
      </p:cxnSp>
    </p:spTree>
    <p:extLst>
      <p:ext uri="{BB962C8B-B14F-4D97-AF65-F5344CB8AC3E}">
        <p14:creationId xmlns:p14="http://schemas.microsoft.com/office/powerpoint/2010/main" val="614447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Shape 211"/>
        <p:cNvGrpSpPr/>
        <p:nvPr/>
      </p:nvGrpSpPr>
      <p:grpSpPr>
        <a:xfrm>
          <a:off x="0" y="0"/>
          <a:ext cx="0" cy="0"/>
          <a:chOff x="0" y="0"/>
          <a:chExt cx="0" cy="0"/>
        </a:xfrm>
      </p:grpSpPr>
      <p:sp>
        <p:nvSpPr>
          <p:cNvPr id="212" name="Google Shape;212;p22"/>
          <p:cNvSpPr txBox="1">
            <a:spLocks noGrp="1"/>
          </p:cNvSpPr>
          <p:nvPr>
            <p:ph type="title"/>
          </p:nvPr>
        </p:nvSpPr>
        <p:spPr>
          <a:xfrm>
            <a:off x="628650" y="273844"/>
            <a:ext cx="7886700" cy="994172"/>
          </a:xfrm>
          <a:prstGeom prst="rect">
            <a:avLst/>
          </a:prstGeom>
          <a:noFill/>
          <a:ln>
            <a:noFill/>
          </a:ln>
        </p:spPr>
        <p:txBody>
          <a:bodyPr spcFirstLastPara="1" wrap="square" lIns="68550" tIns="34275" rIns="68550" bIns="34275" anchor="ctr" anchorCtr="0">
            <a:noAutofit/>
          </a:bodyPr>
          <a:lstStyle/>
          <a:p>
            <a:pPr marL="0" marR="0" lvl="0" indent="0" algn="l" rtl="0">
              <a:lnSpc>
                <a:spcPct val="90000"/>
              </a:lnSpc>
              <a:spcBef>
                <a:spcPts val="0"/>
              </a:spcBef>
              <a:spcAft>
                <a:spcPts val="0"/>
              </a:spcAft>
              <a:buClr>
                <a:schemeClr val="dk1"/>
              </a:buClr>
              <a:buSzPts val="4400"/>
              <a:buFont typeface="Calibri"/>
              <a:buNone/>
            </a:pPr>
            <a:br>
              <a:rPr lang="nl-NL" sz="3300" b="0" i="0" u="none" strike="noStrike" cap="none">
                <a:solidFill>
                  <a:schemeClr val="dk1"/>
                </a:solidFill>
                <a:latin typeface="Calibri"/>
                <a:ea typeface="Calibri"/>
                <a:cs typeface="Calibri"/>
                <a:sym typeface="Calibri"/>
              </a:rPr>
            </a:br>
            <a:r>
              <a:rPr lang="nl-NL" sz="3300" b="0" i="0" u="none" strike="noStrike" cap="none">
                <a:solidFill>
                  <a:schemeClr val="dk1"/>
                </a:solidFill>
                <a:latin typeface="Calibri"/>
                <a:ea typeface="Calibri"/>
                <a:cs typeface="Calibri"/>
                <a:sym typeface="Calibri"/>
              </a:rPr>
              <a:t>	</a:t>
            </a:r>
            <a:endParaRPr sz="3300" b="0" i="0" u="none" strike="noStrike" cap="none">
              <a:solidFill>
                <a:schemeClr val="dk1"/>
              </a:solidFill>
              <a:latin typeface="Calibri"/>
              <a:ea typeface="Calibri"/>
              <a:cs typeface="Calibri"/>
              <a:sym typeface="Calibri"/>
            </a:endParaRPr>
          </a:p>
        </p:txBody>
      </p:sp>
      <p:sp>
        <p:nvSpPr>
          <p:cNvPr id="213" name="Google Shape;213;p22"/>
          <p:cNvSpPr txBox="1"/>
          <p:nvPr/>
        </p:nvSpPr>
        <p:spPr>
          <a:xfrm>
            <a:off x="8326042" y="2421732"/>
            <a:ext cx="138548" cy="230833"/>
          </a:xfrm>
          <a:prstGeom prst="rect">
            <a:avLst/>
          </a:prstGeom>
          <a:noFill/>
          <a:ln>
            <a:noFill/>
          </a:ln>
        </p:spPr>
        <p:txBody>
          <a:bodyPr spcFirstLastPara="1" wrap="square" lIns="68550" tIns="34275" rIns="68550" bIns="34275" anchor="t" anchorCtr="0">
            <a:noAutofit/>
          </a:bodyPr>
          <a:lstStyle/>
          <a:p>
            <a:pPr marL="0" marR="0" lvl="0" indent="0" algn="l" rtl="0">
              <a:spcBef>
                <a:spcPts val="0"/>
              </a:spcBef>
              <a:spcAft>
                <a:spcPts val="0"/>
              </a:spcAft>
              <a:buNone/>
            </a:pPr>
            <a:endParaRPr sz="1050">
              <a:solidFill>
                <a:srgbClr val="000000"/>
              </a:solidFill>
              <a:latin typeface="Arial"/>
              <a:ea typeface="Arial"/>
              <a:cs typeface="Arial"/>
              <a:sym typeface="Arial"/>
            </a:endParaRPr>
          </a:p>
        </p:txBody>
      </p:sp>
      <p:sp>
        <p:nvSpPr>
          <p:cNvPr id="215" name="Google Shape;215;p22"/>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217" name="Google Shape;217;p22"/>
          <p:cNvSpPr txBox="1"/>
          <p:nvPr/>
        </p:nvSpPr>
        <p:spPr>
          <a:xfrm>
            <a:off x="316993" y="588998"/>
            <a:ext cx="8916304" cy="938164"/>
          </a:xfrm>
          <a:prstGeom prst="rect">
            <a:avLst/>
          </a:prstGeom>
          <a:noFill/>
          <a:ln>
            <a:noFill/>
          </a:ln>
        </p:spPr>
        <p:txBody>
          <a:bodyPr spcFirstLastPara="1" wrap="square" lIns="68550" tIns="34275" rIns="68550" bIns="34275" anchor="t" anchorCtr="0">
            <a:noAutofit/>
          </a:bodyPr>
          <a:lstStyle/>
          <a:p>
            <a:pPr marL="0" marR="0" lvl="0" indent="0" algn="l" rtl="0">
              <a:spcBef>
                <a:spcPts val="0"/>
              </a:spcBef>
              <a:spcAft>
                <a:spcPts val="0"/>
              </a:spcAft>
              <a:buNone/>
            </a:pPr>
            <a:r>
              <a:rPr lang="nl-NL" sz="3000" b="1">
                <a:solidFill>
                  <a:srgbClr val="000000"/>
                </a:solidFill>
                <a:latin typeface="Calibri"/>
                <a:ea typeface="Calibri"/>
                <a:cs typeface="Calibri"/>
                <a:sym typeface="Calibri"/>
              </a:rPr>
              <a:t>Hoe link je het met de </a:t>
            </a:r>
            <a:r>
              <a:rPr lang="nl-NL" sz="3000" b="1" err="1">
                <a:solidFill>
                  <a:srgbClr val="000000"/>
                </a:solidFill>
                <a:latin typeface="Calibri"/>
                <a:ea typeface="Calibri"/>
                <a:cs typeface="Calibri"/>
                <a:sym typeface="Calibri"/>
              </a:rPr>
              <a:t>SDG’s</a:t>
            </a:r>
            <a:r>
              <a:rPr lang="nl-NL" sz="3000" b="1">
                <a:solidFill>
                  <a:srgbClr val="000000"/>
                </a:solidFill>
                <a:latin typeface="Calibri"/>
                <a:ea typeface="Calibri"/>
                <a:cs typeface="Calibri"/>
                <a:sym typeface="Calibri"/>
              </a:rPr>
              <a:t>?</a:t>
            </a:r>
            <a:endParaRPr sz="3000" b="1">
              <a:solidFill>
                <a:srgbClr val="7F7F7F"/>
              </a:solidFill>
              <a:latin typeface="Calibri"/>
              <a:ea typeface="Calibri"/>
              <a:cs typeface="Calibri"/>
              <a:sym typeface="Calibri"/>
            </a:endParaRPr>
          </a:p>
        </p:txBody>
      </p:sp>
      <p:pic>
        <p:nvPicPr>
          <p:cNvPr id="218" name="Google Shape;218;p22"/>
          <p:cNvPicPr preferRelativeResize="0">
            <a:picLocks noChangeAspect="1"/>
          </p:cNvPicPr>
          <p:nvPr/>
        </p:nvPicPr>
        <p:blipFill rotWithShape="1">
          <a:blip r:embed="rId3">
            <a:alphaModFix/>
          </a:blip>
          <a:srcRect/>
          <a:stretch/>
        </p:blipFill>
        <p:spPr>
          <a:xfrm>
            <a:off x="1040036" y="1452659"/>
            <a:ext cx="6540408" cy="334112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3" name="Google Shape;173;p20"/>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pic>
        <p:nvPicPr>
          <p:cNvPr id="1026" name="Picture 2">
            <a:extLst>
              <a:ext uri="{FF2B5EF4-FFF2-40B4-BE49-F238E27FC236}">
                <a16:creationId xmlns:a16="http://schemas.microsoft.com/office/drawing/2014/main" id="{98A8802D-D626-4C8D-8428-4DF7BFC574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6034" y="504284"/>
            <a:ext cx="5888554" cy="3984589"/>
          </a:xfrm>
          <a:prstGeom prst="rect">
            <a:avLst/>
          </a:prstGeom>
          <a:noFill/>
          <a:extLst>
            <a:ext uri="{909E8E84-426E-40DD-AFC4-6F175D3DCCD1}">
              <a14:hiddenFill xmlns:a14="http://schemas.microsoft.com/office/drawing/2010/main">
                <a:solidFill>
                  <a:srgbClr val="FFFFFF"/>
                </a:solidFill>
              </a14:hiddenFill>
            </a:ext>
          </a:extLst>
        </p:spPr>
      </p:pic>
      <p:sp>
        <p:nvSpPr>
          <p:cNvPr id="24" name="Google Shape;167;p19"/>
          <p:cNvSpPr/>
          <p:nvPr/>
        </p:nvSpPr>
        <p:spPr>
          <a:xfrm>
            <a:off x="124456" y="4147806"/>
            <a:ext cx="8687036" cy="877747"/>
          </a:xfrm>
          <a:prstGeom prst="rect">
            <a:avLst/>
          </a:prstGeom>
          <a:solidFill>
            <a:srgbClr val="8DAF2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1600" b="1">
                <a:solidFill>
                  <a:schemeClr val="lt1"/>
                </a:solidFill>
                <a:latin typeface="Calibri"/>
                <a:ea typeface="Calibri"/>
                <a:cs typeface="Calibri"/>
                <a:sym typeface="Calibri"/>
              </a:rPr>
              <a:t>Doel: </a:t>
            </a:r>
            <a:endParaRPr sz="1600"/>
          </a:p>
          <a:p>
            <a:pPr marL="0" marR="0" lvl="0" indent="0" algn="l" rtl="0">
              <a:spcBef>
                <a:spcPts val="0"/>
              </a:spcBef>
              <a:spcAft>
                <a:spcPts val="0"/>
              </a:spcAft>
              <a:buNone/>
            </a:pPr>
            <a:r>
              <a:rPr lang="nl-NL" sz="1600">
                <a:solidFill>
                  <a:schemeClr val="lt1"/>
                </a:solidFill>
                <a:latin typeface="Calibri"/>
                <a:ea typeface="Calibri"/>
                <a:cs typeface="Calibri"/>
                <a:sym typeface="Calibri"/>
              </a:rPr>
              <a:t>Communiceren van de eerste inzichten aan de volledige klasgroep – korte schets situatie.</a:t>
            </a:r>
            <a:endParaRPr sz="1600"/>
          </a:p>
          <a:p>
            <a:pPr marL="0" marR="0" lvl="0" indent="0" algn="l" rtl="0">
              <a:spcBef>
                <a:spcPts val="0"/>
              </a:spcBef>
              <a:spcAft>
                <a:spcPts val="0"/>
              </a:spcAft>
              <a:buNone/>
            </a:pPr>
            <a:r>
              <a:rPr lang="nl-BE" sz="1600" b="1">
                <a:solidFill>
                  <a:schemeClr val="lt1"/>
                </a:solidFill>
                <a:latin typeface="Calibri"/>
                <a:ea typeface="Calibri"/>
                <a:cs typeface="Calibri"/>
                <a:sym typeface="Calibri"/>
              </a:rPr>
              <a:t> </a:t>
            </a:r>
            <a:r>
              <a:rPr lang="nl-BE" sz="1600">
                <a:solidFill>
                  <a:schemeClr val="lt1"/>
                </a:solidFill>
                <a:latin typeface="Calibri"/>
                <a:ea typeface="Calibri"/>
                <a:cs typeface="Calibri"/>
                <a:sym typeface="Calibri"/>
              </a:rPr>
              <a:t>Van hieruit krijgt de klasgroep inzichten over de breedte van de problematiek (wat, waar, wie)</a:t>
            </a:r>
            <a:endParaRPr sz="1600">
              <a:solidFill>
                <a:schemeClr val="lt1"/>
              </a:solidFill>
              <a:latin typeface="Calibri"/>
              <a:ea typeface="Calibri"/>
              <a:cs typeface="Calibri"/>
              <a:sym typeface="Calibri"/>
            </a:endParaRPr>
          </a:p>
        </p:txBody>
      </p:sp>
      <p:sp>
        <p:nvSpPr>
          <p:cNvPr id="172" name="Google Shape;172;p20"/>
          <p:cNvSpPr txBox="1">
            <a:spLocks noGrp="1"/>
          </p:cNvSpPr>
          <p:nvPr>
            <p:ph type="title"/>
          </p:nvPr>
        </p:nvSpPr>
        <p:spPr>
          <a:xfrm>
            <a:off x="628650" y="384684"/>
            <a:ext cx="7886700" cy="994172"/>
          </a:xfrm>
          <a:prstGeom prst="rect">
            <a:avLst/>
          </a:prstGeom>
          <a:noFill/>
          <a:ln>
            <a:noFill/>
          </a:ln>
        </p:spPr>
        <p:txBody>
          <a:bodyPr spcFirstLastPara="1" wrap="square" lIns="68550" tIns="34275" rIns="68550" bIns="34275" anchor="ctr" anchorCtr="0">
            <a:noAutofit/>
          </a:bodyPr>
          <a:lstStyle/>
          <a:p>
            <a:pPr lvl="0" algn="l">
              <a:lnSpc>
                <a:spcPct val="90000"/>
              </a:lnSpc>
              <a:buSzPts val="4400"/>
            </a:pPr>
            <a:r>
              <a:rPr lang="nl-NL" sz="3200" b="1"/>
              <a:t>Delen in de groep van eerste inzichten </a:t>
            </a:r>
            <a:r>
              <a:rPr lang="nl-NL" sz="3600" b="1">
                <a:solidFill>
                  <a:srgbClr val="7F7F7F"/>
                </a:solidFill>
              </a:rPr>
              <a:t>(5’) </a:t>
            </a:r>
            <a:endParaRPr sz="3300" b="1" i="0" u="none" strike="noStrike" cap="none">
              <a:solidFill>
                <a:srgbClr val="7F7F7F"/>
              </a:solidFill>
              <a:sym typeface="Calibri"/>
            </a:endParaRPr>
          </a:p>
        </p:txBody>
      </p:sp>
    </p:spTree>
    <p:extLst>
      <p:ext uri="{BB962C8B-B14F-4D97-AF65-F5344CB8AC3E}">
        <p14:creationId xmlns:p14="http://schemas.microsoft.com/office/powerpoint/2010/main" val="2774283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5" name="Google Shape;125;p17"/>
          <p:cNvSpPr txBox="1">
            <a:spLocks noGrp="1"/>
          </p:cNvSpPr>
          <p:nvPr>
            <p:ph type="body" idx="1"/>
          </p:nvPr>
        </p:nvSpPr>
        <p:spPr>
          <a:xfrm>
            <a:off x="628650" y="2316685"/>
            <a:ext cx="7886700" cy="2316038"/>
          </a:xfrm>
          <a:prstGeom prst="rect">
            <a:avLst/>
          </a:prstGeom>
          <a:noFill/>
          <a:ln>
            <a:noFill/>
          </a:ln>
        </p:spPr>
        <p:txBody>
          <a:bodyPr spcFirstLastPara="1" wrap="square" lIns="68550" tIns="34275" rIns="68550" bIns="342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nl-BE" sz="3200" b="0" i="0" u="none" strike="noStrike" cap="none" dirty="0">
                <a:solidFill>
                  <a:schemeClr val="dk1"/>
                </a:solidFill>
                <a:latin typeface="Arial"/>
                <a:ea typeface="Arial"/>
                <a:cs typeface="Arial"/>
                <a:sym typeface="Arial"/>
              </a:rPr>
              <a:t>A. </a:t>
            </a:r>
            <a:r>
              <a:rPr lang="nl-BE" sz="3200" dirty="0">
                <a:latin typeface="Arial"/>
                <a:ea typeface="Arial"/>
                <a:cs typeface="Arial"/>
                <a:sym typeface="Arial"/>
              </a:rPr>
              <a:t>Ongeveer 15,5</a:t>
            </a:r>
            <a:r>
              <a:rPr lang="nl-BE" sz="3200" b="0" i="0" u="none" strike="noStrike" cap="none" dirty="0">
                <a:solidFill>
                  <a:schemeClr val="dk1"/>
                </a:solidFill>
                <a:latin typeface="Arial"/>
                <a:ea typeface="Arial"/>
                <a:cs typeface="Arial"/>
                <a:sym typeface="Arial"/>
              </a:rPr>
              <a:t>%</a:t>
            </a:r>
          </a:p>
          <a:p>
            <a:pPr marL="0" indent="0">
              <a:lnSpc>
                <a:spcPct val="90000"/>
              </a:lnSpc>
              <a:spcBef>
                <a:spcPts val="0"/>
              </a:spcBef>
              <a:buSzPts val="2800"/>
              <a:buNone/>
            </a:pPr>
            <a:r>
              <a:rPr lang="nl-BE" sz="3200" dirty="0">
                <a:latin typeface="Arial"/>
                <a:ea typeface="Arial"/>
                <a:cs typeface="Arial"/>
                <a:sym typeface="Arial"/>
              </a:rPr>
              <a:t>B. Ongeveer 5,5%</a:t>
            </a:r>
            <a:endParaRPr lang="nl-BE" sz="3200" dirty="0">
              <a:latin typeface="Arial"/>
              <a:ea typeface="Arial"/>
              <a:cs typeface="Arial"/>
            </a:endParaRPr>
          </a:p>
          <a:p>
            <a:pPr marL="0" indent="0">
              <a:lnSpc>
                <a:spcPct val="90000"/>
              </a:lnSpc>
              <a:spcBef>
                <a:spcPts val="0"/>
              </a:spcBef>
              <a:buSzPts val="2800"/>
              <a:buNone/>
            </a:pPr>
            <a:r>
              <a:rPr lang="nl-BE" sz="3200" dirty="0">
                <a:latin typeface="Arial"/>
                <a:ea typeface="Arial"/>
                <a:cs typeface="Arial"/>
                <a:sym typeface="Arial"/>
              </a:rPr>
              <a:t>C. Ongeveer 0,5%</a:t>
            </a:r>
            <a:endParaRPr lang="nl-BE" sz="3200" dirty="0">
              <a:latin typeface="Arial"/>
              <a:ea typeface="Arial"/>
              <a:cs typeface="Arial"/>
            </a:endParaRPr>
          </a:p>
          <a:p>
            <a:pPr marL="0" marR="0" lvl="0" indent="0" algn="l" rtl="0">
              <a:lnSpc>
                <a:spcPct val="90000"/>
              </a:lnSpc>
              <a:spcBef>
                <a:spcPts val="0"/>
              </a:spcBef>
              <a:spcAft>
                <a:spcPts val="0"/>
              </a:spcAft>
              <a:buClr>
                <a:schemeClr val="dk1"/>
              </a:buClr>
              <a:buSzPts val="2800"/>
              <a:buFont typeface="Arial"/>
              <a:buNone/>
            </a:pPr>
            <a:endParaRPr lang="nl-BE" sz="3200" b="0" i="0" u="none" strike="noStrike" cap="none" dirty="0">
              <a:latin typeface="Arial"/>
              <a:ea typeface="Arial"/>
              <a:cs typeface="Arial"/>
            </a:endParaRPr>
          </a:p>
          <a:p>
            <a:pPr marL="0" marR="0" lvl="0" indent="0" algn="l" rtl="0">
              <a:lnSpc>
                <a:spcPct val="90000"/>
              </a:lnSpc>
              <a:spcBef>
                <a:spcPts val="750"/>
              </a:spcBef>
              <a:spcAft>
                <a:spcPts val="0"/>
              </a:spcAft>
              <a:buClr>
                <a:schemeClr val="dk1"/>
              </a:buClr>
              <a:buSzPts val="28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90000"/>
              </a:lnSpc>
              <a:spcBef>
                <a:spcPts val="750"/>
              </a:spcBef>
              <a:spcAft>
                <a:spcPts val="0"/>
              </a:spcAft>
              <a:buClr>
                <a:schemeClr val="dk1"/>
              </a:buClr>
              <a:buSzPts val="2800"/>
              <a:buFont typeface="Arial"/>
              <a:buNone/>
            </a:pPr>
            <a:endParaRPr sz="21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a:solidFill>
                <a:schemeClr val="dk1"/>
              </a:solidFill>
              <a:latin typeface="Arial"/>
              <a:ea typeface="Arial"/>
              <a:cs typeface="Arial"/>
              <a:sym typeface="Arial"/>
            </a:endParaRPr>
          </a:p>
          <a:p>
            <a:pPr marL="685800" lvl="2" indent="0">
              <a:lnSpc>
                <a:spcPct val="90000"/>
              </a:lnSpc>
              <a:spcBef>
                <a:spcPts val="375"/>
              </a:spcBef>
              <a:buSzPts val="2000"/>
              <a:buNone/>
            </a:pP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1" u="none" strike="noStrike" cap="none">
              <a:solidFill>
                <a:schemeClr val="dk1"/>
              </a:solidFill>
              <a:latin typeface="Arial"/>
              <a:ea typeface="Arial"/>
              <a:cs typeface="Arial"/>
              <a:sym typeface="Arial"/>
            </a:endParaRPr>
          </a:p>
          <a:p>
            <a:pPr marL="171450" marR="0" lvl="0" indent="-38100" algn="l" rtl="0">
              <a:lnSpc>
                <a:spcPct val="90000"/>
              </a:lnSpc>
              <a:spcBef>
                <a:spcPts val="750"/>
              </a:spcBef>
              <a:spcAft>
                <a:spcPts val="0"/>
              </a:spcAft>
              <a:buClr>
                <a:schemeClr val="dk1"/>
              </a:buClr>
              <a:buSzPts val="2800"/>
              <a:buFont typeface="Arial"/>
              <a:buNone/>
            </a:pPr>
            <a:endParaRPr sz="2100" b="0" i="0" u="none" strike="noStrike" cap="none">
              <a:solidFill>
                <a:schemeClr val="dk1"/>
              </a:solidFill>
              <a:latin typeface="Arial"/>
              <a:ea typeface="Arial"/>
              <a:cs typeface="Arial"/>
              <a:sym typeface="Arial"/>
            </a:endParaRPr>
          </a:p>
        </p:txBody>
      </p:sp>
      <p:sp>
        <p:nvSpPr>
          <p:cNvPr id="126" name="Google Shape;126;p17"/>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dirty="0">
                <a:solidFill>
                  <a:schemeClr val="lt1"/>
                </a:solidFill>
                <a:latin typeface="Comic Sans MS" panose="030F0702030302020204" pitchFamily="66" charset="0"/>
                <a:ea typeface="Calibri"/>
                <a:cs typeface="Calibri"/>
                <a:sym typeface="Calibri"/>
              </a:rPr>
              <a:t>QUIZ – Wat denk jij?</a:t>
            </a:r>
            <a:endParaRPr sz="1800" dirty="0">
              <a:solidFill>
                <a:schemeClr val="lt1"/>
              </a:solidFill>
              <a:latin typeface="Comic Sans MS" panose="030F0702030302020204" pitchFamily="66" charset="0"/>
              <a:ea typeface="Calibri"/>
              <a:cs typeface="Calibri"/>
              <a:sym typeface="Calibri"/>
            </a:endParaRPr>
          </a:p>
        </p:txBody>
      </p:sp>
      <p:sp>
        <p:nvSpPr>
          <p:cNvPr id="6" name="Tekstvak 5">
            <a:extLst>
              <a:ext uri="{FF2B5EF4-FFF2-40B4-BE49-F238E27FC236}">
                <a16:creationId xmlns:a16="http://schemas.microsoft.com/office/drawing/2014/main" id="{3262800E-AB62-E871-F139-E8332EB1C9F7}"/>
              </a:ext>
            </a:extLst>
          </p:cNvPr>
          <p:cNvSpPr txBox="1"/>
          <p:nvPr/>
        </p:nvSpPr>
        <p:spPr>
          <a:xfrm>
            <a:off x="588645" y="654692"/>
            <a:ext cx="7966710" cy="1154162"/>
          </a:xfrm>
          <a:prstGeom prst="rect">
            <a:avLst/>
          </a:prstGeom>
          <a:noFill/>
        </p:spPr>
        <p:txBody>
          <a:bodyPr wrap="square" rtlCol="0">
            <a:spAutoFit/>
          </a:bodyPr>
          <a:lstStyle/>
          <a:p>
            <a:r>
              <a:rPr lang="nl-BE" sz="3300" b="1" dirty="0">
                <a:latin typeface="Calibri" panose="020F0502020204030204" pitchFamily="34" charset="0"/>
                <a:cs typeface="Calibri" panose="020F0502020204030204" pitchFamily="34" charset="0"/>
              </a:rPr>
              <a:t>Hoeveel procent van de totale wereldbevolking zijn vluchtelingen?</a:t>
            </a:r>
            <a:r>
              <a:rPr lang="nl-NL" sz="3600" b="1" i="0" u="none" strike="noStrike" cap="none" dirty="0">
                <a:solidFill>
                  <a:srgbClr val="7F7F7F"/>
                </a:solidFill>
                <a:latin typeface="Calibri"/>
                <a:ea typeface="Calibri"/>
                <a:cs typeface="Calibri"/>
                <a:sym typeface="Calibri"/>
              </a:rPr>
              <a:t>(1’)</a:t>
            </a:r>
            <a:endParaRPr lang="nl-BE" sz="33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386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iterate type="lt">
                                    <p:tmPct val="0"/>
                                  </p:iterate>
                                  <p:childTnLst>
                                    <p:animClr clrSpc="rgb" dir="cw">
                                      <p:cBhvr override="childStyle">
                                        <p:cTn id="6" dur="2000" fill="hold"/>
                                        <p:tgtEl>
                                          <p:spTgt spid="125">
                                            <p:txEl>
                                              <p:pRg st="1" end="1"/>
                                            </p:txEl>
                                          </p:spTgt>
                                        </p:tgtEl>
                                        <p:attrNameLst>
                                          <p:attrName>style.color</p:attrName>
                                        </p:attrNameLst>
                                      </p:cBhvr>
                                      <p:to>
                                        <a:srgbClr val="8DAF22"/>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grpId="0" nodeType="clickEffect">
                                  <p:stCondLst>
                                    <p:cond delay="0"/>
                                  </p:stCondLst>
                                  <p:iterate type="lt">
                                    <p:tmPct val="0"/>
                                  </p:iterate>
                                  <p:childTnLst>
                                    <p:animClr clrSpc="rgb" dir="cw">
                                      <p:cBhvr override="childStyle">
                                        <p:cTn id="10" dur="2000" fill="hold"/>
                                        <p:tgtEl>
                                          <p:spTgt spid="125">
                                            <p:txEl>
                                              <p:pRg st="2" end="2"/>
                                            </p:txEl>
                                          </p:spTgt>
                                        </p:tgtEl>
                                        <p:attrNameLst>
                                          <p:attrName>style.color</p:attrName>
                                        </p:attrNameLst>
                                      </p:cBhvr>
                                      <p:to>
                                        <a:srgbClr val="8DAF22"/>
                                      </p:to>
                                    </p:animClr>
                                  </p:childTnLst>
                                </p:cTn>
                              </p:par>
                            </p:childTnLst>
                          </p:cTn>
                        </p:par>
                      </p:childTnLst>
                    </p:cTn>
                  </p:par>
                  <p:par>
                    <p:cTn id="11" fill="hold">
                      <p:stCondLst>
                        <p:cond delay="indefinite"/>
                      </p:stCondLst>
                      <p:childTnLst>
                        <p:par>
                          <p:cTn id="12" fill="hold">
                            <p:stCondLst>
                              <p:cond delay="0"/>
                            </p:stCondLst>
                            <p:childTnLst>
                              <p:par>
                                <p:cTn id="13" presetID="15" presetClass="emph" presetSubtype="0" grpId="1" nodeType="clickEffect">
                                  <p:stCondLst>
                                    <p:cond delay="0"/>
                                  </p:stCondLst>
                                  <p:iterate type="lt">
                                    <p:tmAbs val="25"/>
                                  </p:iterate>
                                  <p:childTnLst>
                                    <p:set>
                                      <p:cBhvr override="childStyle">
                                        <p:cTn id="14" dur="indefinite"/>
                                        <p:tgtEl>
                                          <p:spTgt spid="125">
                                            <p:txEl>
                                              <p:pRg st="1" end="1"/>
                                            </p:txEl>
                                          </p:spTgt>
                                        </p:tgtEl>
                                        <p:attrNameLst>
                                          <p:attrName>style.fontWeight</p:attrName>
                                        </p:attrNameLst>
                                      </p:cBhvr>
                                      <p:to>
                                        <p:strVal val="bold"/>
                                      </p:to>
                                    </p:set>
                                  </p:childTnLst>
                                </p:cTn>
                              </p:par>
                            </p:childTnLst>
                          </p:cTn>
                        </p:par>
                      </p:childTnLst>
                    </p:cTn>
                  </p:par>
                  <p:par>
                    <p:cTn id="15" fill="hold">
                      <p:stCondLst>
                        <p:cond delay="indefinite"/>
                      </p:stCondLst>
                      <p:childTnLst>
                        <p:par>
                          <p:cTn id="16" fill="hold">
                            <p:stCondLst>
                              <p:cond delay="0"/>
                            </p:stCondLst>
                            <p:childTnLst>
                              <p:par>
                                <p:cTn id="17" presetID="15" presetClass="emph" presetSubtype="0" grpId="1" nodeType="clickEffect">
                                  <p:stCondLst>
                                    <p:cond delay="0"/>
                                  </p:stCondLst>
                                  <p:iterate type="lt">
                                    <p:tmAbs val="25"/>
                                  </p:iterate>
                                  <p:childTnLst>
                                    <p:set>
                                      <p:cBhvr override="childStyle">
                                        <p:cTn id="18" dur="indefinite"/>
                                        <p:tgtEl>
                                          <p:spTgt spid="125">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uiExpand="1" build="p"/>
      <p:bldP spid="125" grpId="1" uiExpand="1" build="p"/>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Shape 171"/>
        <p:cNvGrpSpPr/>
        <p:nvPr/>
      </p:nvGrpSpPr>
      <p:grpSpPr>
        <a:xfrm>
          <a:off x="0" y="0"/>
          <a:ext cx="0" cy="0"/>
          <a:chOff x="0" y="0"/>
          <a:chExt cx="0" cy="0"/>
        </a:xfrm>
      </p:grpSpPr>
      <p:sp>
        <p:nvSpPr>
          <p:cNvPr id="173" name="Google Shape;173;p20"/>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24" name="Google Shape;167;p19"/>
          <p:cNvSpPr/>
          <p:nvPr/>
        </p:nvSpPr>
        <p:spPr>
          <a:xfrm>
            <a:off x="124456" y="4147806"/>
            <a:ext cx="8687036" cy="877747"/>
          </a:xfrm>
          <a:prstGeom prst="rect">
            <a:avLst/>
          </a:prstGeom>
          <a:solidFill>
            <a:srgbClr val="8DAF2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1600" b="1">
                <a:solidFill>
                  <a:schemeClr val="lt1"/>
                </a:solidFill>
                <a:latin typeface="Calibri"/>
                <a:ea typeface="Calibri"/>
                <a:cs typeface="Calibri"/>
                <a:sym typeface="Calibri"/>
              </a:rPr>
              <a:t>Doel: </a:t>
            </a:r>
            <a:endParaRPr sz="1600"/>
          </a:p>
          <a:p>
            <a:pPr marL="0" marR="0" lvl="0" indent="0" algn="l" rtl="0">
              <a:spcBef>
                <a:spcPts val="0"/>
              </a:spcBef>
              <a:spcAft>
                <a:spcPts val="0"/>
              </a:spcAft>
              <a:buNone/>
            </a:pPr>
            <a:r>
              <a:rPr lang="nl-NL" sz="1600">
                <a:solidFill>
                  <a:schemeClr val="lt1"/>
                </a:solidFill>
                <a:latin typeface="Calibri"/>
                <a:ea typeface="Calibri"/>
                <a:cs typeface="Calibri"/>
                <a:sym typeface="Calibri"/>
              </a:rPr>
              <a:t>Communiceren van de eerste inzichten aan de volledige klasgroep – korte schets situatie.</a:t>
            </a:r>
            <a:endParaRPr sz="1600"/>
          </a:p>
          <a:p>
            <a:pPr marL="0" marR="0" lvl="0" indent="0" algn="l" rtl="0">
              <a:spcBef>
                <a:spcPts val="0"/>
              </a:spcBef>
              <a:spcAft>
                <a:spcPts val="0"/>
              </a:spcAft>
              <a:buNone/>
            </a:pPr>
            <a:r>
              <a:rPr lang="nl-BE" sz="1600" b="1">
                <a:solidFill>
                  <a:schemeClr val="lt1"/>
                </a:solidFill>
                <a:latin typeface="Calibri"/>
                <a:ea typeface="Calibri"/>
                <a:cs typeface="Calibri"/>
                <a:sym typeface="Calibri"/>
              </a:rPr>
              <a:t> </a:t>
            </a:r>
            <a:r>
              <a:rPr lang="nl-BE" sz="1600">
                <a:solidFill>
                  <a:schemeClr val="lt1"/>
                </a:solidFill>
                <a:latin typeface="Calibri"/>
                <a:ea typeface="Calibri"/>
                <a:cs typeface="Calibri"/>
                <a:sym typeface="Calibri"/>
              </a:rPr>
              <a:t>Van hieruit krijgt de klasgroep inzichten over de breedte van de problematiek (wat, waar, wie)</a:t>
            </a:r>
            <a:endParaRPr sz="1600">
              <a:solidFill>
                <a:schemeClr val="lt1"/>
              </a:solidFill>
              <a:latin typeface="Calibri"/>
              <a:ea typeface="Calibri"/>
              <a:cs typeface="Calibri"/>
              <a:sym typeface="Calibri"/>
            </a:endParaRPr>
          </a:p>
        </p:txBody>
      </p:sp>
      <p:sp>
        <p:nvSpPr>
          <p:cNvPr id="10" name="Tekstvak 9">
            <a:extLst>
              <a:ext uri="{FF2B5EF4-FFF2-40B4-BE49-F238E27FC236}">
                <a16:creationId xmlns:a16="http://schemas.microsoft.com/office/drawing/2014/main" id="{6DE0BD04-02C9-4543-9FC8-14AE58F08478}"/>
              </a:ext>
            </a:extLst>
          </p:cNvPr>
          <p:cNvSpPr txBox="1"/>
          <p:nvPr/>
        </p:nvSpPr>
        <p:spPr>
          <a:xfrm>
            <a:off x="718458" y="1519426"/>
            <a:ext cx="6905500" cy="1754326"/>
          </a:xfrm>
          <a:prstGeom prst="rect">
            <a:avLst/>
          </a:prstGeom>
          <a:noFill/>
        </p:spPr>
        <p:txBody>
          <a:bodyPr wrap="square">
            <a:spAutoFit/>
          </a:bodyPr>
          <a:lstStyle/>
          <a:p>
            <a:r>
              <a:rPr lang="nl-BE" sz="1800">
                <a:latin typeface="Calibri" panose="020F0502020204030204" pitchFamily="34" charset="0"/>
                <a:cs typeface="Calibri" panose="020F0502020204030204" pitchFamily="34" charset="0"/>
              </a:rPr>
              <a:t>Welke patronen vallen op?</a:t>
            </a:r>
          </a:p>
          <a:p>
            <a:endParaRPr lang="nl-BE" sz="1800">
              <a:latin typeface="Calibri" panose="020F0502020204030204" pitchFamily="34" charset="0"/>
              <a:cs typeface="Calibri" panose="020F0502020204030204" pitchFamily="34" charset="0"/>
            </a:endParaRPr>
          </a:p>
          <a:p>
            <a:r>
              <a:rPr lang="nl-BE" sz="1800">
                <a:latin typeface="Calibri" panose="020F0502020204030204" pitchFamily="34" charset="0"/>
                <a:cs typeface="Calibri" panose="020F0502020204030204" pitchFamily="34" charset="0"/>
              </a:rPr>
              <a:t>Bronnenonderzoek: </a:t>
            </a:r>
          </a:p>
          <a:p>
            <a:r>
              <a:rPr lang="nl-BE" sz="1800">
                <a:latin typeface="Calibri" panose="020F0502020204030204" pitchFamily="34" charset="0"/>
                <a:cs typeface="Calibri" panose="020F0502020204030204" pitchFamily="34" charset="0"/>
              </a:rPr>
              <a:t>Patronen van extreem weer</a:t>
            </a:r>
          </a:p>
          <a:p>
            <a:r>
              <a:rPr lang="nl-BE" sz="1800">
                <a:latin typeface="Calibri" panose="020F0502020204030204" pitchFamily="34" charset="0"/>
                <a:cs typeface="Calibri" panose="020F0502020204030204" pitchFamily="34" charset="0"/>
              </a:rPr>
              <a:t>Patronen van migratie</a:t>
            </a:r>
          </a:p>
          <a:p>
            <a:endParaRPr lang="nl-BE" sz="1800">
              <a:latin typeface="Calibri" panose="020F0502020204030204" pitchFamily="34" charset="0"/>
              <a:cs typeface="Calibri" panose="020F0502020204030204" pitchFamily="34" charset="0"/>
            </a:endParaRPr>
          </a:p>
        </p:txBody>
      </p:sp>
      <p:sp>
        <p:nvSpPr>
          <p:cNvPr id="11" name="Google Shape;172;p20">
            <a:extLst>
              <a:ext uri="{FF2B5EF4-FFF2-40B4-BE49-F238E27FC236}">
                <a16:creationId xmlns:a16="http://schemas.microsoft.com/office/drawing/2014/main" id="{E61E58D5-F432-4D11-BC07-837C66E31DD0}"/>
              </a:ext>
            </a:extLst>
          </p:cNvPr>
          <p:cNvSpPr txBox="1">
            <a:spLocks noGrp="1"/>
          </p:cNvSpPr>
          <p:nvPr>
            <p:ph type="title"/>
          </p:nvPr>
        </p:nvSpPr>
        <p:spPr>
          <a:xfrm>
            <a:off x="628650" y="384684"/>
            <a:ext cx="7886700" cy="994172"/>
          </a:xfrm>
          <a:prstGeom prst="rect">
            <a:avLst/>
          </a:prstGeom>
          <a:noFill/>
          <a:ln>
            <a:noFill/>
          </a:ln>
        </p:spPr>
        <p:txBody>
          <a:bodyPr spcFirstLastPara="1" wrap="square" lIns="68550" tIns="34275" rIns="68550" bIns="34275" anchor="ctr" anchorCtr="0">
            <a:noAutofit/>
          </a:bodyPr>
          <a:lstStyle/>
          <a:p>
            <a:pPr lvl="0" algn="l">
              <a:lnSpc>
                <a:spcPct val="90000"/>
              </a:lnSpc>
              <a:buSzPts val="4400"/>
            </a:pPr>
            <a:r>
              <a:rPr lang="nl-NL" sz="3200" b="1" dirty="0"/>
              <a:t>Delen in de groep van eerste inzichten </a:t>
            </a:r>
            <a:r>
              <a:rPr lang="nl-NL" sz="3600" b="1" dirty="0">
                <a:solidFill>
                  <a:srgbClr val="7F7F7F"/>
                </a:solidFill>
              </a:rPr>
              <a:t>(5’) </a:t>
            </a:r>
            <a:endParaRPr sz="3300" b="1" i="0" u="none" strike="noStrike" cap="none" dirty="0">
              <a:solidFill>
                <a:srgbClr val="7F7F7F"/>
              </a:solidFill>
              <a:sym typeface="Calibri"/>
            </a:endParaRPr>
          </a:p>
        </p:txBody>
      </p:sp>
    </p:spTree>
    <p:extLst>
      <p:ext uri="{BB962C8B-B14F-4D97-AF65-F5344CB8AC3E}">
        <p14:creationId xmlns:p14="http://schemas.microsoft.com/office/powerpoint/2010/main" val="3307895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Shape 211"/>
        <p:cNvGrpSpPr/>
        <p:nvPr/>
      </p:nvGrpSpPr>
      <p:grpSpPr>
        <a:xfrm>
          <a:off x="0" y="0"/>
          <a:ext cx="0" cy="0"/>
          <a:chOff x="0" y="0"/>
          <a:chExt cx="0" cy="0"/>
        </a:xfrm>
      </p:grpSpPr>
      <p:sp>
        <p:nvSpPr>
          <p:cNvPr id="212" name="Google Shape;212;p22"/>
          <p:cNvSpPr txBox="1">
            <a:spLocks noGrp="1"/>
          </p:cNvSpPr>
          <p:nvPr>
            <p:ph type="title"/>
          </p:nvPr>
        </p:nvSpPr>
        <p:spPr>
          <a:xfrm>
            <a:off x="628650" y="273844"/>
            <a:ext cx="7886700" cy="994172"/>
          </a:xfrm>
          <a:prstGeom prst="rect">
            <a:avLst/>
          </a:prstGeom>
          <a:noFill/>
          <a:ln>
            <a:noFill/>
          </a:ln>
        </p:spPr>
        <p:txBody>
          <a:bodyPr spcFirstLastPara="1" wrap="square" lIns="68550" tIns="34275" rIns="68550" bIns="34275" anchor="ctr" anchorCtr="0">
            <a:noAutofit/>
          </a:bodyPr>
          <a:lstStyle/>
          <a:p>
            <a:pPr marL="0" marR="0" lvl="0" indent="0" algn="l" rtl="0">
              <a:lnSpc>
                <a:spcPct val="90000"/>
              </a:lnSpc>
              <a:spcBef>
                <a:spcPts val="0"/>
              </a:spcBef>
              <a:spcAft>
                <a:spcPts val="0"/>
              </a:spcAft>
              <a:buClr>
                <a:schemeClr val="dk1"/>
              </a:buClr>
              <a:buSzPts val="4400"/>
              <a:buFont typeface="Calibri"/>
              <a:buNone/>
            </a:pPr>
            <a:br>
              <a:rPr lang="nl-NL" sz="3300" b="0" i="0" u="none" strike="noStrike" cap="none">
                <a:solidFill>
                  <a:schemeClr val="dk1"/>
                </a:solidFill>
                <a:latin typeface="Calibri"/>
                <a:ea typeface="Calibri"/>
                <a:cs typeface="Calibri"/>
                <a:sym typeface="Calibri"/>
              </a:rPr>
            </a:br>
            <a:r>
              <a:rPr lang="nl-NL" sz="3300" b="0" i="0" u="none" strike="noStrike" cap="none">
                <a:solidFill>
                  <a:schemeClr val="dk1"/>
                </a:solidFill>
                <a:latin typeface="Calibri"/>
                <a:ea typeface="Calibri"/>
                <a:cs typeface="Calibri"/>
                <a:sym typeface="Calibri"/>
              </a:rPr>
              <a:t>	</a:t>
            </a:r>
            <a:endParaRPr sz="3300" b="0" i="0" u="none" strike="noStrike" cap="none">
              <a:solidFill>
                <a:schemeClr val="dk1"/>
              </a:solidFill>
              <a:latin typeface="Calibri"/>
              <a:ea typeface="Calibri"/>
              <a:cs typeface="Calibri"/>
              <a:sym typeface="Calibri"/>
            </a:endParaRPr>
          </a:p>
        </p:txBody>
      </p:sp>
      <p:sp>
        <p:nvSpPr>
          <p:cNvPr id="213" name="Google Shape;213;p22"/>
          <p:cNvSpPr txBox="1"/>
          <p:nvPr/>
        </p:nvSpPr>
        <p:spPr>
          <a:xfrm>
            <a:off x="8326042" y="2421732"/>
            <a:ext cx="138548" cy="230833"/>
          </a:xfrm>
          <a:prstGeom prst="rect">
            <a:avLst/>
          </a:prstGeom>
          <a:noFill/>
          <a:ln>
            <a:noFill/>
          </a:ln>
        </p:spPr>
        <p:txBody>
          <a:bodyPr spcFirstLastPara="1" wrap="square" lIns="68550" tIns="34275" rIns="68550" bIns="34275" anchor="t" anchorCtr="0">
            <a:noAutofit/>
          </a:bodyPr>
          <a:lstStyle/>
          <a:p>
            <a:pPr marL="0" marR="0" lvl="0" indent="0" algn="l" rtl="0">
              <a:spcBef>
                <a:spcPts val="0"/>
              </a:spcBef>
              <a:spcAft>
                <a:spcPts val="0"/>
              </a:spcAft>
              <a:buNone/>
            </a:pPr>
            <a:endParaRPr sz="1050">
              <a:solidFill>
                <a:srgbClr val="000000"/>
              </a:solidFill>
              <a:latin typeface="Arial"/>
              <a:ea typeface="Arial"/>
              <a:cs typeface="Arial"/>
              <a:sym typeface="Arial"/>
            </a:endParaRPr>
          </a:p>
        </p:txBody>
      </p:sp>
      <p:sp>
        <p:nvSpPr>
          <p:cNvPr id="215" name="Google Shape;215;p22"/>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217" name="Google Shape;217;p22"/>
          <p:cNvSpPr txBox="1"/>
          <p:nvPr/>
        </p:nvSpPr>
        <p:spPr>
          <a:xfrm>
            <a:off x="316993" y="588998"/>
            <a:ext cx="8916304" cy="938164"/>
          </a:xfrm>
          <a:prstGeom prst="rect">
            <a:avLst/>
          </a:prstGeom>
          <a:noFill/>
          <a:ln>
            <a:noFill/>
          </a:ln>
        </p:spPr>
        <p:txBody>
          <a:bodyPr spcFirstLastPara="1" wrap="square" lIns="68550" tIns="34275" rIns="68550" bIns="34275" anchor="t" anchorCtr="0">
            <a:noAutofit/>
          </a:bodyPr>
          <a:lstStyle/>
          <a:p>
            <a:pPr marL="0" marR="0" lvl="0" indent="0" algn="l" rtl="0">
              <a:spcBef>
                <a:spcPts val="0"/>
              </a:spcBef>
              <a:spcAft>
                <a:spcPts val="0"/>
              </a:spcAft>
              <a:buNone/>
            </a:pPr>
            <a:endParaRPr sz="3000" b="1">
              <a:solidFill>
                <a:srgbClr val="7F7F7F"/>
              </a:solidFill>
              <a:latin typeface="Calibri"/>
              <a:ea typeface="Calibri"/>
              <a:cs typeface="Calibri"/>
              <a:sym typeface="Calibri"/>
            </a:endParaRPr>
          </a:p>
        </p:txBody>
      </p:sp>
      <p:sp>
        <p:nvSpPr>
          <p:cNvPr id="8" name="Google Shape;172;p20">
            <a:extLst>
              <a:ext uri="{FF2B5EF4-FFF2-40B4-BE49-F238E27FC236}">
                <a16:creationId xmlns:a16="http://schemas.microsoft.com/office/drawing/2014/main" id="{AFAD83E1-6A4B-46DC-87C0-9513327A274A}"/>
              </a:ext>
            </a:extLst>
          </p:cNvPr>
          <p:cNvSpPr txBox="1">
            <a:spLocks/>
          </p:cNvSpPr>
          <p:nvPr/>
        </p:nvSpPr>
        <p:spPr>
          <a:xfrm>
            <a:off x="628650" y="384684"/>
            <a:ext cx="7886700" cy="994172"/>
          </a:xfrm>
          <a:prstGeom prst="rect">
            <a:avLst/>
          </a:prstGeom>
          <a:noFill/>
          <a:ln>
            <a:noFill/>
          </a:ln>
        </p:spPr>
        <p:txBody>
          <a:bodyPr spcFirstLastPara="1" wrap="square" lIns="68550" tIns="34275" rIns="68550" bIns="3427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90000"/>
              </a:lnSpc>
              <a:buSzPts val="4400"/>
            </a:pPr>
            <a:r>
              <a:rPr lang="nl-BE" sz="3200" b="1" dirty="0"/>
              <a:t>Ontmoet de klimaatdeskundige</a:t>
            </a:r>
            <a:endParaRPr lang="nl-BE" b="1" dirty="0">
              <a:solidFill>
                <a:srgbClr val="7F7F7F"/>
              </a:solidFill>
            </a:endParaRPr>
          </a:p>
        </p:txBody>
      </p:sp>
      <p:pic>
        <p:nvPicPr>
          <p:cNvPr id="2" name="Onlinemedia 1" title="De migratiedeskundige: &quot;De opwarming tegengaan = migratiestromen voorkomen&quot; | klimaatraad 16">
            <a:hlinkClick r:id="" action="ppaction://media"/>
            <a:extLst>
              <a:ext uri="{FF2B5EF4-FFF2-40B4-BE49-F238E27FC236}">
                <a16:creationId xmlns:a16="http://schemas.microsoft.com/office/drawing/2014/main" id="{66A50388-1D0A-40D1-86DA-B27C95063CFE}"/>
              </a:ext>
            </a:extLst>
          </p:cNvPr>
          <p:cNvPicPr>
            <a:picLocks noRot="1" noChangeAspect="1"/>
          </p:cNvPicPr>
          <p:nvPr>
            <a:videoFile r:link="rId1"/>
          </p:nvPr>
        </p:nvPicPr>
        <p:blipFill>
          <a:blip r:embed="rId4"/>
          <a:stretch>
            <a:fillRect/>
          </a:stretch>
        </p:blipFill>
        <p:spPr>
          <a:xfrm>
            <a:off x="679410" y="1314683"/>
            <a:ext cx="6447641" cy="3642917"/>
          </a:xfrm>
          <a:prstGeom prst="rect">
            <a:avLst/>
          </a:prstGeom>
        </p:spPr>
      </p:pic>
    </p:spTree>
    <p:extLst>
      <p:ext uri="{BB962C8B-B14F-4D97-AF65-F5344CB8AC3E}">
        <p14:creationId xmlns:p14="http://schemas.microsoft.com/office/powerpoint/2010/main" val="242608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Shape 253"/>
        <p:cNvGrpSpPr/>
        <p:nvPr/>
      </p:nvGrpSpPr>
      <p:grpSpPr>
        <a:xfrm>
          <a:off x="0" y="0"/>
          <a:ext cx="0" cy="0"/>
          <a:chOff x="0" y="0"/>
          <a:chExt cx="0" cy="0"/>
        </a:xfrm>
      </p:grpSpPr>
      <p:sp>
        <p:nvSpPr>
          <p:cNvPr id="255" name="Google Shape;255;p25"/>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257" name="Google Shape;257;p25"/>
          <p:cNvSpPr txBox="1"/>
          <p:nvPr/>
        </p:nvSpPr>
        <p:spPr>
          <a:xfrm>
            <a:off x="273018" y="326888"/>
            <a:ext cx="7886700" cy="994275"/>
          </a:xfrm>
          <a:prstGeom prst="rect">
            <a:avLst/>
          </a:prstGeom>
          <a:noFill/>
          <a:ln>
            <a:noFill/>
          </a:ln>
        </p:spPr>
        <p:txBody>
          <a:bodyPr spcFirstLastPara="1" wrap="square" lIns="68550" tIns="34275" rIns="68550" bIns="34275" anchor="ctr" anchorCtr="0">
            <a:noAutofit/>
          </a:bodyPr>
          <a:lstStyle/>
          <a:p>
            <a:pPr marL="0" marR="0" lvl="0" indent="0" algn="l" rtl="0">
              <a:lnSpc>
                <a:spcPct val="90000"/>
              </a:lnSpc>
              <a:spcBef>
                <a:spcPts val="0"/>
              </a:spcBef>
              <a:spcAft>
                <a:spcPts val="0"/>
              </a:spcAft>
              <a:buClr>
                <a:schemeClr val="dk1"/>
              </a:buClr>
              <a:buSzPts val="4400"/>
              <a:buFont typeface="Calibri"/>
              <a:buNone/>
            </a:pPr>
            <a:r>
              <a:rPr lang="nl-NL" sz="3000" b="1">
                <a:solidFill>
                  <a:schemeClr val="dk1"/>
                </a:solidFill>
                <a:latin typeface="Calibri"/>
                <a:ea typeface="Calibri"/>
                <a:cs typeface="Calibri"/>
                <a:sym typeface="Calibri"/>
              </a:rPr>
              <a:t>Duurzaamheidskwestie?</a:t>
            </a:r>
            <a:endParaRPr sz="3300">
              <a:solidFill>
                <a:schemeClr val="dk1"/>
              </a:solidFill>
              <a:latin typeface="Calibri"/>
              <a:ea typeface="Calibri"/>
              <a:cs typeface="Calibri"/>
              <a:sym typeface="Calibri"/>
            </a:endParaRPr>
          </a:p>
        </p:txBody>
      </p:sp>
      <p:sp>
        <p:nvSpPr>
          <p:cNvPr id="258" name="Google Shape;258;p25"/>
          <p:cNvSpPr txBox="1"/>
          <p:nvPr/>
        </p:nvSpPr>
        <p:spPr>
          <a:xfrm>
            <a:off x="5582081" y="2963915"/>
            <a:ext cx="3352800" cy="12003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sz="2400" b="1">
                <a:solidFill>
                  <a:schemeClr val="dk1"/>
                </a:solidFill>
                <a:latin typeface="Calibri"/>
                <a:ea typeface="Calibri"/>
                <a:cs typeface="Calibri"/>
                <a:sym typeface="Calibri"/>
              </a:rPr>
              <a:t>Complex</a:t>
            </a:r>
            <a:endParaRPr/>
          </a:p>
          <a:p>
            <a:pPr marL="0" marR="0" lvl="0" indent="0" algn="l" rtl="0">
              <a:spcBef>
                <a:spcPts val="0"/>
              </a:spcBef>
              <a:spcAft>
                <a:spcPts val="0"/>
              </a:spcAft>
              <a:buNone/>
            </a:pPr>
            <a:r>
              <a:rPr lang="nl-NL" sz="2400" b="1">
                <a:solidFill>
                  <a:schemeClr val="dk1"/>
                </a:solidFill>
                <a:latin typeface="Calibri"/>
                <a:ea typeface="Calibri"/>
                <a:cs typeface="Calibri"/>
                <a:sym typeface="Calibri"/>
              </a:rPr>
              <a:t>Onderdeel groter geheel</a:t>
            </a:r>
            <a:endParaRPr/>
          </a:p>
          <a:p>
            <a:pPr marL="0" marR="0" lvl="0" indent="0" algn="l" rtl="0">
              <a:spcBef>
                <a:spcPts val="0"/>
              </a:spcBef>
              <a:spcAft>
                <a:spcPts val="0"/>
              </a:spcAft>
              <a:buNone/>
            </a:pPr>
            <a:r>
              <a:rPr lang="nl-NL" sz="2400" b="1">
                <a:solidFill>
                  <a:schemeClr val="dk1"/>
                </a:solidFill>
                <a:latin typeface="Calibri"/>
                <a:ea typeface="Calibri"/>
                <a:cs typeface="Calibri"/>
                <a:sym typeface="Calibri"/>
              </a:rPr>
              <a:t>Niet zomaar oplosbaar</a:t>
            </a:r>
            <a:endParaRPr/>
          </a:p>
        </p:txBody>
      </p:sp>
      <p:pic>
        <p:nvPicPr>
          <p:cNvPr id="259" name="Google Shape;259;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985250" y="2963915"/>
            <a:ext cx="498718" cy="383073"/>
          </a:xfrm>
          <a:prstGeom prst="rect">
            <a:avLst/>
          </a:prstGeom>
          <a:noFill/>
          <a:ln>
            <a:noFill/>
          </a:ln>
        </p:spPr>
      </p:pic>
      <p:pic>
        <p:nvPicPr>
          <p:cNvPr id="260" name="Google Shape;260;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994805" y="3433935"/>
            <a:ext cx="498718" cy="383073"/>
          </a:xfrm>
          <a:prstGeom prst="rect">
            <a:avLst/>
          </a:prstGeom>
          <a:noFill/>
          <a:ln>
            <a:noFill/>
          </a:ln>
        </p:spPr>
      </p:pic>
      <p:pic>
        <p:nvPicPr>
          <p:cNvPr id="261" name="Google Shape;261;p2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997276" y="3828551"/>
            <a:ext cx="498718" cy="383073"/>
          </a:xfrm>
          <a:prstGeom prst="rect">
            <a:avLst/>
          </a:prstGeom>
          <a:noFill/>
          <a:ln>
            <a:noFill/>
          </a:ln>
        </p:spPr>
      </p:pic>
      <p:pic>
        <p:nvPicPr>
          <p:cNvPr id="262" name="Google Shape;262;p25"/>
          <p:cNvPicPr preferRelativeResize="0"/>
          <p:nvPr/>
        </p:nvPicPr>
        <p:blipFill rotWithShape="1">
          <a:blip r:embed="rId4">
            <a:alphaModFix/>
          </a:blip>
          <a:srcRect/>
          <a:stretch/>
        </p:blipFill>
        <p:spPr>
          <a:xfrm>
            <a:off x="446772" y="2443877"/>
            <a:ext cx="3603244" cy="2491051"/>
          </a:xfrm>
          <a:prstGeom prst="rect">
            <a:avLst/>
          </a:prstGeom>
          <a:noFill/>
          <a:ln>
            <a:noFill/>
          </a:ln>
        </p:spPr>
      </p:pic>
      <p:pic>
        <p:nvPicPr>
          <p:cNvPr id="2" name="Afbeelding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16368" y="1047870"/>
            <a:ext cx="2406650" cy="1539800"/>
          </a:xfrm>
          <a:prstGeom prst="rect">
            <a:avLst/>
          </a:prstGeom>
        </p:spPr>
      </p:pic>
      <p:pic>
        <p:nvPicPr>
          <p:cNvPr id="12" name="Google Shape;218;p22"/>
          <p:cNvPicPr preferRelativeResize="0">
            <a:picLocks noChangeAspect="1"/>
          </p:cNvPicPr>
          <p:nvPr/>
        </p:nvPicPr>
        <p:blipFill rotWithShape="1">
          <a:blip r:embed="rId6" cstate="screen">
            <a:alphaModFix/>
            <a:extLst>
              <a:ext uri="{28A0092B-C50C-407E-A947-70E740481C1C}">
                <a14:useLocalDpi xmlns:a14="http://schemas.microsoft.com/office/drawing/2010/main"/>
              </a:ext>
            </a:extLst>
          </a:blip>
          <a:srcRect/>
          <a:stretch/>
        </p:blipFill>
        <p:spPr>
          <a:xfrm>
            <a:off x="1373529" y="1153821"/>
            <a:ext cx="2271844" cy="116055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8"/>
                                        </p:tgtEl>
                                        <p:attrNameLst>
                                          <p:attrName>style.visibility</p:attrName>
                                        </p:attrNameLst>
                                      </p:cBhvr>
                                      <p:to>
                                        <p:strVal val="visible"/>
                                      </p:to>
                                    </p:set>
                                    <p:animEffect transition="in" filter="fade">
                                      <p:cBhvr>
                                        <p:cTn id="7" dur="1000"/>
                                        <p:tgtEl>
                                          <p:spTgt spid="258"/>
                                        </p:tgtEl>
                                      </p:cBhvr>
                                    </p:animEffect>
                                  </p:childTnLst>
                                </p:cTn>
                              </p:par>
                              <p:par>
                                <p:cTn id="8" presetID="10" presetClass="entr" presetSubtype="0" fill="hold" nodeType="withEffect">
                                  <p:stCondLst>
                                    <p:cond delay="0"/>
                                  </p:stCondLst>
                                  <p:childTnLst>
                                    <p:set>
                                      <p:cBhvr>
                                        <p:cTn id="9" dur="1" fill="hold">
                                          <p:stCondLst>
                                            <p:cond delay="0"/>
                                          </p:stCondLst>
                                        </p:cTn>
                                        <p:tgtEl>
                                          <p:spTgt spid="259"/>
                                        </p:tgtEl>
                                        <p:attrNameLst>
                                          <p:attrName>style.visibility</p:attrName>
                                        </p:attrNameLst>
                                      </p:cBhvr>
                                      <p:to>
                                        <p:strVal val="visible"/>
                                      </p:to>
                                    </p:set>
                                    <p:animEffect transition="in" filter="fade">
                                      <p:cBhvr>
                                        <p:cTn id="10" dur="1000"/>
                                        <p:tgtEl>
                                          <p:spTgt spid="259"/>
                                        </p:tgtEl>
                                      </p:cBhvr>
                                    </p:animEffect>
                                  </p:childTnLst>
                                </p:cTn>
                              </p:par>
                              <p:par>
                                <p:cTn id="11" presetID="10" presetClass="entr" presetSubtype="0" fill="hold" nodeType="withEffect">
                                  <p:stCondLst>
                                    <p:cond delay="0"/>
                                  </p:stCondLst>
                                  <p:childTnLst>
                                    <p:set>
                                      <p:cBhvr>
                                        <p:cTn id="12" dur="1" fill="hold">
                                          <p:stCondLst>
                                            <p:cond delay="0"/>
                                          </p:stCondLst>
                                        </p:cTn>
                                        <p:tgtEl>
                                          <p:spTgt spid="260"/>
                                        </p:tgtEl>
                                        <p:attrNameLst>
                                          <p:attrName>style.visibility</p:attrName>
                                        </p:attrNameLst>
                                      </p:cBhvr>
                                      <p:to>
                                        <p:strVal val="visible"/>
                                      </p:to>
                                    </p:set>
                                    <p:animEffect transition="in" filter="fade">
                                      <p:cBhvr>
                                        <p:cTn id="13" dur="1000"/>
                                        <p:tgtEl>
                                          <p:spTgt spid="260"/>
                                        </p:tgtEl>
                                      </p:cBhvr>
                                    </p:animEffect>
                                  </p:childTnLst>
                                </p:cTn>
                              </p:par>
                              <p:par>
                                <p:cTn id="14" presetID="10" presetClass="entr" presetSubtype="0" fill="hold" nodeType="withEffect">
                                  <p:stCondLst>
                                    <p:cond delay="0"/>
                                  </p:stCondLst>
                                  <p:childTnLst>
                                    <p:set>
                                      <p:cBhvr>
                                        <p:cTn id="15" dur="1" fill="hold">
                                          <p:stCondLst>
                                            <p:cond delay="0"/>
                                          </p:stCondLst>
                                        </p:cTn>
                                        <p:tgtEl>
                                          <p:spTgt spid="261"/>
                                        </p:tgtEl>
                                        <p:attrNameLst>
                                          <p:attrName>style.visibility</p:attrName>
                                        </p:attrNameLst>
                                      </p:cBhvr>
                                      <p:to>
                                        <p:strVal val="visible"/>
                                      </p:to>
                                    </p:set>
                                    <p:animEffect transition="in" filter="fade">
                                      <p:cBhvr>
                                        <p:cTn id="16" dur="10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2">
            <a:hlinkClick r:id="rId3"/>
            <a:extLst>
              <a:ext uri="{FF2B5EF4-FFF2-40B4-BE49-F238E27FC236}">
                <a16:creationId xmlns:a16="http://schemas.microsoft.com/office/drawing/2014/main" id="{C7D25955-9B6D-659F-D48B-A126CC770A63}"/>
              </a:ext>
            </a:extLst>
          </p:cNvPr>
          <p:cNvPicPr>
            <a:picLocks noChangeAspect="1"/>
          </p:cNvPicPr>
          <p:nvPr/>
        </p:nvPicPr>
        <p:blipFill>
          <a:blip r:embed="rId4"/>
          <a:stretch>
            <a:fillRect/>
          </a:stretch>
        </p:blipFill>
        <p:spPr>
          <a:xfrm>
            <a:off x="23132" y="774511"/>
            <a:ext cx="9097735" cy="3601280"/>
          </a:xfrm>
          <a:prstGeom prst="rect">
            <a:avLst/>
          </a:prstGeom>
        </p:spPr>
      </p:pic>
    </p:spTree>
    <p:extLst>
      <p:ext uri="{BB962C8B-B14F-4D97-AF65-F5344CB8AC3E}">
        <p14:creationId xmlns:p14="http://schemas.microsoft.com/office/powerpoint/2010/main" val="543004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5" name="Google Shape;125;p17"/>
          <p:cNvSpPr txBox="1">
            <a:spLocks noGrp="1"/>
          </p:cNvSpPr>
          <p:nvPr>
            <p:ph type="body" idx="1"/>
          </p:nvPr>
        </p:nvSpPr>
        <p:spPr>
          <a:xfrm>
            <a:off x="628650" y="1959263"/>
            <a:ext cx="7886700" cy="2673460"/>
          </a:xfrm>
          <a:prstGeom prst="rect">
            <a:avLst/>
          </a:prstGeom>
          <a:noFill/>
          <a:ln>
            <a:noFill/>
          </a:ln>
        </p:spPr>
        <p:txBody>
          <a:bodyPr spcFirstLastPara="1" wrap="square" lIns="68550" tIns="34275" rIns="68550" bIns="342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nl-BE" sz="3200" b="0" i="0" u="none" strike="noStrike" cap="none" dirty="0">
                <a:latin typeface="Arial"/>
                <a:ea typeface="Arial"/>
                <a:cs typeface="Arial"/>
                <a:sym typeface="Arial"/>
              </a:rPr>
              <a:t>A. Juist</a:t>
            </a:r>
          </a:p>
          <a:p>
            <a:pPr marL="0" marR="0" lvl="0" indent="0" algn="l" rtl="0">
              <a:lnSpc>
                <a:spcPct val="90000"/>
              </a:lnSpc>
              <a:spcBef>
                <a:spcPts val="0"/>
              </a:spcBef>
              <a:spcAft>
                <a:spcPts val="0"/>
              </a:spcAft>
              <a:buClr>
                <a:schemeClr val="dk1"/>
              </a:buClr>
              <a:buSzPts val="2800"/>
              <a:buFont typeface="Arial"/>
              <a:buNone/>
            </a:pPr>
            <a:r>
              <a:rPr lang="nl-BE" sz="3200" dirty="0">
                <a:latin typeface="Arial"/>
                <a:ea typeface="Arial"/>
                <a:cs typeface="Arial"/>
                <a:sym typeface="Arial"/>
              </a:rPr>
              <a:t>B. Fout</a:t>
            </a:r>
          </a:p>
          <a:p>
            <a:pPr marL="0" marR="0" lvl="0" indent="0" algn="l" rtl="0">
              <a:lnSpc>
                <a:spcPct val="90000"/>
              </a:lnSpc>
              <a:spcBef>
                <a:spcPts val="750"/>
              </a:spcBef>
              <a:spcAft>
                <a:spcPts val="0"/>
              </a:spcAft>
              <a:buClr>
                <a:schemeClr val="dk1"/>
              </a:buClr>
              <a:buSzPts val="2800"/>
              <a:buFont typeface="Arial"/>
              <a:buNone/>
            </a:pPr>
            <a:endParaRPr lang="nl-BE" b="0" i="0" u="none" strike="noStrike" cap="none">
              <a:ea typeface="Arial"/>
            </a:endParaRPr>
          </a:p>
          <a:p>
            <a:pPr marL="0" marR="0" lvl="0" indent="0" algn="l" rtl="0">
              <a:lnSpc>
                <a:spcPct val="90000"/>
              </a:lnSpc>
              <a:spcBef>
                <a:spcPts val="750"/>
              </a:spcBef>
              <a:spcAft>
                <a:spcPts val="0"/>
              </a:spcAft>
              <a:buClr>
                <a:schemeClr val="dk1"/>
              </a:buClr>
              <a:buSzPts val="2800"/>
              <a:buFont typeface="Arial"/>
              <a:buNone/>
            </a:pPr>
            <a:endParaRPr sz="2100" b="0" i="0" u="none" strike="noStrike" cap="none">
              <a:solidFill>
                <a:schemeClr val="dk1"/>
              </a:solidFill>
              <a:latin typeface="Arial"/>
              <a:cs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a:solidFill>
                <a:schemeClr val="dk1"/>
              </a:solidFill>
              <a:latin typeface="Arial"/>
              <a:ea typeface="Arial"/>
              <a:cs typeface="Arial"/>
            </a:endParaRPr>
          </a:p>
          <a:p>
            <a:pPr marL="685800" lvl="2" indent="0">
              <a:lnSpc>
                <a:spcPct val="90000"/>
              </a:lnSpc>
              <a:spcBef>
                <a:spcPts val="375"/>
              </a:spcBef>
              <a:buSzPts val="2000"/>
              <a:buNone/>
            </a:pP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1" u="none" strike="noStrike" cap="none">
              <a:solidFill>
                <a:schemeClr val="dk1"/>
              </a:solidFill>
              <a:latin typeface="Arial"/>
              <a:ea typeface="Arial"/>
              <a:cs typeface="Arial"/>
              <a:sym typeface="Arial"/>
            </a:endParaRPr>
          </a:p>
          <a:p>
            <a:pPr marL="171450" marR="0" lvl="0" indent="-38100" algn="l" rtl="0">
              <a:lnSpc>
                <a:spcPct val="90000"/>
              </a:lnSpc>
              <a:spcBef>
                <a:spcPts val="750"/>
              </a:spcBef>
              <a:spcAft>
                <a:spcPts val="0"/>
              </a:spcAft>
              <a:buClr>
                <a:schemeClr val="dk1"/>
              </a:buClr>
              <a:buSzPts val="2800"/>
              <a:buFont typeface="Arial"/>
              <a:buNone/>
            </a:pPr>
            <a:endParaRPr sz="2100" b="0" i="0" u="none" strike="noStrike" cap="none">
              <a:solidFill>
                <a:schemeClr val="dk1"/>
              </a:solidFill>
              <a:latin typeface="Arial"/>
              <a:ea typeface="Arial"/>
              <a:cs typeface="Arial"/>
              <a:sym typeface="Arial"/>
            </a:endParaRPr>
          </a:p>
        </p:txBody>
      </p:sp>
      <p:sp>
        <p:nvSpPr>
          <p:cNvPr id="126" name="Google Shape;126;p17"/>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a:solidFill>
                  <a:schemeClr val="lt1"/>
                </a:solidFill>
                <a:latin typeface="Comic Sans MS" panose="030F0702030302020204" pitchFamily="66" charset="0"/>
                <a:ea typeface="Calibri"/>
                <a:cs typeface="Calibri"/>
                <a:sym typeface="Calibri"/>
              </a:rPr>
              <a:t>QUIZ – Wat denk jij?</a:t>
            </a:r>
            <a:endParaRPr sz="1800">
              <a:solidFill>
                <a:schemeClr val="lt1"/>
              </a:solidFill>
              <a:latin typeface="Comic Sans MS" panose="030F0702030302020204" pitchFamily="66" charset="0"/>
              <a:ea typeface="Calibri"/>
              <a:cs typeface="Calibri"/>
              <a:sym typeface="Calibri"/>
            </a:endParaRPr>
          </a:p>
        </p:txBody>
      </p:sp>
      <p:sp>
        <p:nvSpPr>
          <p:cNvPr id="6" name="Tekstvak 5">
            <a:extLst>
              <a:ext uri="{FF2B5EF4-FFF2-40B4-BE49-F238E27FC236}">
                <a16:creationId xmlns:a16="http://schemas.microsoft.com/office/drawing/2014/main" id="{3262800E-AB62-E871-F139-E8332EB1C9F7}"/>
              </a:ext>
            </a:extLst>
          </p:cNvPr>
          <p:cNvSpPr txBox="1"/>
          <p:nvPr/>
        </p:nvSpPr>
        <p:spPr>
          <a:xfrm>
            <a:off x="588645" y="654692"/>
            <a:ext cx="7966710" cy="1154162"/>
          </a:xfrm>
          <a:prstGeom prst="rect">
            <a:avLst/>
          </a:prstGeom>
          <a:noFill/>
        </p:spPr>
        <p:txBody>
          <a:bodyPr wrap="square" lIns="91440" tIns="45720" rIns="91440" bIns="45720" rtlCol="0" anchor="t">
            <a:spAutoFit/>
          </a:bodyPr>
          <a:lstStyle/>
          <a:p>
            <a:r>
              <a:rPr lang="nl-BE" sz="3300" b="1" dirty="0">
                <a:latin typeface="Calibri"/>
                <a:cs typeface="Calibri"/>
              </a:rPr>
              <a:t>Europa zal tegen 2050 overspoeld worden door (klimaat)vluchtelingen. </a:t>
            </a:r>
            <a:r>
              <a:rPr lang="nl-NL" sz="3600" b="1" i="0" u="none" strike="noStrike" cap="none" dirty="0">
                <a:solidFill>
                  <a:srgbClr val="7F7F7F"/>
                </a:solidFill>
                <a:latin typeface="Calibri"/>
                <a:ea typeface="Calibri"/>
                <a:cs typeface="Calibri"/>
                <a:sym typeface="Calibri"/>
              </a:rPr>
              <a:t>(1’)</a:t>
            </a:r>
            <a:endParaRPr lang="nl-BE" sz="33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61320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iterate type="lt">
                                    <p:tmPct val="0"/>
                                  </p:iterate>
                                  <p:childTnLst>
                                    <p:animClr clrSpc="rgb" dir="cw">
                                      <p:cBhvr override="childStyle">
                                        <p:cTn id="6" dur="2000" fill="hold"/>
                                        <p:tgtEl>
                                          <p:spTgt spid="125">
                                            <p:txEl>
                                              <p:pRg st="1" end="1"/>
                                            </p:txEl>
                                          </p:spTgt>
                                        </p:tgtEl>
                                        <p:attrNameLst>
                                          <p:attrName>style.color</p:attrName>
                                        </p:attrNameLst>
                                      </p:cBhvr>
                                      <p:to>
                                        <a:srgbClr val="8DAF22"/>
                                      </p:to>
                                    </p:animClr>
                                  </p:childTnLst>
                                </p:cTn>
                              </p:par>
                            </p:childTnLst>
                          </p:cTn>
                        </p:par>
                      </p:childTnLst>
                    </p:cTn>
                  </p:par>
                  <p:par>
                    <p:cTn id="7" fill="hold">
                      <p:stCondLst>
                        <p:cond delay="indefinite"/>
                      </p:stCondLst>
                      <p:childTnLst>
                        <p:par>
                          <p:cTn id="8" fill="hold">
                            <p:stCondLst>
                              <p:cond delay="0"/>
                            </p:stCondLst>
                            <p:childTnLst>
                              <p:par>
                                <p:cTn id="9" presetID="15" presetClass="emph" presetSubtype="0" nodeType="clickEffect">
                                  <p:stCondLst>
                                    <p:cond delay="0"/>
                                  </p:stCondLst>
                                  <p:iterate type="lt">
                                    <p:tmAbs val="25"/>
                                  </p:iterate>
                                  <p:childTnLst>
                                    <p:set>
                                      <p:cBhvr override="childStyle">
                                        <p:cTn id="10" dur="indefinite"/>
                                        <p:tgtEl>
                                          <p:spTgt spid="125">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71CBB9-76D4-3643-9CB0-DA07FE49D9AD}"/>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23CD268D-7310-0F4C-853D-D0F9EC280CBC}"/>
              </a:ext>
            </a:extLst>
          </p:cNvPr>
          <p:cNvSpPr>
            <a:spLocks noGrp="1"/>
          </p:cNvSpPr>
          <p:nvPr>
            <p:ph idx="1"/>
          </p:nvPr>
        </p:nvSpPr>
        <p:spPr/>
        <p:txBody>
          <a:bodyPr/>
          <a:lstStyle/>
          <a:p>
            <a:endParaRPr lang="nl-BE"/>
          </a:p>
        </p:txBody>
      </p:sp>
      <p:pic>
        <p:nvPicPr>
          <p:cNvPr id="4" name="Afbeelding 3">
            <a:extLst>
              <a:ext uri="{FF2B5EF4-FFF2-40B4-BE49-F238E27FC236}">
                <a16:creationId xmlns:a16="http://schemas.microsoft.com/office/drawing/2014/main" id="{FE8B997C-757F-9A40-BC19-9FAE878CD973}"/>
              </a:ext>
            </a:extLst>
          </p:cNvPr>
          <p:cNvPicPr>
            <a:picLocks noChangeAspect="1"/>
          </p:cNvPicPr>
          <p:nvPr/>
        </p:nvPicPr>
        <p:blipFill>
          <a:blip r:embed="rId2"/>
          <a:stretch>
            <a:fillRect/>
          </a:stretch>
        </p:blipFill>
        <p:spPr>
          <a:xfrm>
            <a:off x="-87775" y="160735"/>
            <a:ext cx="9696119" cy="4810125"/>
          </a:xfrm>
          <a:prstGeom prst="rect">
            <a:avLst/>
          </a:prstGeom>
        </p:spPr>
      </p:pic>
    </p:spTree>
    <p:extLst>
      <p:ext uri="{BB962C8B-B14F-4D97-AF65-F5344CB8AC3E}">
        <p14:creationId xmlns:p14="http://schemas.microsoft.com/office/powerpoint/2010/main" val="4016284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5" name="Google Shape;125;p17"/>
          <p:cNvSpPr txBox="1">
            <a:spLocks noGrp="1"/>
          </p:cNvSpPr>
          <p:nvPr>
            <p:ph type="body" idx="1"/>
          </p:nvPr>
        </p:nvSpPr>
        <p:spPr>
          <a:xfrm>
            <a:off x="665516" y="2935653"/>
            <a:ext cx="7886700" cy="1638929"/>
          </a:xfrm>
          <a:prstGeom prst="rect">
            <a:avLst/>
          </a:prstGeom>
          <a:noFill/>
          <a:ln>
            <a:noFill/>
          </a:ln>
        </p:spPr>
        <p:txBody>
          <a:bodyPr spcFirstLastPara="1" wrap="square" lIns="68550" tIns="34275" rIns="68550" bIns="342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nl-BE" sz="3200" b="0" i="0" u="none" strike="noStrike" cap="none" dirty="0">
                <a:latin typeface="Arial"/>
                <a:ea typeface="Arial"/>
                <a:cs typeface="Arial"/>
                <a:sym typeface="Arial"/>
              </a:rPr>
              <a:t>A. Juist</a:t>
            </a:r>
          </a:p>
          <a:p>
            <a:pPr marL="0" marR="0" lvl="0" indent="0" algn="l" rtl="0">
              <a:lnSpc>
                <a:spcPct val="90000"/>
              </a:lnSpc>
              <a:spcBef>
                <a:spcPts val="0"/>
              </a:spcBef>
              <a:spcAft>
                <a:spcPts val="0"/>
              </a:spcAft>
              <a:buClr>
                <a:schemeClr val="dk1"/>
              </a:buClr>
              <a:buSzPts val="2800"/>
              <a:buFont typeface="Arial"/>
              <a:buNone/>
            </a:pPr>
            <a:r>
              <a:rPr lang="nl-BE" sz="3200" dirty="0">
                <a:latin typeface="Arial"/>
                <a:ea typeface="Arial"/>
                <a:cs typeface="Arial"/>
                <a:sym typeface="Arial"/>
              </a:rPr>
              <a:t>B. Fout</a:t>
            </a:r>
            <a:endParaRPr lang="nl-BE" sz="3200" dirty="0">
              <a:latin typeface="Arial"/>
              <a:ea typeface="Arial"/>
              <a:cs typeface="Arial"/>
            </a:endParaRPr>
          </a:p>
          <a:p>
            <a:pPr marL="0" marR="0" lvl="0" indent="0" algn="l" rtl="0">
              <a:lnSpc>
                <a:spcPct val="90000"/>
              </a:lnSpc>
              <a:spcBef>
                <a:spcPts val="750"/>
              </a:spcBef>
              <a:spcAft>
                <a:spcPts val="0"/>
              </a:spcAft>
              <a:buClr>
                <a:schemeClr val="dk1"/>
              </a:buClr>
              <a:buSzPts val="2800"/>
              <a:buFont typeface="Arial"/>
              <a:buNone/>
            </a:pPr>
            <a:endParaRPr lang="nl-BE" sz="2100" b="0" i="0" u="none" strike="noStrike" cap="none" dirty="0">
              <a:latin typeface="Arial"/>
              <a:ea typeface="Arial"/>
              <a:cs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dirty="0">
              <a:solidFill>
                <a:schemeClr val="dk1"/>
              </a:solidFill>
              <a:latin typeface="Arial"/>
              <a:cs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dirty="0">
              <a:solidFill>
                <a:schemeClr val="dk1"/>
              </a:solidFill>
              <a:latin typeface="Arial"/>
              <a:ea typeface="Arial"/>
              <a:cs typeface="Arial"/>
            </a:endParaRPr>
          </a:p>
          <a:p>
            <a:pPr marL="685800" lvl="2" indent="0">
              <a:lnSpc>
                <a:spcPct val="90000"/>
              </a:lnSpc>
              <a:spcBef>
                <a:spcPts val="375"/>
              </a:spcBef>
              <a:buSzPts val="2000"/>
              <a:buNone/>
            </a:pPr>
            <a:endParaRPr sz="1500" b="0" i="0" u="none" strike="noStrike" cap="none" dirty="0">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1" u="none" strike="noStrike" cap="none" dirty="0">
              <a:solidFill>
                <a:schemeClr val="dk1"/>
              </a:solidFill>
              <a:latin typeface="Arial"/>
              <a:ea typeface="Arial"/>
              <a:cs typeface="Arial"/>
            </a:endParaRPr>
          </a:p>
          <a:p>
            <a:pPr marL="171450" marR="0" indent="-38100" algn="l" rtl="0">
              <a:lnSpc>
                <a:spcPct val="90000"/>
              </a:lnSpc>
              <a:spcBef>
                <a:spcPts val="750"/>
              </a:spcBef>
              <a:spcAft>
                <a:spcPts val="0"/>
              </a:spcAft>
              <a:buClr>
                <a:schemeClr val="dk1"/>
              </a:buClr>
              <a:buSzPts val="2800"/>
              <a:buFont typeface="Arial"/>
              <a:buNone/>
            </a:pPr>
            <a:endParaRPr sz="2100" b="0" u="none" strike="noStrike" cap="none" dirty="0">
              <a:solidFill>
                <a:schemeClr val="dk1"/>
              </a:solidFill>
              <a:latin typeface="Arial"/>
              <a:ea typeface="Arial"/>
              <a:cs typeface="Arial"/>
            </a:endParaRPr>
          </a:p>
        </p:txBody>
      </p:sp>
      <p:sp>
        <p:nvSpPr>
          <p:cNvPr id="126" name="Google Shape;126;p17"/>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a:solidFill>
                  <a:schemeClr val="lt1"/>
                </a:solidFill>
                <a:latin typeface="Comic Sans MS" panose="030F0702030302020204" pitchFamily="66" charset="0"/>
                <a:ea typeface="Calibri"/>
                <a:cs typeface="Calibri"/>
                <a:sym typeface="Calibri"/>
              </a:rPr>
              <a:t>QUIZ – Wat denk jij?</a:t>
            </a:r>
            <a:endParaRPr sz="1800">
              <a:solidFill>
                <a:schemeClr val="lt1"/>
              </a:solidFill>
              <a:latin typeface="Comic Sans MS" panose="030F0702030302020204" pitchFamily="66" charset="0"/>
              <a:ea typeface="Calibri"/>
              <a:cs typeface="Calibri"/>
              <a:sym typeface="Calibri"/>
            </a:endParaRPr>
          </a:p>
        </p:txBody>
      </p:sp>
      <p:sp>
        <p:nvSpPr>
          <p:cNvPr id="6" name="Tekstvak 5">
            <a:extLst>
              <a:ext uri="{FF2B5EF4-FFF2-40B4-BE49-F238E27FC236}">
                <a16:creationId xmlns:a16="http://schemas.microsoft.com/office/drawing/2014/main" id="{3262800E-AB62-E871-F139-E8332EB1C9F7}"/>
              </a:ext>
            </a:extLst>
          </p:cNvPr>
          <p:cNvSpPr txBox="1"/>
          <p:nvPr/>
        </p:nvSpPr>
        <p:spPr>
          <a:xfrm>
            <a:off x="448466" y="708607"/>
            <a:ext cx="7966710" cy="1831271"/>
          </a:xfrm>
          <a:prstGeom prst="rect">
            <a:avLst/>
          </a:prstGeom>
          <a:noFill/>
        </p:spPr>
        <p:txBody>
          <a:bodyPr wrap="square" lIns="91440" tIns="45720" rIns="91440" bIns="45720" rtlCol="0" anchor="t">
            <a:spAutoFit/>
          </a:bodyPr>
          <a:lstStyle/>
          <a:p>
            <a:r>
              <a:rPr lang="nl-NL" sz="3300" b="1" dirty="0">
                <a:latin typeface="Calibri"/>
                <a:cs typeface="Calibri"/>
              </a:rPr>
              <a:t>Klimaatverandering</a:t>
            </a:r>
            <a:r>
              <a:rPr lang="nl-NL" sz="4400" dirty="0">
                <a:solidFill>
                  <a:srgbClr val="2B2B2B"/>
                </a:solidFill>
                <a:latin typeface="IsidoraSans-SemiBold"/>
                <a:cs typeface="Calibri"/>
              </a:rPr>
              <a:t> </a:t>
            </a:r>
            <a:r>
              <a:rPr lang="nl-NL" sz="3300" b="1" dirty="0">
                <a:latin typeface="Calibri"/>
                <a:cs typeface="Calibri"/>
              </a:rPr>
              <a:t>leidt tot steeds meer natuurrampen, en deze rampen vormen de hoofdoorzaak van klimaatmigratie </a:t>
            </a:r>
            <a:r>
              <a:rPr lang="nl-NL" sz="3600" b="1" dirty="0">
                <a:solidFill>
                  <a:srgbClr val="7F7F7F"/>
                </a:solidFill>
                <a:latin typeface="Calibri"/>
                <a:cs typeface="Calibri"/>
              </a:rPr>
              <a:t>(</a:t>
            </a:r>
            <a:r>
              <a:rPr lang="nl-NL" sz="3600" b="1" i="0" u="none" strike="noStrike" cap="none" dirty="0">
                <a:solidFill>
                  <a:srgbClr val="7F7F7F"/>
                </a:solidFill>
                <a:latin typeface="Calibri"/>
                <a:ea typeface="Calibri"/>
                <a:cs typeface="Calibri"/>
                <a:sym typeface="Calibri"/>
              </a:rPr>
              <a:t>1’)</a:t>
            </a:r>
            <a:endParaRPr lang="nl-BE" sz="33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0945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125">
                                            <p:txEl>
                                              <p:pRg st="0" end="0"/>
                                            </p:txEl>
                                          </p:spTgt>
                                        </p:tgtEl>
                                        <p:attrNameLst>
                                          <p:attrName>style.color</p:attrName>
                                        </p:attrNameLst>
                                      </p:cBhvr>
                                      <p:to>
                                        <a:srgbClr val="3BD34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5" name="Google Shape;125;p17"/>
          <p:cNvSpPr txBox="1">
            <a:spLocks noGrp="1"/>
          </p:cNvSpPr>
          <p:nvPr>
            <p:ph type="body" idx="1"/>
          </p:nvPr>
        </p:nvSpPr>
        <p:spPr>
          <a:xfrm>
            <a:off x="423773" y="2573895"/>
            <a:ext cx="7886700" cy="2673460"/>
          </a:xfrm>
          <a:prstGeom prst="rect">
            <a:avLst/>
          </a:prstGeom>
          <a:noFill/>
          <a:ln>
            <a:noFill/>
          </a:ln>
        </p:spPr>
        <p:txBody>
          <a:bodyPr spcFirstLastPara="1" wrap="square" lIns="68550" tIns="34275" rIns="68550" bIns="342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nl-BE" sz="3200" b="0" i="0" u="none" strike="noStrike" cap="none" dirty="0">
                <a:latin typeface="Arial"/>
                <a:ea typeface="Arial"/>
                <a:cs typeface="Arial"/>
                <a:sym typeface="Arial"/>
              </a:rPr>
              <a:t>A. Juist</a:t>
            </a:r>
          </a:p>
          <a:p>
            <a:pPr marL="0" marR="0" lvl="0" indent="0" algn="l" rtl="0">
              <a:lnSpc>
                <a:spcPct val="90000"/>
              </a:lnSpc>
              <a:spcBef>
                <a:spcPts val="0"/>
              </a:spcBef>
              <a:spcAft>
                <a:spcPts val="0"/>
              </a:spcAft>
              <a:buClr>
                <a:schemeClr val="dk1"/>
              </a:buClr>
              <a:buSzPts val="2800"/>
              <a:buFont typeface="Arial"/>
              <a:buNone/>
            </a:pPr>
            <a:r>
              <a:rPr lang="nl-BE" sz="3200" dirty="0">
                <a:latin typeface="Arial"/>
                <a:ea typeface="Arial"/>
                <a:cs typeface="Arial"/>
                <a:sym typeface="Arial"/>
              </a:rPr>
              <a:t>B. Fout</a:t>
            </a:r>
          </a:p>
          <a:p>
            <a:pPr marL="0" marR="0" lvl="0" indent="0" algn="l" rtl="0">
              <a:lnSpc>
                <a:spcPct val="90000"/>
              </a:lnSpc>
              <a:spcBef>
                <a:spcPts val="750"/>
              </a:spcBef>
              <a:spcAft>
                <a:spcPts val="0"/>
              </a:spcAft>
              <a:buClr>
                <a:schemeClr val="dk1"/>
              </a:buClr>
              <a:buSzPts val="2800"/>
              <a:buFont typeface="Arial"/>
              <a:buNone/>
            </a:pPr>
            <a:endParaRPr lang="nl-BE" b="0" i="0" u="none" strike="noStrike" cap="none" dirty="0">
              <a:ea typeface="Arial"/>
            </a:endParaRPr>
          </a:p>
          <a:p>
            <a:pPr marL="0" marR="0" lvl="0" indent="0" algn="l" rtl="0">
              <a:lnSpc>
                <a:spcPct val="90000"/>
              </a:lnSpc>
              <a:spcBef>
                <a:spcPts val="750"/>
              </a:spcBef>
              <a:spcAft>
                <a:spcPts val="0"/>
              </a:spcAft>
              <a:buClr>
                <a:schemeClr val="dk1"/>
              </a:buClr>
              <a:buSzPts val="2800"/>
              <a:buFont typeface="Arial"/>
              <a:buNone/>
            </a:pPr>
            <a:endParaRPr sz="2100" b="0" i="0" u="none" strike="noStrike" cap="none" dirty="0">
              <a:solidFill>
                <a:schemeClr val="dk1"/>
              </a:solidFill>
              <a:latin typeface="Arial"/>
              <a:cs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dirty="0">
              <a:solidFill>
                <a:schemeClr val="dk1"/>
              </a:solidFill>
              <a:latin typeface="Arial"/>
              <a:ea typeface="Arial"/>
              <a:cs typeface="Arial"/>
            </a:endParaRPr>
          </a:p>
          <a:p>
            <a:pPr marL="685800" lvl="2" indent="0">
              <a:lnSpc>
                <a:spcPct val="90000"/>
              </a:lnSpc>
              <a:spcBef>
                <a:spcPts val="375"/>
              </a:spcBef>
              <a:buSzPts val="2000"/>
              <a:buNone/>
            </a:pPr>
            <a:endParaRPr sz="1500" b="0" i="0" u="none" strike="noStrike" cap="none" dirty="0">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dirty="0">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1" u="none" strike="noStrike" cap="none" dirty="0">
              <a:solidFill>
                <a:schemeClr val="dk1"/>
              </a:solidFill>
              <a:latin typeface="Arial"/>
              <a:ea typeface="Arial"/>
              <a:cs typeface="Arial"/>
              <a:sym typeface="Arial"/>
            </a:endParaRPr>
          </a:p>
          <a:p>
            <a:pPr marL="171450" marR="0" lvl="0" indent="-38100" algn="l" rtl="0">
              <a:lnSpc>
                <a:spcPct val="90000"/>
              </a:lnSpc>
              <a:spcBef>
                <a:spcPts val="750"/>
              </a:spcBef>
              <a:spcAft>
                <a:spcPts val="0"/>
              </a:spcAft>
              <a:buClr>
                <a:schemeClr val="dk1"/>
              </a:buClr>
              <a:buSzPts val="2800"/>
              <a:buFont typeface="Arial"/>
              <a:buNone/>
            </a:pPr>
            <a:endParaRPr sz="2100" b="0" i="0" u="none" strike="noStrike" cap="none" dirty="0">
              <a:solidFill>
                <a:schemeClr val="dk1"/>
              </a:solidFill>
              <a:latin typeface="Arial"/>
              <a:ea typeface="Arial"/>
              <a:cs typeface="Arial"/>
              <a:sym typeface="Arial"/>
            </a:endParaRPr>
          </a:p>
        </p:txBody>
      </p:sp>
      <p:sp>
        <p:nvSpPr>
          <p:cNvPr id="126" name="Google Shape;126;p17"/>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a:solidFill>
                  <a:schemeClr val="lt1"/>
                </a:solidFill>
                <a:latin typeface="Comic Sans MS" panose="030F0702030302020204" pitchFamily="66" charset="0"/>
                <a:ea typeface="Calibri"/>
                <a:cs typeface="Calibri"/>
                <a:sym typeface="Calibri"/>
              </a:rPr>
              <a:t>QUIZ – Wat denk jij?</a:t>
            </a:r>
            <a:endParaRPr sz="1800">
              <a:solidFill>
                <a:schemeClr val="lt1"/>
              </a:solidFill>
              <a:latin typeface="Comic Sans MS" panose="030F0702030302020204" pitchFamily="66" charset="0"/>
              <a:ea typeface="Calibri"/>
              <a:cs typeface="Calibri"/>
              <a:sym typeface="Calibri"/>
            </a:endParaRPr>
          </a:p>
        </p:txBody>
      </p:sp>
      <p:sp>
        <p:nvSpPr>
          <p:cNvPr id="6" name="Tekstvak 5">
            <a:extLst>
              <a:ext uri="{FF2B5EF4-FFF2-40B4-BE49-F238E27FC236}">
                <a16:creationId xmlns:a16="http://schemas.microsoft.com/office/drawing/2014/main" id="{3262800E-AB62-E871-F139-E8332EB1C9F7}"/>
              </a:ext>
            </a:extLst>
          </p:cNvPr>
          <p:cNvSpPr txBox="1"/>
          <p:nvPr/>
        </p:nvSpPr>
        <p:spPr>
          <a:xfrm>
            <a:off x="426899" y="708607"/>
            <a:ext cx="8613691" cy="1661993"/>
          </a:xfrm>
          <a:prstGeom prst="rect">
            <a:avLst/>
          </a:prstGeom>
          <a:noFill/>
        </p:spPr>
        <p:txBody>
          <a:bodyPr wrap="square" lIns="91440" tIns="45720" rIns="91440" bIns="45720" rtlCol="0" anchor="t">
            <a:spAutoFit/>
          </a:bodyPr>
          <a:lstStyle/>
          <a:p>
            <a:r>
              <a:rPr lang="nl-BE" sz="3300" b="1" dirty="0">
                <a:latin typeface="Calibri"/>
              </a:rPr>
              <a:t>Zij die ontheemd zijn door de klimaatverandering zijn de meest kwetsbare bevolkingsgroep</a:t>
            </a:r>
            <a:r>
              <a:rPr lang="nl-BE" sz="3300" b="1" dirty="0">
                <a:latin typeface="Calibri"/>
                <a:cs typeface="Calibri"/>
              </a:rPr>
              <a:t> </a:t>
            </a:r>
            <a:r>
              <a:rPr lang="nl-NL" sz="3600" b="1" i="0" u="none" strike="noStrike" cap="none" dirty="0">
                <a:solidFill>
                  <a:srgbClr val="7F7F7F"/>
                </a:solidFill>
                <a:latin typeface="Calibri"/>
                <a:ea typeface="Calibri"/>
                <a:cs typeface="Calibri"/>
                <a:sym typeface="Calibri"/>
              </a:rPr>
              <a:t>(1’)</a:t>
            </a:r>
            <a:endParaRPr lang="nl-BE" sz="3300" b="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497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iterate type="lt">
                                    <p:tmPct val="0"/>
                                  </p:iterate>
                                  <p:childTnLst>
                                    <p:animClr clrSpc="rgb" dir="cw">
                                      <p:cBhvr override="childStyle">
                                        <p:cTn id="6" dur="2000" fill="hold"/>
                                        <p:tgtEl>
                                          <p:spTgt spid="125">
                                            <p:txEl>
                                              <p:pRg st="1" end="1"/>
                                            </p:txEl>
                                          </p:spTgt>
                                        </p:tgtEl>
                                        <p:attrNameLst>
                                          <p:attrName>style.color</p:attrName>
                                        </p:attrNameLst>
                                      </p:cBhvr>
                                      <p:to>
                                        <a:srgbClr val="8DAF22"/>
                                      </p:to>
                                    </p:animClr>
                                  </p:childTnLst>
                                </p:cTn>
                              </p:par>
                            </p:childTnLst>
                          </p:cTn>
                        </p:par>
                      </p:childTnLst>
                    </p:cTn>
                  </p:par>
                  <p:par>
                    <p:cTn id="7" fill="hold">
                      <p:stCondLst>
                        <p:cond delay="indefinite"/>
                      </p:stCondLst>
                      <p:childTnLst>
                        <p:par>
                          <p:cTn id="8" fill="hold">
                            <p:stCondLst>
                              <p:cond delay="0"/>
                            </p:stCondLst>
                            <p:childTnLst>
                              <p:par>
                                <p:cTn id="9" presetID="15" presetClass="emph" presetSubtype="0" nodeType="clickEffect">
                                  <p:stCondLst>
                                    <p:cond delay="0"/>
                                  </p:stCondLst>
                                  <p:iterate type="lt">
                                    <p:tmAbs val="25"/>
                                  </p:iterate>
                                  <p:childTnLst>
                                    <p:set>
                                      <p:cBhvr override="childStyle">
                                        <p:cTn id="10" dur="indefinite"/>
                                        <p:tgtEl>
                                          <p:spTgt spid="125">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5" name="Google Shape;125;p17"/>
          <p:cNvSpPr txBox="1">
            <a:spLocks noGrp="1"/>
          </p:cNvSpPr>
          <p:nvPr>
            <p:ph type="body" idx="1"/>
          </p:nvPr>
        </p:nvSpPr>
        <p:spPr>
          <a:xfrm>
            <a:off x="628650" y="2316685"/>
            <a:ext cx="7886700" cy="2316038"/>
          </a:xfrm>
          <a:prstGeom prst="rect">
            <a:avLst/>
          </a:prstGeom>
          <a:noFill/>
          <a:ln>
            <a:noFill/>
          </a:ln>
        </p:spPr>
        <p:txBody>
          <a:bodyPr spcFirstLastPara="1" wrap="square" lIns="68550" tIns="34275" rIns="68550" bIns="34275" anchor="t" anchorCtr="0">
            <a:noAutofit/>
          </a:bodyPr>
          <a:lstStyle/>
          <a:p>
            <a:pPr marL="0" marR="0" lvl="0" indent="0" algn="l" rtl="0">
              <a:lnSpc>
                <a:spcPct val="90000"/>
              </a:lnSpc>
              <a:spcBef>
                <a:spcPts val="0"/>
              </a:spcBef>
              <a:spcAft>
                <a:spcPts val="0"/>
              </a:spcAft>
              <a:buClr>
                <a:schemeClr val="dk1"/>
              </a:buClr>
              <a:buSzPts val="2800"/>
              <a:buFont typeface="Arial"/>
              <a:buNone/>
            </a:pPr>
            <a:r>
              <a:rPr lang="nl-BE" sz="3200" b="0" i="0" u="none" strike="noStrike" cap="none">
                <a:solidFill>
                  <a:schemeClr val="dk1"/>
                </a:solidFill>
                <a:latin typeface="Arial"/>
                <a:ea typeface="Arial"/>
                <a:cs typeface="Arial"/>
                <a:sym typeface="Arial"/>
              </a:rPr>
              <a:t>A. Ongeveer 82%</a:t>
            </a:r>
          </a:p>
          <a:p>
            <a:pPr marL="0" marR="0" lvl="0" indent="0" algn="l" rtl="0">
              <a:lnSpc>
                <a:spcPct val="90000"/>
              </a:lnSpc>
              <a:spcBef>
                <a:spcPts val="0"/>
              </a:spcBef>
              <a:spcAft>
                <a:spcPts val="0"/>
              </a:spcAft>
              <a:buClr>
                <a:schemeClr val="dk1"/>
              </a:buClr>
              <a:buSzPts val="2800"/>
              <a:buFont typeface="Arial"/>
              <a:buNone/>
            </a:pPr>
            <a:r>
              <a:rPr lang="nl-BE" sz="3200">
                <a:latin typeface="Arial"/>
                <a:ea typeface="Arial"/>
                <a:cs typeface="Arial"/>
                <a:sym typeface="Arial"/>
              </a:rPr>
              <a:t>B. Ongeveer 42%</a:t>
            </a:r>
          </a:p>
          <a:p>
            <a:pPr marL="0" marR="0" lvl="0" indent="0" algn="l" rtl="0">
              <a:lnSpc>
                <a:spcPct val="90000"/>
              </a:lnSpc>
              <a:spcBef>
                <a:spcPts val="0"/>
              </a:spcBef>
              <a:spcAft>
                <a:spcPts val="0"/>
              </a:spcAft>
              <a:buClr>
                <a:schemeClr val="dk1"/>
              </a:buClr>
              <a:buSzPts val="2800"/>
              <a:buFont typeface="Arial"/>
              <a:buNone/>
            </a:pPr>
            <a:r>
              <a:rPr lang="nl-BE" sz="3200" b="0" i="0" u="none" strike="noStrike" cap="none">
                <a:solidFill>
                  <a:schemeClr val="dk1"/>
                </a:solidFill>
                <a:latin typeface="Arial"/>
                <a:ea typeface="Arial"/>
                <a:cs typeface="Arial"/>
                <a:sym typeface="Arial"/>
              </a:rPr>
              <a:t>C. Ongeveer 62%</a:t>
            </a:r>
            <a:endParaRPr sz="3200" b="0" i="0" u="none" strike="noStrike" cap="none">
              <a:solidFill>
                <a:schemeClr val="dk1"/>
              </a:solidFill>
              <a:latin typeface="Arial"/>
              <a:ea typeface="Arial"/>
              <a:cs typeface="Arial"/>
              <a:sym typeface="Arial"/>
            </a:endParaRPr>
          </a:p>
          <a:p>
            <a:pPr marL="0" marR="0" lvl="0" indent="0" algn="l" rtl="0">
              <a:lnSpc>
                <a:spcPct val="90000"/>
              </a:lnSpc>
              <a:spcBef>
                <a:spcPts val="750"/>
              </a:spcBef>
              <a:spcAft>
                <a:spcPts val="0"/>
              </a:spcAft>
              <a:buClr>
                <a:schemeClr val="dk1"/>
              </a:buClr>
              <a:buSzPts val="28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90000"/>
              </a:lnSpc>
              <a:spcBef>
                <a:spcPts val="750"/>
              </a:spcBef>
              <a:spcAft>
                <a:spcPts val="0"/>
              </a:spcAft>
              <a:buClr>
                <a:schemeClr val="dk1"/>
              </a:buClr>
              <a:buSzPts val="2800"/>
              <a:buFont typeface="Arial"/>
              <a:buNone/>
            </a:pPr>
            <a:endParaRPr sz="21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r>
              <a:rPr lang="nl-NL" sz="1500" b="0" i="0" u="none" strike="noStrike" cap="none">
                <a:solidFill>
                  <a:schemeClr val="dk1"/>
                </a:solidFill>
                <a:latin typeface="Arial"/>
                <a:ea typeface="Arial"/>
                <a:cs typeface="Arial"/>
                <a:sym typeface="Arial"/>
              </a:rPr>
              <a:t> </a:t>
            </a: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0" u="none" strike="noStrike" cap="none">
              <a:solidFill>
                <a:schemeClr val="dk1"/>
              </a:solidFill>
              <a:latin typeface="Arial"/>
              <a:ea typeface="Arial"/>
              <a:cs typeface="Arial"/>
              <a:sym typeface="Arial"/>
            </a:endParaRPr>
          </a:p>
          <a:p>
            <a:pPr marL="685800" marR="0" lvl="2" indent="0" algn="l" rtl="0">
              <a:lnSpc>
                <a:spcPct val="90000"/>
              </a:lnSpc>
              <a:spcBef>
                <a:spcPts val="375"/>
              </a:spcBef>
              <a:spcAft>
                <a:spcPts val="0"/>
              </a:spcAft>
              <a:buClr>
                <a:schemeClr val="dk1"/>
              </a:buClr>
              <a:buSzPts val="2000"/>
              <a:buFont typeface="Arial"/>
              <a:buNone/>
            </a:pPr>
            <a:endParaRPr sz="1500" b="0" i="1" u="none" strike="noStrike" cap="none">
              <a:solidFill>
                <a:schemeClr val="dk1"/>
              </a:solidFill>
              <a:latin typeface="Arial"/>
              <a:ea typeface="Arial"/>
              <a:cs typeface="Arial"/>
              <a:sym typeface="Arial"/>
            </a:endParaRPr>
          </a:p>
          <a:p>
            <a:pPr marL="171450" marR="0" lvl="0" indent="-38100" algn="l" rtl="0">
              <a:lnSpc>
                <a:spcPct val="90000"/>
              </a:lnSpc>
              <a:spcBef>
                <a:spcPts val="750"/>
              </a:spcBef>
              <a:spcAft>
                <a:spcPts val="0"/>
              </a:spcAft>
              <a:buClr>
                <a:schemeClr val="dk1"/>
              </a:buClr>
              <a:buSzPts val="2800"/>
              <a:buFont typeface="Arial"/>
              <a:buNone/>
            </a:pPr>
            <a:endParaRPr sz="2100" b="0" i="0" u="none" strike="noStrike" cap="none">
              <a:solidFill>
                <a:schemeClr val="dk1"/>
              </a:solidFill>
              <a:latin typeface="Arial"/>
              <a:ea typeface="Arial"/>
              <a:cs typeface="Arial"/>
              <a:sym typeface="Arial"/>
            </a:endParaRPr>
          </a:p>
        </p:txBody>
      </p:sp>
      <p:sp>
        <p:nvSpPr>
          <p:cNvPr id="126" name="Google Shape;126;p17"/>
          <p:cNvSpPr/>
          <p:nvPr/>
        </p:nvSpPr>
        <p:spPr>
          <a:xfrm>
            <a:off x="0" y="1"/>
            <a:ext cx="9144000" cy="504283"/>
          </a:xfrm>
          <a:prstGeom prst="rect">
            <a:avLst/>
          </a:prstGeom>
          <a:solidFill>
            <a:srgbClr val="8CAF22"/>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nl-BE" sz="1800">
                <a:solidFill>
                  <a:schemeClr val="lt1"/>
                </a:solidFill>
                <a:latin typeface="Comic Sans MS" panose="030F0702030302020204" pitchFamily="66" charset="0"/>
                <a:ea typeface="Calibri"/>
                <a:cs typeface="Calibri"/>
                <a:sym typeface="Calibri"/>
              </a:rPr>
              <a:t>QUIZ – Wat denk jij?</a:t>
            </a:r>
            <a:endParaRPr sz="1800">
              <a:solidFill>
                <a:schemeClr val="lt1"/>
              </a:solidFill>
              <a:latin typeface="Comic Sans MS" panose="030F0702030302020204" pitchFamily="66" charset="0"/>
              <a:ea typeface="Calibri"/>
              <a:cs typeface="Calibri"/>
              <a:sym typeface="Calibri"/>
            </a:endParaRPr>
          </a:p>
        </p:txBody>
      </p:sp>
      <p:sp>
        <p:nvSpPr>
          <p:cNvPr id="6" name="Tekstvak 5">
            <a:extLst>
              <a:ext uri="{FF2B5EF4-FFF2-40B4-BE49-F238E27FC236}">
                <a16:creationId xmlns:a16="http://schemas.microsoft.com/office/drawing/2014/main" id="{3262800E-AB62-E871-F139-E8332EB1C9F7}"/>
              </a:ext>
            </a:extLst>
          </p:cNvPr>
          <p:cNvSpPr txBox="1"/>
          <p:nvPr/>
        </p:nvSpPr>
        <p:spPr>
          <a:xfrm>
            <a:off x="588645" y="654692"/>
            <a:ext cx="7966710" cy="1661993"/>
          </a:xfrm>
          <a:prstGeom prst="rect">
            <a:avLst/>
          </a:prstGeom>
          <a:noFill/>
        </p:spPr>
        <p:txBody>
          <a:bodyPr wrap="square" rtlCol="0">
            <a:spAutoFit/>
          </a:bodyPr>
          <a:lstStyle/>
          <a:p>
            <a:r>
              <a:rPr lang="nl-BE" sz="3300" b="1">
                <a:latin typeface="Calibri" panose="020F0502020204030204" pitchFamily="34" charset="0"/>
                <a:cs typeface="Calibri" panose="020F0502020204030204" pitchFamily="34" charset="0"/>
              </a:rPr>
              <a:t>Hoeveel procent van alle energie die wereldwijd gebruikt wordt is afkomstig van aardgas, kolen en aardolie?</a:t>
            </a:r>
            <a:r>
              <a:rPr lang="nl-NL" sz="3600" b="1" i="0" u="none" strike="noStrike" cap="none">
                <a:solidFill>
                  <a:srgbClr val="7F7F7F"/>
                </a:solidFill>
                <a:latin typeface="Calibri"/>
                <a:ea typeface="Calibri"/>
                <a:cs typeface="Calibri"/>
                <a:sym typeface="Calibri"/>
              </a:rPr>
              <a:t>(1’)</a:t>
            </a:r>
            <a:endParaRPr lang="nl-BE" sz="3300" b="1">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8554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iterate type="lt">
                                    <p:tmPct val="0"/>
                                  </p:iterate>
                                  <p:childTnLst>
                                    <p:animClr clrSpc="rgb" dir="cw">
                                      <p:cBhvr override="childStyle">
                                        <p:cTn id="6" dur="2000" fill="hold"/>
                                        <p:tgtEl>
                                          <p:spTgt spid="125">
                                            <p:txEl>
                                              <p:pRg st="0" end="0"/>
                                            </p:txEl>
                                          </p:spTgt>
                                        </p:tgtEl>
                                        <p:attrNameLst>
                                          <p:attrName>style.color</p:attrName>
                                        </p:attrNameLst>
                                      </p:cBhvr>
                                      <p:to>
                                        <a:srgbClr val="8DAF22"/>
                                      </p:to>
                                    </p:animClr>
                                  </p:childTnLst>
                                </p:cTn>
                              </p:par>
                            </p:childTnLst>
                          </p:cTn>
                        </p:par>
                      </p:childTnLst>
                    </p:cTn>
                  </p:par>
                  <p:par>
                    <p:cTn id="7" fill="hold">
                      <p:stCondLst>
                        <p:cond delay="indefinite"/>
                      </p:stCondLst>
                      <p:childTnLst>
                        <p:par>
                          <p:cTn id="8" fill="hold">
                            <p:stCondLst>
                              <p:cond delay="0"/>
                            </p:stCondLst>
                            <p:childTnLst>
                              <p:par>
                                <p:cTn id="9" presetID="15" presetClass="emph" presetSubtype="0" grpId="1" nodeType="clickEffect">
                                  <p:stCondLst>
                                    <p:cond delay="0"/>
                                  </p:stCondLst>
                                  <p:iterate type="lt">
                                    <p:tmAbs val="25"/>
                                  </p:iterate>
                                  <p:childTnLst>
                                    <p:set>
                                      <p:cBhvr override="childStyle">
                                        <p:cTn id="10" dur="indefinite"/>
                                        <p:tgtEl>
                                          <p:spTgt spid="125">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uiExpand="1" build="p"/>
      <p:bldP spid="125" grpId="1"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hlinkClick r:id="rId3"/>
            <a:extLst>
              <a:ext uri="{FF2B5EF4-FFF2-40B4-BE49-F238E27FC236}">
                <a16:creationId xmlns:a16="http://schemas.microsoft.com/office/drawing/2014/main" id="{18347883-2D62-90FD-9D56-EA3BBAF9224B}"/>
              </a:ext>
            </a:extLst>
          </p:cNvPr>
          <p:cNvPicPr>
            <a:picLocks noChangeAspect="1"/>
          </p:cNvPicPr>
          <p:nvPr/>
        </p:nvPicPr>
        <p:blipFill>
          <a:blip r:embed="rId4"/>
          <a:stretch>
            <a:fillRect/>
          </a:stretch>
        </p:blipFill>
        <p:spPr>
          <a:xfrm>
            <a:off x="578910" y="0"/>
            <a:ext cx="7986180" cy="5143500"/>
          </a:xfrm>
          <a:prstGeom prst="rect">
            <a:avLst/>
          </a:prstGeom>
        </p:spPr>
      </p:pic>
    </p:spTree>
    <p:extLst>
      <p:ext uri="{BB962C8B-B14F-4D97-AF65-F5344CB8AC3E}">
        <p14:creationId xmlns:p14="http://schemas.microsoft.com/office/powerpoint/2010/main" val="576515588"/>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1D60816EA937748BE4301F9832CE11B" ma:contentTypeVersion="16" ma:contentTypeDescription="Create a new document." ma:contentTypeScope="" ma:versionID="0d3238d3978a3e585ef11d3388df3f4c">
  <xsd:schema xmlns:xsd="http://www.w3.org/2001/XMLSchema" xmlns:xs="http://www.w3.org/2001/XMLSchema" xmlns:p="http://schemas.microsoft.com/office/2006/metadata/properties" xmlns:ns2="5111f3d5-9847-4d97-aba6-2d88c7b996a7" xmlns:ns3="84466424-2bcf-48aa-94ee-c86244f0ea39" targetNamespace="http://schemas.microsoft.com/office/2006/metadata/properties" ma:root="true" ma:fieldsID="b8cf8a0660abe0476ff392af33790792" ns2:_="" ns3:_="">
    <xsd:import namespace="5111f3d5-9847-4d97-aba6-2d88c7b996a7"/>
    <xsd:import namespace="84466424-2bcf-48aa-94ee-c86244f0ea3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3:TaxCatchAll"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11f3d5-9847-4d97-aba6-2d88c7b996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446967e1-d23c-4646-b7e5-c146a542280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4466424-2bcf-48aa-94ee-c86244f0ea3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a8c26be2-e72c-437f-9812-b5ecc5339d3d}" ma:internalName="TaxCatchAll" ma:showField="CatchAllData" ma:web="84466424-2bcf-48aa-94ee-c86244f0ea39">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4466424-2bcf-48aa-94ee-c86244f0ea39" xsi:nil="true"/>
    <lcf76f155ced4ddcb4097134ff3c332f xmlns="5111f3d5-9847-4d97-aba6-2d88c7b996a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A237972-39A3-429F-84FB-696B9338E7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11f3d5-9847-4d97-aba6-2d88c7b996a7"/>
    <ds:schemaRef ds:uri="84466424-2bcf-48aa-94ee-c86244f0ea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24E2640-EE20-4F70-AEAA-EBF0E0D00EBC}">
  <ds:schemaRefs>
    <ds:schemaRef ds:uri="http://schemas.microsoft.com/sharepoint/v3/contenttype/forms"/>
  </ds:schemaRefs>
</ds:datastoreItem>
</file>

<file path=customXml/itemProps3.xml><?xml version="1.0" encoding="utf-8"?>
<ds:datastoreItem xmlns:ds="http://schemas.openxmlformats.org/officeDocument/2006/customXml" ds:itemID="{4BA899AA-3744-46B4-B2F6-E65CA8CDEAFC}">
  <ds:schemaRefs>
    <ds:schemaRef ds:uri="http://purl.org/dc/dcmitype/"/>
    <ds:schemaRef ds:uri="5111f3d5-9847-4d97-aba6-2d88c7b996a7"/>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84466424-2bcf-48aa-94ee-c86244f0ea39"/>
    <ds:schemaRef ds:uri="http://purl.org/dc/terms/"/>
  </ds:schemaRefs>
</ds:datastoreItem>
</file>

<file path=docProps/app.xml><?xml version="1.0" encoding="utf-8"?>
<Properties xmlns="http://schemas.openxmlformats.org/officeDocument/2006/extended-properties" xmlns:vt="http://schemas.openxmlformats.org/officeDocument/2006/docPropsVTypes">
  <TotalTime>71</TotalTime>
  <Words>4577</Words>
  <Application>Microsoft Office PowerPoint</Application>
  <PresentationFormat>Diavoorstelling (16:9)</PresentationFormat>
  <Paragraphs>316</Paragraphs>
  <Slides>22</Slides>
  <Notes>21</Notes>
  <HiddenSlides>5</HiddenSlides>
  <MMClips>2</MMClips>
  <ScaleCrop>false</ScaleCrop>
  <HeadingPairs>
    <vt:vector size="4" baseType="variant">
      <vt:variant>
        <vt:lpstr>Thema</vt:lpstr>
      </vt:variant>
      <vt:variant>
        <vt:i4>2</vt:i4>
      </vt:variant>
      <vt:variant>
        <vt:lpstr>Diatitels</vt:lpstr>
      </vt:variant>
      <vt:variant>
        <vt:i4>22</vt:i4>
      </vt:variant>
    </vt:vector>
  </HeadingPairs>
  <TitlesOfParts>
    <vt:vector size="24" baseType="lpstr">
      <vt:lpstr>Office Theme</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Wat zie je? (5’)</vt:lpstr>
      <vt:lpstr>Hoe komt dit? Tot wat leidt dit? (5’) </vt:lpstr>
      <vt:lpstr>Waar heeft het mee te maken? (10’)</vt:lpstr>
      <vt:lpstr>Hoe komt dit? Tot wat leidt dit? (5’) </vt:lpstr>
      <vt:lpstr>Wie is er allemaal bij betrokken? (10’)</vt:lpstr>
      <vt:lpstr>Wie is er allemaal bij betrokken? (10’)</vt:lpstr>
      <vt:lpstr>Duurzaamheidspijlers: tijd en ruimte (5’)</vt:lpstr>
      <vt:lpstr>  </vt:lpstr>
      <vt:lpstr>Delen in de groep van eerste inzichten (5’) </vt:lpstr>
      <vt:lpstr>Delen in de groep van eerste inzichten (5’) </vt:lpstr>
      <vt:lpstr>  </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cp:lastModifiedBy>Elisa Pieters 201807644</cp:lastModifiedBy>
  <cp:revision>439</cp:revision>
  <cp:lastPrinted>2019-10-02T11:50:36Z</cp:lastPrinted>
  <dcterms:modified xsi:type="dcterms:W3CDTF">2022-08-25T09:12:55Z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0x01010061D60816EA937748BE4301F9832CE11B</vt:lpwstr>
  </property>
  <property fmtid="{D5CDD505-2E9C-101B-9397-08002B2CF9AE}" pid="3" name="MediaServiceImageTags">
    <vt:lpwstr/>
  </property>
</Properties>
</file>